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29D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24" y="-11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02737905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pic>
        <p:nvPicPr>
          <p:cNvPr id="34" name="Снимок экрана 2019-06-20 в 19.29.23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009" y="-38197"/>
            <a:ext cx="1301515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35" name="Shape 35"/>
          <p:cNvSpPr/>
          <p:nvPr/>
        </p:nvSpPr>
        <p:spPr>
          <a:xfrm>
            <a:off x="1809007" y="6117277"/>
            <a:ext cx="9386786" cy="255936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6500">
                <a:latin typeface="Britannic Bold"/>
                <a:ea typeface="Britannic Bold"/>
                <a:cs typeface="Britannic Bold"/>
                <a:sym typeface="Britannic Bold"/>
              </a:defRPr>
            </a:lvl1pPr>
          </a:lstStyle>
          <a:p>
            <a:pPr lvl="0">
              <a:defRPr sz="1800"/>
            </a:pPr>
            <a:r>
              <a:rPr sz="6500" dirty="0"/>
              <a:t>Инновационный продукт - </a:t>
            </a:r>
            <a:r>
              <a:rPr sz="6500" dirty="0" smtClean="0"/>
              <a:t>«</a:t>
            </a:r>
            <a:r>
              <a:rPr lang="en-GB" sz="6500" dirty="0" err="1" smtClean="0"/>
              <a:t>eXess</a:t>
            </a:r>
            <a:r>
              <a:rPr lang="en-US" sz="6000" baseline="30000" dirty="0" smtClean="0"/>
              <a:t>®</a:t>
            </a:r>
            <a:r>
              <a:rPr lang="en-US" sz="5400" dirty="0"/>
              <a:t>»</a:t>
            </a:r>
            <a:endParaRPr sz="5400" baseline="30000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нимок экрана 2019-06-20 в 19.49.3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322" y="-8366"/>
            <a:ext cx="13067444" cy="182944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Прямоугольник 4"/>
          <p:cNvSpPr/>
          <p:nvPr/>
        </p:nvSpPr>
        <p:spPr>
          <a:xfrm>
            <a:off x="6359524" y="3558441"/>
            <a:ext cx="59293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FUXS GmbH </a:t>
            </a:r>
            <a:endParaRPr lang="ru-RU" sz="2000" b="1" dirty="0" smtClean="0">
              <a:solidFill>
                <a:srgbClr val="4E29D7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Франц </a:t>
            </a:r>
            <a:r>
              <a:rPr lang="ru-RU" sz="2000" b="1" dirty="0" err="1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Штульбахер</a:t>
            </a:r>
            <a:r>
              <a:rPr lang="ru-RU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председатель </a:t>
            </a:r>
          </a:p>
          <a:p>
            <a:pPr>
              <a:lnSpc>
                <a:spcPct val="150000"/>
              </a:lnSpc>
            </a:pPr>
            <a:endParaRPr lang="ru-RU" sz="2000" b="1" dirty="0" smtClean="0">
              <a:solidFill>
                <a:srgbClr val="4E29D7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err="1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Exerzierplatzstrasse</a:t>
            </a:r>
            <a:r>
              <a:rPr lang="en-US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85</a:t>
            </a:r>
            <a:endParaRPr lang="ru-RU" sz="2000" b="1" dirty="0" smtClean="0">
              <a:solidFill>
                <a:srgbClr val="4E29D7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8051 Graz AUSTRIA </a:t>
            </a:r>
            <a:endParaRPr lang="ru-RU" sz="2000" b="1" dirty="0" smtClean="0">
              <a:solidFill>
                <a:srgbClr val="4E29D7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ел: +43 (0) 316 698778 10 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Факс: +43 (0) 316 698778 3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fs@fuxs-company.com </a:t>
            </a:r>
            <a:endParaRPr lang="ru-RU" sz="2000" dirty="0">
              <a:solidFill>
                <a:srgbClr val="4E29D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ÐÐ°ÑÑÐ¸Ð½ÐºÐ¸ Ð¿Ð¾ Ð·Ð°Ð¿ÑÐ¾ÑÑ Ð¾Ð¿ÐµÑÐ°ÑÐ¾Ñ Ð½Ð° Ð±ÐµÐ»Ð¾Ð¼ ÑÐ¾Ð½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05923" y="3214710"/>
            <a:ext cx="6493943" cy="48768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950531" y="2087329"/>
            <a:ext cx="2480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Контакты:</a:t>
            </a:r>
            <a:endParaRPr lang="ru-RU" dirty="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Снимок экрана 2019-06-20 в 19.49.3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322" y="-8366"/>
            <a:ext cx="13067444" cy="1829443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hape 38"/>
          <p:cNvSpPr/>
          <p:nvPr/>
        </p:nvSpPr>
        <p:spPr>
          <a:xfrm>
            <a:off x="3430566" y="1519214"/>
            <a:ext cx="6116354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spcBef>
                <a:spcPts val="1200"/>
              </a:spcBef>
              <a:defRPr sz="4200" b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/>
            </a:pPr>
            <a:r>
              <a:rPr sz="4200" b="1"/>
              <a:t>«eXess Floating Roof» </a:t>
            </a:r>
            <a:endParaRPr sz="4200"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39" name="Shape 39"/>
          <p:cNvSpPr/>
          <p:nvPr/>
        </p:nvSpPr>
        <p:spPr>
          <a:xfrm>
            <a:off x="430170" y="2713234"/>
            <a:ext cx="12023026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spcBef>
                <a:spcPts val="1200"/>
              </a:spcBef>
              <a:defRPr sz="3000" b="1">
                <a:solidFill>
                  <a:srgbClr val="3131CC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000" b="1">
                <a:solidFill>
                  <a:srgbClr val="3131CC"/>
                </a:solidFill>
              </a:rPr>
              <a:t>«eXess Floating Roof» - это первая и единственная в мире </a:t>
            </a:r>
            <a:r>
              <a:rPr sz="3000" b="1" smtClean="0">
                <a:solidFill>
                  <a:srgbClr val="3131CC"/>
                </a:solidFill>
              </a:rPr>
              <a:t>система</a:t>
            </a:r>
            <a:r>
              <a:rPr lang="ru-RU" sz="3000" b="1" dirty="0" smtClean="0">
                <a:solidFill>
                  <a:srgbClr val="3131CC"/>
                </a:solidFill>
              </a:rPr>
              <a:t> предотвращения взрыва легковоспламеняющихся жидкостных и газовых сред</a:t>
            </a:r>
            <a:r>
              <a:rPr sz="3000" b="1" smtClean="0">
                <a:solidFill>
                  <a:srgbClr val="3131CC"/>
                </a:solidFill>
              </a:rPr>
              <a:t>, способная гасить горючие </a:t>
            </a:r>
            <a:r>
              <a:rPr sz="3000" b="1">
                <a:solidFill>
                  <a:srgbClr val="3131CC"/>
                </a:solidFill>
              </a:rPr>
              <a:t>резервуары для хранения топлива за 3–6 </a:t>
            </a:r>
            <a:r>
              <a:rPr sz="3000" b="1" smtClean="0">
                <a:solidFill>
                  <a:srgbClr val="3131CC"/>
                </a:solidFill>
              </a:rPr>
              <a:t>минут</a:t>
            </a:r>
            <a:endParaRPr sz="3000" b="1"/>
          </a:p>
        </p:txBody>
      </p:sp>
      <p:pic>
        <p:nvPicPr>
          <p:cNvPr id="40" name="william-fire-and-hazard-control-systems-2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3821" y="4950563"/>
            <a:ext cx="6671745" cy="4003048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41" name="Снимок экрана 2019-06-21 в 11.52.22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91858" y="4950563"/>
            <a:ext cx="5021281" cy="4003048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Снимок экрана 2019-06-20 в 19.49.3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322" y="-8366"/>
            <a:ext cx="13067444" cy="1829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44" name="Снимок экрана 2019-06-21 в 11.57.47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2050" y="5967755"/>
            <a:ext cx="6116353" cy="2996047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45" name="Shape 45"/>
          <p:cNvSpPr/>
          <p:nvPr/>
        </p:nvSpPr>
        <p:spPr>
          <a:xfrm>
            <a:off x="7255863" y="6447020"/>
            <a:ext cx="5219480" cy="2469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lnSpc>
                <a:spcPct val="150000"/>
              </a:lnSpc>
              <a:spcBef>
                <a:spcPts val="1200"/>
              </a:spcBef>
              <a:defRPr sz="2400">
                <a:solidFill>
                  <a:srgbClr val="3131CC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131CC"/>
                </a:solidFill>
              </a:rPr>
              <a:t>Танк с плавающей крышей будет оснащен eXess рулонами (SFRR), которые покрывают около 80% плавающей крыши</a:t>
            </a:r>
            <a:endParaRPr sz="1200" dirty="0"/>
          </a:p>
        </p:txBody>
      </p:sp>
      <p:sp>
        <p:nvSpPr>
          <p:cNvPr id="46" name="Shape 46"/>
          <p:cNvSpPr/>
          <p:nvPr/>
        </p:nvSpPr>
        <p:spPr>
          <a:xfrm>
            <a:off x="453728" y="2506633"/>
            <a:ext cx="6116353" cy="2287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 err="1">
                <a:solidFill>
                  <a:srgbClr val="4E29D7"/>
                </a:solidFill>
                <a:latin typeface="Times New Roman"/>
                <a:cs typeface="Times New Roman"/>
              </a:rPr>
              <a:t>e</a:t>
            </a:r>
            <a:r>
              <a:rPr lang="en-GB" sz="2400" dirty="0" err="1" smtClean="0">
                <a:solidFill>
                  <a:srgbClr val="4E29D7"/>
                </a:solidFill>
                <a:latin typeface="Times New Roman"/>
                <a:cs typeface="Times New Roman"/>
              </a:rPr>
              <a:t>Xess</a:t>
            </a:r>
            <a:r>
              <a:rPr lang="en-GB" sz="2400" dirty="0" smtClean="0">
                <a:solidFill>
                  <a:srgbClr val="4E29D7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 smtClean="0">
                <a:solidFill>
                  <a:srgbClr val="4E29D7"/>
                </a:solidFill>
                <a:latin typeface="Times New Roman"/>
                <a:cs typeface="Times New Roman"/>
              </a:rPr>
              <a:t>позволя</a:t>
            </a:r>
            <a:r>
              <a:rPr lang="en-GB" sz="2400" dirty="0">
                <a:solidFill>
                  <a:srgbClr val="4E29D7"/>
                </a:solidFill>
                <a:latin typeface="Times New Roman"/>
                <a:cs typeface="Times New Roman"/>
              </a:rPr>
              <a:t>е</a:t>
            </a:r>
            <a:r>
              <a:rPr lang="ru-RU" sz="2400" dirty="0" smtClean="0">
                <a:solidFill>
                  <a:srgbClr val="4E29D7"/>
                </a:solidFill>
                <a:latin typeface="Times New Roman"/>
                <a:cs typeface="Times New Roman"/>
              </a:rPr>
              <a:t>т </a:t>
            </a:r>
            <a:r>
              <a:rPr lang="ru-RU" sz="2400" dirty="0">
                <a:solidFill>
                  <a:srgbClr val="4E29D7"/>
                </a:solidFill>
                <a:latin typeface="Times New Roman"/>
                <a:cs typeface="Times New Roman"/>
              </a:rPr>
              <a:t>подавлять взрыв</a:t>
            </a:r>
            <a:br>
              <a:rPr lang="ru-RU" sz="2400" dirty="0">
                <a:solidFill>
                  <a:srgbClr val="4E29D7"/>
                </a:solidFill>
                <a:latin typeface="Times New Roman"/>
                <a:cs typeface="Times New Roman"/>
              </a:rPr>
            </a:br>
            <a:r>
              <a:rPr lang="ru-RU" sz="2400" dirty="0">
                <a:solidFill>
                  <a:srgbClr val="4E29D7"/>
                </a:solidFill>
                <a:latin typeface="Times New Roman"/>
                <a:cs typeface="Times New Roman"/>
              </a:rPr>
              <a:t>и любые сопутствующие самовозгорания за счет проведения и</a:t>
            </a:r>
            <a:br>
              <a:rPr lang="ru-RU" sz="2400" dirty="0">
                <a:solidFill>
                  <a:srgbClr val="4E29D7"/>
                </a:solidFill>
                <a:latin typeface="Times New Roman"/>
                <a:cs typeface="Times New Roman"/>
              </a:rPr>
            </a:br>
            <a:r>
              <a:rPr lang="ru-RU" sz="2400" dirty="0">
                <a:solidFill>
                  <a:srgbClr val="4E29D7"/>
                </a:solidFill>
                <a:latin typeface="Times New Roman"/>
                <a:cs typeface="Times New Roman"/>
              </a:rPr>
              <a:t>рассеивания </a:t>
            </a:r>
            <a:r>
              <a:rPr lang="ru-RU" sz="2400" dirty="0" err="1">
                <a:solidFill>
                  <a:srgbClr val="4E29D7"/>
                </a:solidFill>
                <a:latin typeface="Times New Roman"/>
                <a:cs typeface="Times New Roman"/>
              </a:rPr>
              <a:t>тепловои</a:t>
            </a:r>
            <a:r>
              <a:rPr lang="ru-RU" sz="2400" dirty="0">
                <a:solidFill>
                  <a:srgbClr val="4E29D7"/>
                </a:solidFill>
                <a:latin typeface="Times New Roman"/>
                <a:cs typeface="Times New Roman"/>
              </a:rPr>
              <a:t>̆ энергии. </a:t>
            </a:r>
          </a:p>
        </p:txBody>
      </p:sp>
      <p:pic>
        <p:nvPicPr>
          <p:cNvPr id="47" name="roof.jpg"/>
          <p:cNvPicPr/>
          <p:nvPr/>
        </p:nvPicPr>
        <p:blipFill>
          <a:blip r:embed="rId4">
            <a:extLst/>
          </a:blip>
          <a:srcRect l="5962" t="5004" r="5055" b="6014"/>
          <a:stretch>
            <a:fillRect/>
          </a:stretch>
        </p:blipFill>
        <p:spPr>
          <a:xfrm>
            <a:off x="7086287" y="2254460"/>
            <a:ext cx="5507938" cy="3123326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Снимок экрана 2019-06-20 в 19.49.3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322" y="-8366"/>
            <a:ext cx="13067444" cy="1829443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Shape 50"/>
          <p:cNvSpPr/>
          <p:nvPr/>
        </p:nvSpPr>
        <p:spPr>
          <a:xfrm>
            <a:off x="-712838" y="1376338"/>
            <a:ext cx="9407242" cy="165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lnSpc>
                <a:spcPct val="120000"/>
              </a:lnSpc>
              <a:spcBef>
                <a:spcPts val="1200"/>
              </a:spcBef>
              <a:defRPr sz="29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/>
            </a:pPr>
            <a:r>
              <a:rPr sz="2900" b="1"/>
              <a:t>Частичная сборка в чувствительной области уплотнения края </a:t>
            </a:r>
          </a:p>
        </p:txBody>
      </p:sp>
      <p:pic>
        <p:nvPicPr>
          <p:cNvPr id="51" name="Снимок экрана 2019-06-24 в 12.46.57.png"/>
          <p:cNvPicPr/>
          <p:nvPr/>
        </p:nvPicPr>
        <p:blipFill>
          <a:blip r:embed="rId3">
            <a:extLst/>
          </a:blip>
          <a:srcRect l="304" r="304" b="609"/>
          <a:stretch>
            <a:fillRect/>
          </a:stretch>
        </p:blipFill>
        <p:spPr>
          <a:xfrm>
            <a:off x="965735" y="6385949"/>
            <a:ext cx="5439838" cy="3082576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52" name="Снимок экрана 2019-06-24 в 12.47.36.png"/>
          <p:cNvPicPr/>
          <p:nvPr/>
        </p:nvPicPr>
        <p:blipFill>
          <a:blip r:embed="rId4">
            <a:extLst/>
          </a:blip>
          <a:srcRect t="292" r="584" b="292"/>
          <a:stretch>
            <a:fillRect/>
          </a:stretch>
        </p:blipFill>
        <p:spPr>
          <a:xfrm>
            <a:off x="924460" y="2921679"/>
            <a:ext cx="5522540" cy="3082603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53" name="Снимок экрана 2019-06-24 в 12.49.49.png"/>
          <p:cNvPicPr/>
          <p:nvPr/>
        </p:nvPicPr>
        <p:blipFill>
          <a:blip r:embed="rId5">
            <a:extLst/>
          </a:blip>
          <a:srcRect l="113" r="113" b="226"/>
          <a:stretch>
            <a:fillRect/>
          </a:stretch>
        </p:blipFill>
        <p:spPr>
          <a:xfrm>
            <a:off x="8263620" y="2072167"/>
            <a:ext cx="4144748" cy="7372215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Снимок экрана 2019-06-20 в 19.49.3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322" y="-8366"/>
            <a:ext cx="13067444" cy="1829443"/>
          </a:xfrm>
          <a:prstGeom prst="rect">
            <a:avLst/>
          </a:prstGeom>
          <a:ln w="12700">
            <a:miter lim="400000"/>
          </a:ln>
        </p:spPr>
      </p:pic>
      <p:sp>
        <p:nvSpPr>
          <p:cNvPr id="56" name="Shape 56"/>
          <p:cNvSpPr/>
          <p:nvPr/>
        </p:nvSpPr>
        <p:spPr>
          <a:xfrm>
            <a:off x="515314" y="1980471"/>
            <a:ext cx="11974172" cy="1173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lnSpc>
                <a:spcPct val="120000"/>
              </a:lnSpc>
              <a:spcBef>
                <a:spcPts val="1200"/>
              </a:spcBef>
              <a:defRPr sz="2900"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/>
            </a:pPr>
            <a:r>
              <a:rPr sz="2900"/>
              <a:t>Плавающая крыша также </a:t>
            </a:r>
            <a:r>
              <a:rPr lang="ru-RU" sz="2900" dirty="0" smtClean="0"/>
              <a:t>может </a:t>
            </a:r>
            <a:r>
              <a:rPr sz="2900" smtClean="0"/>
              <a:t>б</a:t>
            </a:r>
            <a:r>
              <a:rPr lang="ru-RU" sz="2900" dirty="0" err="1" smtClean="0"/>
              <a:t>ы</a:t>
            </a:r>
            <a:r>
              <a:rPr sz="2900" smtClean="0"/>
              <a:t>т</a:t>
            </a:r>
            <a:r>
              <a:rPr lang="ru-RU" sz="2900" dirty="0" err="1" smtClean="0"/>
              <a:t>ь</a:t>
            </a:r>
            <a:r>
              <a:rPr sz="2900" smtClean="0"/>
              <a:t> </a:t>
            </a:r>
            <a:r>
              <a:rPr sz="2900"/>
              <a:t>оснащена высокоскоростной системой распределения пены «One Seven» </a:t>
            </a:r>
          </a:p>
        </p:txBody>
      </p:sp>
      <p:pic>
        <p:nvPicPr>
          <p:cNvPr id="57" name="Снимок экрана 2019-06-21 в 12.18.50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6423" y="3422542"/>
            <a:ext cx="6116353" cy="2908516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58" name="Снимок экрана 2019-06-21 в 12.19.47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561120" y="6464243"/>
            <a:ext cx="6116353" cy="2927703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59" name="Shape 59"/>
          <p:cNvSpPr/>
          <p:nvPr/>
        </p:nvSpPr>
        <p:spPr>
          <a:xfrm>
            <a:off x="591212" y="6715968"/>
            <a:ext cx="5566775" cy="31233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lnSpc>
                <a:spcPct val="150000"/>
              </a:lnSpc>
              <a:spcBef>
                <a:spcPts val="1200"/>
              </a:spcBef>
              <a:defRPr sz="2400">
                <a:solidFill>
                  <a:srgbClr val="3131CC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131CC"/>
                </a:solidFill>
              </a:rPr>
              <a:t>Является экологически чистым, время дренажа участка 15-20 минут, биологически разлагается в течение нескольких недель, срок хранения составляет 20 лет. </a:t>
            </a:r>
            <a:endParaRPr sz="2400"/>
          </a:p>
        </p:txBody>
      </p:sp>
      <p:sp>
        <p:nvSpPr>
          <p:cNvPr id="60" name="Shape 60"/>
          <p:cNvSpPr/>
          <p:nvPr/>
        </p:nvSpPr>
        <p:spPr>
          <a:xfrm>
            <a:off x="6630839" y="3642035"/>
            <a:ext cx="5976915" cy="24695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lnSpc>
                <a:spcPct val="150000"/>
              </a:lnSpc>
              <a:spcBef>
                <a:spcPts val="1200"/>
              </a:spcBef>
              <a:defRPr sz="2400">
                <a:solidFill>
                  <a:srgbClr val="3131CC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131CC"/>
                </a:solidFill>
              </a:rPr>
              <a:t>Не оказывает вредного влияния на топливо ни eXess, ни его покрытие, ни инновационная пена, используемая для тушения пожара. </a:t>
            </a:r>
            <a:endParaRPr sz="1200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Снимок экрана 2019-06-20 в 19.49.3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322" y="-8366"/>
            <a:ext cx="13067444" cy="1829443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hape 63"/>
          <p:cNvSpPr/>
          <p:nvPr/>
        </p:nvSpPr>
        <p:spPr>
          <a:xfrm>
            <a:off x="215856" y="1959672"/>
            <a:ext cx="9144064" cy="77939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 defTabSz="457200">
              <a:lnSpc>
                <a:spcPct val="120000"/>
              </a:lnSpc>
              <a:spcBef>
                <a:spcPts val="1200"/>
              </a:spcBef>
              <a:defRPr sz="1800"/>
            </a:pPr>
            <a:r>
              <a:rPr sz="2900" b="1">
                <a:latin typeface="Times New Roman"/>
                <a:ea typeface="Times New Roman"/>
                <a:cs typeface="Times New Roman"/>
                <a:sym typeface="Times New Roman"/>
              </a:rPr>
              <a:t>Выгодное решение eXess:</a:t>
            </a:r>
          </a:p>
          <a:p>
            <a:pPr marL="358069" lvl="0" indent="-358069" algn="l" defTabSz="457200">
              <a:lnSpc>
                <a:spcPct val="180000"/>
              </a:lnSpc>
              <a:spcBef>
                <a:spcPts val="1200"/>
              </a:spcBef>
              <a:buSzPct val="85000"/>
              <a:buChar char="•"/>
              <a:defRPr sz="1800"/>
            </a:pPr>
            <a:r>
              <a:rPr sz="2400">
                <a:solidFill>
                  <a:srgbClr val="353BCC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В среднем, резервуар диаметром 50 м и объемом 96 миллионов литров имеет рыночную стоимость около 64 миллионов евро!</a:t>
            </a:r>
          </a:p>
          <a:p>
            <a:pPr marL="296333" lvl="0" indent="-296333" algn="l" defTabSz="457200">
              <a:lnSpc>
                <a:spcPct val="180000"/>
              </a:lnSpc>
              <a:spcBef>
                <a:spcPts val="1200"/>
              </a:spcBef>
              <a:buSzPct val="85000"/>
              <a:buChar char="•"/>
              <a:defRPr sz="1800"/>
            </a:pPr>
            <a:r>
              <a:rPr sz="2400">
                <a:solidFill>
                  <a:srgbClr val="3131CC"/>
                </a:solidFill>
                <a:latin typeface="Times New Roman" pitchFamily="18" charset="0"/>
                <a:ea typeface="Times New Roman Bold"/>
                <a:cs typeface="Times New Roman" pitchFamily="18" charset="0"/>
                <a:sym typeface="Times New Roman Bold"/>
              </a:rPr>
              <a:t>Стоимость решения «eXess floating roof» и системы пожаротушения «One Seven» составляет около 1,4 миллиона евро. </a:t>
            </a:r>
          </a:p>
          <a:p>
            <a:pPr marL="296333" lvl="0" indent="-296333" algn="l" defTabSz="457200">
              <a:lnSpc>
                <a:spcPct val="180000"/>
              </a:lnSpc>
              <a:spcBef>
                <a:spcPts val="1200"/>
              </a:spcBef>
              <a:buSzPct val="85000"/>
              <a:buChar char="•"/>
              <a:defRPr sz="1800"/>
            </a:pPr>
            <a:r>
              <a:rPr sz="2400">
                <a:solidFill>
                  <a:srgbClr val="3131CC"/>
                </a:solidFill>
                <a:latin typeface="Times New Roman" pitchFamily="18" charset="0"/>
                <a:ea typeface="Times New Roman Bold"/>
                <a:cs typeface="Times New Roman" pitchFamily="18" charset="0"/>
                <a:sym typeface="Times New Roman Bold"/>
              </a:rPr>
              <a:t>Эта стоимость составляет 2,25% от стоимости полного бака. Танки такого размера заполняются обычно около 12 раз в год. </a:t>
            </a:r>
          </a:p>
          <a:p>
            <a:pPr marL="296333" lvl="0" indent="-296333" algn="l" defTabSz="457200">
              <a:lnSpc>
                <a:spcPct val="180000"/>
              </a:lnSpc>
              <a:spcBef>
                <a:spcPts val="1200"/>
              </a:spcBef>
              <a:buSzPct val="85000"/>
              <a:buChar char="•"/>
              <a:defRPr sz="1800"/>
            </a:pPr>
            <a:r>
              <a:rPr sz="2400">
                <a:solidFill>
                  <a:srgbClr val="3131CC"/>
                </a:solidFill>
                <a:latin typeface="Times New Roman" pitchFamily="18" charset="0"/>
                <a:ea typeface="Times New Roman Bold"/>
                <a:cs typeface="Times New Roman" pitchFamily="18" charset="0"/>
                <a:sym typeface="Times New Roman Bold"/>
              </a:rPr>
              <a:t>Исходя из этих расчетов, отношение процента к стоимости количества топлива составляет примерно 0,18% годовых. </a:t>
            </a:r>
            <a:endParaRPr sz="2400" b="1">
              <a:latin typeface="Times New Roman" pitchFamily="18" charset="0"/>
              <a:ea typeface="Times Roman"/>
              <a:cs typeface="Times New Roman" pitchFamily="18" charset="0"/>
              <a:sym typeface="Times Roman"/>
            </a:endParaRPr>
          </a:p>
          <a:p>
            <a:pPr marL="259291" lvl="0" indent="-259291" algn="l" defTabSz="457200">
              <a:lnSpc>
                <a:spcPct val="180000"/>
              </a:lnSpc>
              <a:spcBef>
                <a:spcPts val="1200"/>
              </a:spcBef>
              <a:buSzPct val="85000"/>
              <a:buChar char="•"/>
              <a:defRPr sz="1800"/>
            </a:pPr>
            <a:endParaRPr sz="1200">
              <a:latin typeface="Times Roman"/>
              <a:ea typeface="Times Roman"/>
              <a:cs typeface="Times Roman"/>
              <a:sym typeface="Times Roman"/>
            </a:endParaRPr>
          </a:p>
          <a:p>
            <a:pPr lvl="0" algn="l" defTabSz="457200">
              <a:lnSpc>
                <a:spcPct val="180000"/>
              </a:lnSpc>
              <a:spcBef>
                <a:spcPts val="1200"/>
              </a:spcBef>
              <a:defRPr sz="1800"/>
            </a:pPr>
            <a:endParaRPr sz="2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выгода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41843" y="3012442"/>
            <a:ext cx="4799016" cy="49097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нимок экрана 2019-06-20 в 19.49.3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322" y="-8366"/>
            <a:ext cx="13067444" cy="182944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63"/>
          <p:cNvSpPr/>
          <p:nvPr/>
        </p:nvSpPr>
        <p:spPr>
          <a:xfrm>
            <a:off x="573046" y="2162156"/>
            <a:ext cx="8072494" cy="6535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lvl="0" defTabSz="457200">
              <a:spcBef>
                <a:spcPts val="1200"/>
              </a:spcBef>
              <a:spcAft>
                <a:spcPts val="2400"/>
              </a:spcAft>
              <a:defRPr sz="1800"/>
            </a:pPr>
            <a:r>
              <a:rPr lang="ru-RU" sz="29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Основные </a:t>
            </a:r>
            <a:r>
              <a:rPr lang="ru-RU" sz="2900" b="1" dirty="0" err="1" smtClean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пр</a:t>
            </a:r>
            <a:r>
              <a:rPr lang="en-GB" sz="2900" b="1" dirty="0" err="1" smtClean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</a:t>
            </a:r>
            <a:r>
              <a:rPr lang="en-GB" sz="2900" b="1" dirty="0" err="1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и</a:t>
            </a:r>
            <a:r>
              <a:rPr lang="ru-RU" sz="2900" b="1" dirty="0" err="1" smtClean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мущества</a:t>
            </a:r>
            <a:r>
              <a:rPr lang="ru-RU" sz="2900" b="1" dirty="0" smtClean="0"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:</a:t>
            </a:r>
            <a:endParaRPr sz="2900" b="1" dirty="0" smtClean="0">
              <a:latin typeface="Times New Roman" pitchFamily="18" charset="0"/>
              <a:ea typeface="Times New Roman"/>
              <a:cs typeface="Times New Roman" pitchFamily="18" charset="0"/>
              <a:sym typeface="Times New Roman"/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eXess</a:t>
            </a:r>
            <a:r>
              <a:rPr lang="ru-RU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очень быстро распределяет температуру внутри резервуара</a:t>
            </a:r>
            <a:r>
              <a:rPr lang="en-GB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dirty="0" err="1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предотвращает</a:t>
            </a:r>
            <a:r>
              <a:rPr lang="en-GB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взрыв</a:t>
            </a:r>
            <a:r>
              <a:rPr lang="ru-RU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и гасит пламя</a:t>
            </a:r>
          </a:p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 Вес  очень низкий:  0,045 кг / литр</a:t>
            </a:r>
            <a:r>
              <a:rPr lang="en-GB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, 10 </a:t>
            </a:r>
            <a:r>
              <a:rPr lang="en-GB" sz="2400" dirty="0" err="1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GB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/м^2</a:t>
            </a:r>
            <a:endParaRPr lang="ru-RU" sz="2400" dirty="0" smtClean="0">
              <a:solidFill>
                <a:srgbClr val="4E29D7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 Объем замещения топлива очень низкий -  1,5-1,8%</a:t>
            </a:r>
          </a:p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eXess</a:t>
            </a:r>
            <a:r>
              <a:rPr lang="ru-RU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не нуждается ни в каких датчиках или дополнительных аксессуарах. Это работает, где это установлено</a:t>
            </a:r>
          </a:p>
          <a:p>
            <a:pPr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  Не меняет  химических и технических свойств газов и жидкостей</a:t>
            </a:r>
            <a:r>
              <a:rPr lang="en-GB" sz="2400" dirty="0" smtClean="0">
                <a:solidFill>
                  <a:srgbClr val="4E29D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rgbClr val="4E29D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4102" y="3233726"/>
            <a:ext cx="4143404" cy="5179255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9712" y="2062606"/>
            <a:ext cx="5472608" cy="7998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lang="ru-RU" sz="3200" baseline="30000" dirty="0" smtClean="0">
                <a:solidFill>
                  <a:srgbClr val="4E29D7"/>
                </a:solidFill>
                <a:latin typeface="Times New Roman"/>
                <a:cs typeface="Times New Roman"/>
              </a:rPr>
              <a:t>•</a:t>
            </a:r>
            <a:r>
              <a:rPr lang="en-GB" sz="3200" baseline="30000" dirty="0" smtClean="0">
                <a:solidFill>
                  <a:srgbClr val="4E29D7"/>
                </a:solidFill>
                <a:latin typeface="Times New Roman"/>
                <a:cs typeface="Times New Roman"/>
              </a:rPr>
              <a:t> </a:t>
            </a:r>
            <a:r>
              <a:rPr lang="ru-RU" sz="3200" baseline="30000" dirty="0" smtClean="0">
                <a:solidFill>
                  <a:srgbClr val="4E29D7"/>
                </a:solidFill>
                <a:latin typeface="Times New Roman"/>
                <a:cs typeface="Times New Roman"/>
              </a:rPr>
              <a:t>Химическая </a:t>
            </a: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стабильность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</a:t>
            </a:r>
            <a:r>
              <a:rPr lang="ru-RU" sz="3200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Противодействие</a:t>
            </a: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 взрыву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Взрыв расширяющихся паров </a:t>
            </a:r>
            <a:r>
              <a:rPr lang="ru-RU" sz="3200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вскипающеи</a:t>
            </a: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̆ жидкости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Стрельба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Электромагнитная совместимость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</a:t>
            </a:r>
            <a:r>
              <a:rPr lang="ru-RU" sz="3200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Краш</a:t>
            </a: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-тест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Уменьшение испарений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Уменьшение роста бактерий и </a:t>
            </a:r>
            <a:r>
              <a:rPr lang="ru-RU" sz="3200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водорослеи</a:t>
            </a: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̆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Уменьшение расплескиваний • Электростатика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</a:t>
            </a:r>
            <a:r>
              <a:rPr lang="ru-RU" sz="3200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Контейнер</a:t>
            </a: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 для огнеопасных </a:t>
            </a:r>
            <a:r>
              <a:rPr lang="ru-RU" sz="3200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жидкостеи</a:t>
            </a: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̆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Абразия</a:t>
            </a: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</a:t>
            </a:r>
            <a:r>
              <a:rPr lang="ru-RU" sz="3200" baseline="30000" dirty="0" smtClean="0">
                <a:solidFill>
                  <a:srgbClr val="4E29D7"/>
                </a:solidFill>
                <a:latin typeface="Times New Roman"/>
                <a:cs typeface="Times New Roman"/>
              </a:rPr>
              <a:t>Авиабезопасность</a:t>
            </a:r>
            <a:endParaRPr lang="en-GB" sz="3200" baseline="30000" dirty="0" smtClean="0">
              <a:solidFill>
                <a:srgbClr val="4E29D7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40000"/>
              </a:lnSpc>
            </a:pPr>
            <a:r>
              <a:rPr lang="ru-RU" sz="3200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Объединение технического надзора Австрии</a:t>
            </a:r>
          </a:p>
          <a:p>
            <a:pPr algn="l">
              <a:lnSpc>
                <a:spcPct val="140000"/>
              </a:lnSpc>
            </a:pPr>
            <a:endParaRPr lang="ru-RU" sz="3200" baseline="30000" dirty="0">
              <a:solidFill>
                <a:srgbClr val="4E29D7"/>
              </a:solidFill>
              <a:latin typeface="Times New Roman"/>
              <a:cs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32648" y="2068488"/>
            <a:ext cx="6862440" cy="7823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lang="ru-RU" baseline="30000" dirty="0" smtClean="0">
                <a:solidFill>
                  <a:srgbClr val="4E29D7"/>
                </a:solidFill>
                <a:latin typeface="Times New Roman"/>
                <a:cs typeface="Times New Roman"/>
              </a:rPr>
              <a:t>•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Химическии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̆ институт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Грацского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 университета • Институт безопасности транспортных средств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Грацского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 технического университета</a:t>
            </a:r>
          </a:p>
          <a:p>
            <a:pPr algn="l">
              <a:lnSpc>
                <a:spcPct val="140000"/>
              </a:lnSpc>
            </a:pP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Институт химических технологий органических веществ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Грацского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 технического университета</a:t>
            </a:r>
          </a:p>
          <a:p>
            <a:pPr algn="l">
              <a:lnSpc>
                <a:spcPct val="140000"/>
              </a:lnSpc>
            </a:pP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Лаборатория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Dr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.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Hsieh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,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Тайвань</a:t>
            </a:r>
            <a:endParaRPr lang="ru-RU" baseline="30000" dirty="0">
              <a:solidFill>
                <a:srgbClr val="4E29D7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40000"/>
              </a:lnSpc>
            </a:pP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Эксперт Ричард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Сивек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 (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Richard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Siwek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)</a:t>
            </a:r>
          </a:p>
          <a:p>
            <a:pPr algn="l">
              <a:lnSpc>
                <a:spcPct val="140000"/>
              </a:lnSpc>
            </a:pP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Швейцарские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 федеральные лаборатории материаловедения и технологии (EMPA) в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Дюбендорфе</a:t>
            </a:r>
            <a:endParaRPr lang="ru-RU" baseline="30000" dirty="0">
              <a:solidFill>
                <a:srgbClr val="4E29D7"/>
              </a:solidFill>
              <a:latin typeface="Times New Roman"/>
              <a:cs typeface="Times New Roman"/>
            </a:endParaRPr>
          </a:p>
          <a:p>
            <a:pPr algn="l">
              <a:lnSpc>
                <a:spcPct val="140000"/>
              </a:lnSpc>
            </a:pP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физико-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техническии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̆ институт в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Брауншвейге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 (PTB), Германия</a:t>
            </a:r>
          </a:p>
          <a:p>
            <a:pPr algn="l">
              <a:lnSpc>
                <a:spcPct val="140000"/>
              </a:lnSpc>
            </a:pP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</a:t>
            </a:r>
            <a:r>
              <a:rPr lang="ru-RU" baseline="30000" dirty="0" err="1">
                <a:solidFill>
                  <a:srgbClr val="4E29D7"/>
                </a:solidFill>
                <a:latin typeface="Times New Roman"/>
                <a:cs typeface="Times New Roman"/>
              </a:rPr>
              <a:t>Gexcon</a:t>
            </a: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, Норвегия</a:t>
            </a:r>
          </a:p>
          <a:p>
            <a:pPr algn="l">
              <a:lnSpc>
                <a:spcPct val="140000"/>
              </a:lnSpc>
            </a:pPr>
            <a:r>
              <a:rPr lang="ru-RU" baseline="30000" dirty="0">
                <a:solidFill>
                  <a:srgbClr val="4E29D7"/>
                </a:solidFill>
                <a:latin typeface="Times New Roman"/>
                <a:cs typeface="Times New Roman"/>
              </a:rPr>
              <a:t>• Институт техники безопасности в IBEXU, Германия</a:t>
            </a:r>
            <a:endParaRPr lang="en-US" dirty="0">
              <a:solidFill>
                <a:srgbClr val="4E29D7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Снимок экрана 2019-06-20 в 19.49.3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1322" y="-8366"/>
            <a:ext cx="13067444" cy="182944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5249756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ÐÐ°ÑÑÐ¸Ð½ÐºÐ¸ Ð¿Ð¾ Ð·Ð°Ð¿ÑÐ¾ÑÑ es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7756" y="2662222"/>
            <a:ext cx="2666044" cy="1890669"/>
          </a:xfrm>
          <a:prstGeom prst="rect">
            <a:avLst/>
          </a:prstGeom>
          <a:noFill/>
        </p:spPr>
      </p:pic>
      <p:pic>
        <p:nvPicPr>
          <p:cNvPr id="6" name="Снимок экрана 2019-06-20 в 19.49.37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1322" y="-8366"/>
            <a:ext cx="13067444" cy="1829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34" name="Picture 6" descr="ÐÐ°ÑÑÐ¸Ð½ÐºÐ¸ Ð¿Ð¾ Ð·Ð°Ð¿ÑÐ¾ÑÑ om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7360" y="2805098"/>
            <a:ext cx="2286016" cy="1624977"/>
          </a:xfrm>
          <a:prstGeom prst="rect">
            <a:avLst/>
          </a:prstGeom>
          <a:noFill/>
        </p:spPr>
      </p:pic>
      <p:pic>
        <p:nvPicPr>
          <p:cNvPr id="22536" name="Picture 8" descr="ÐÐ°ÑÑÐ¸Ð½ÐºÐ¸ Ð¿Ð¾ Ð·Ð°Ð¿ÑÐ¾ÑÑ agi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5342" y="2590784"/>
            <a:ext cx="1813592" cy="1838323"/>
          </a:xfrm>
          <a:prstGeom prst="rect">
            <a:avLst/>
          </a:prstGeom>
          <a:noFill/>
        </p:spPr>
      </p:pic>
      <p:pic>
        <p:nvPicPr>
          <p:cNvPr id="22538" name="Picture 10" descr="ÐÐ°ÑÑÐ¸Ð½ÐºÐ¸ Ð¿Ð¾ Ð·Ð°Ð¿ÑÐ¾ÑÑ b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7110" y="2376470"/>
            <a:ext cx="2286016" cy="2286016"/>
          </a:xfrm>
          <a:prstGeom prst="rect">
            <a:avLst/>
          </a:prstGeom>
          <a:noFill/>
        </p:spPr>
      </p:pic>
      <p:pic>
        <p:nvPicPr>
          <p:cNvPr id="22540" name="Picture 12" descr="ÐÐ°ÑÑÐ¸Ð½ÐºÐ¸ Ð¿Ð¾ Ð·Ð°Ð¿ÑÐ¾ÑÑ sonatrach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4616" y="5303886"/>
            <a:ext cx="2073244" cy="2073244"/>
          </a:xfrm>
          <a:prstGeom prst="rect">
            <a:avLst/>
          </a:prstGeom>
          <a:noFill/>
        </p:spPr>
      </p:pic>
      <p:pic>
        <p:nvPicPr>
          <p:cNvPr id="22542" name="Picture 1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87888" y="6734188"/>
            <a:ext cx="4219575" cy="2590800"/>
          </a:xfrm>
          <a:prstGeom prst="rect">
            <a:avLst/>
          </a:prstGeom>
          <a:noFill/>
        </p:spPr>
      </p:pic>
      <p:pic>
        <p:nvPicPr>
          <p:cNvPr id="22544" name="Picture 16" descr="ÐÐ°ÑÑÐ¸Ð½ÐºÐ¸ Ð¿Ð¾ Ð·Ð°Ð¿ÑÐ¾ÑÑ sinopec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288482" y="5175053"/>
            <a:ext cx="2143140" cy="2202077"/>
          </a:xfrm>
          <a:prstGeom prst="rect">
            <a:avLst/>
          </a:prstGeom>
          <a:noFill/>
        </p:spPr>
      </p:pic>
      <p:pic>
        <p:nvPicPr>
          <p:cNvPr id="22546" name="Picture 18" descr="ÐÐ°ÑÑÐ¸Ð½ÐºÐ¸ Ð¿Ð¾ Ð·Ð°Ð¿ÑÐ¾ÑÑ bandar imam petrochemical company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5144" y="5305428"/>
            <a:ext cx="2071702" cy="2071702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452</Words>
  <Application>Microsoft Macintosh PowerPoint</Application>
  <PresentationFormat>Custom</PresentationFormat>
  <Paragraphs>51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MacBookAir</cp:lastModifiedBy>
  <cp:revision>18</cp:revision>
  <dcterms:modified xsi:type="dcterms:W3CDTF">2019-06-27T04:23:12Z</dcterms:modified>
</cp:coreProperties>
</file>