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4.xml" ContentType="application/vnd.openxmlformats-officedocument.themeOverride+xml"/>
  <Override PartName="/ppt/charts/chart8.xml" ContentType="application/vnd.openxmlformats-officedocument.drawingml.chart+xml"/>
  <Override PartName="/ppt/theme/themeOverride5.xml" ContentType="application/vnd.openxmlformats-officedocument.themeOverride+xml"/>
  <Override PartName="/ppt/charts/chart9.xml" ContentType="application/vnd.openxmlformats-officedocument.drawingml.chart+xml"/>
  <Override PartName="/ppt/theme/themeOverride6.xml" ContentType="application/vnd.openxmlformats-officedocument.themeOverr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theme/themeOverride7.xml" ContentType="application/vnd.openxmlformats-officedocument.themeOverride+xml"/>
  <Override PartName="/ppt/charts/chart13.xml" ContentType="application/vnd.openxmlformats-officedocument.drawingml.chart+xml"/>
  <Override PartName="/ppt/theme/themeOverride8.xml" ContentType="application/vnd.openxmlformats-officedocument.themeOverride+xml"/>
  <Override PartName="/ppt/charts/chart14.xml" ContentType="application/vnd.openxmlformats-officedocument.drawingml.char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1" r:id="rId2"/>
    <p:sldId id="384" r:id="rId3"/>
    <p:sldId id="378" r:id="rId4"/>
    <p:sldId id="379" r:id="rId5"/>
    <p:sldId id="346" r:id="rId6"/>
    <p:sldId id="347" r:id="rId7"/>
    <p:sldId id="348" r:id="rId8"/>
    <p:sldId id="376" r:id="rId9"/>
    <p:sldId id="352" r:id="rId10"/>
    <p:sldId id="368" r:id="rId11"/>
    <p:sldId id="371" r:id="rId12"/>
    <p:sldId id="372" r:id="rId13"/>
    <p:sldId id="373" r:id="rId14"/>
    <p:sldId id="363" r:id="rId15"/>
    <p:sldId id="380" r:id="rId16"/>
    <p:sldId id="381" r:id="rId17"/>
    <p:sldId id="382" r:id="rId18"/>
    <p:sldId id="383" r:id="rId19"/>
    <p:sldId id="313" r:id="rId20"/>
  </p:sldIdLst>
  <p:sldSz cx="9144000" cy="5143500" type="screen16x9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E6C"/>
    <a:srgbClr val="006699"/>
    <a:srgbClr val="3BA0BB"/>
    <a:srgbClr val="0099CC"/>
    <a:srgbClr val="3399FF"/>
    <a:srgbClr val="66CCFF"/>
    <a:srgbClr val="999999"/>
    <a:srgbClr val="CF0A2C"/>
    <a:srgbClr val="00538A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54" autoAdjust="0"/>
  </p:normalViewPr>
  <p:slideViewPr>
    <p:cSldViewPr>
      <p:cViewPr>
        <p:scale>
          <a:sx n="80" d="100"/>
          <a:sy n="80" d="100"/>
        </p:scale>
        <p:origin x="-2514" y="-118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F:\&#1051;&#1080;&#1089;&#1090;%20Microsoft%20Excel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\\freenas23\&#1044;&#1086;&#1082;&#1091;&#1084;&#1077;&#1085;&#1090;&#1099;$\4%20-%20&#1044;&#1054;&#1050;&#1051;&#1040;&#1044;&#1067;\2018%20-%20&#1050;&#1086;&#1085;&#1092;&#1077;&#1088;&#1077;&#1085;&#1094;&#1080;&#1103;%20&#1057;&#1091;&#1076;&#1086;&#1089;&#1090;&#1088;&#1086;&#1077;&#1085;&#1080;&#1077;\&#1043;&#1088;&#1072;&#1092;&#1080;&#1082;&#1080;%20&#1076;&#1083;&#1103;%20&#1087;&#1088;&#1077;&#1079;&#1077;&#1085;&#1090;&#1072;&#1094;&#1080;&#1080;%202018\&#1044;&#1083;&#1103;%20&#1089;&#1083;&#1072;&#1081;&#1076;&#1086;&#1074;%20&#1086;&#1090;%2031.04.2017.xlsx" TargetMode="External"/><Relationship Id="rId1" Type="http://schemas.openxmlformats.org/officeDocument/2006/relationships/themeOverride" Target="../theme/themeOverride7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\\freenas23\&#1044;&#1086;&#1082;&#1091;&#1084;&#1077;&#1085;&#1090;&#1099;$\0%20-%20&#1054;&#1090;&#1095;&#1077;&#1090;&#1099;%20%20&#1041;&#1059;&#1071;&#1053;&#1054;&#1042;%20&#1057;&#1048;\2019%20-&#1044;&#1086;&#1082;&#1083;&#1072;&#1076;%20&#1057;&#1091;&#1076;&#1086;&#1089;&#1090;&#1088;&#1086;&#1077;&#1085;&#1080;&#1077;\2019%20-&#1044;&#1086;&#1082;&#1083;&#1072;&#1076;%20&#1057;&#1091;&#1076;&#1086;&#1089;&#1090;&#1088;&#1086;&#1077;&#1085;&#1080;&#1077;\&#1044;&#1086;&#1082;&#1083;&#1072;&#1076;%20&#1057;&#1091;&#1076;&#1086;&#1089;&#1090;&#1088;&#1086;&#1077;&#1085;&#1080;&#1077;%202019\&#1043;&#1088;&#1072;&#1092;&#1080;&#1082;&#1080;%20&#1076;&#1083;&#1103;%20&#1087;&#1088;&#1077;&#1079;&#1077;&#1085;&#1090;&#1072;&#1094;&#1080;&#1080;%202019\&#1050;&#1086;&#1087;&#1080;&#1103;%20&#1053;&#1086;&#1074;&#1086;&#1077;%2010,11,12.xls" TargetMode="External"/><Relationship Id="rId1" Type="http://schemas.openxmlformats.org/officeDocument/2006/relationships/themeOverride" Target="../theme/themeOverride8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\\freenas23\&#1044;&#1086;&#1082;&#1091;&#1084;&#1077;&#1085;&#1090;&#1099;$\0%20-%20&#1054;&#1090;&#1095;&#1077;&#1090;&#1099;%20%20&#1041;&#1059;&#1071;&#1053;&#1054;&#1042;%20&#1057;&#1048;\2019%20-&#1044;&#1086;&#1082;&#1083;&#1072;&#1076;%20&#1057;&#1091;&#1076;&#1086;&#1089;&#1090;&#1088;&#1086;&#1077;&#1085;&#1080;&#1077;\2019%20-&#1044;&#1086;&#1082;&#1083;&#1072;&#1076;%20&#1057;&#1091;&#1076;&#1086;&#1089;&#1090;&#1088;&#1086;&#1077;&#1085;&#1080;&#1077;\&#1044;&#1086;&#1082;&#1083;&#1072;&#1076;%20&#1057;&#1091;&#1076;&#1086;&#1089;&#1090;&#1088;&#1086;&#1077;&#1085;&#1080;&#1077;%202019\&#1043;&#1088;&#1072;&#1092;&#1080;&#1082;&#1080;%20&#1076;&#1083;&#1103;%20&#1087;&#1088;&#1077;&#1079;&#1077;&#1085;&#1090;&#1072;&#1094;&#1080;&#1080;%202019\&#1050;&#1086;&#1087;&#1080;&#1103;%20&#1053;&#1086;&#1074;&#1086;&#1077;%2010,11,12.xls" TargetMode="External"/><Relationship Id="rId1" Type="http://schemas.openxmlformats.org/officeDocument/2006/relationships/themeOverride" Target="../theme/themeOverride9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reenas23\&#1044;&#1086;&#1082;&#1091;&#1084;&#1077;&#1085;&#1090;&#1099;$\4%20-%20&#1044;&#1054;&#1050;&#1051;&#1040;&#1044;&#1067;\2018%20-%20&#1050;&#1086;&#1085;&#1092;&#1077;&#1088;&#1077;&#1085;&#1094;&#1080;&#1103;%20&#1057;&#1091;&#1076;&#1086;&#1089;&#1090;&#1088;&#1086;&#1077;&#1085;&#1080;&#1077;\&#1043;&#1088;&#1072;&#1092;&#1080;&#1082;&#1080;%20&#1076;&#1083;&#1103;%20&#1087;&#1088;&#1077;&#1079;&#1077;&#1085;&#1090;&#1072;&#1094;&#1080;&#1080;%202018\&#1044;&#1083;&#1103;%20&#1089;&#1083;&#1072;&#1081;&#1076;&#1086;&#1074;%20&#1086;&#1090;%2031.04.2017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freenas23\&#1044;&#1086;&#1082;&#1091;&#1084;&#1077;&#1085;&#1090;&#1099;$\4%20-%20&#1044;&#1054;&#1050;&#1051;&#1040;&#1044;&#1067;\2018%20-%20&#1050;&#1086;&#1085;&#1092;&#1077;&#1088;&#1077;&#1085;&#1094;&#1080;&#1103;%20&#1057;&#1091;&#1076;&#1086;&#1089;&#1090;&#1088;&#1086;&#1077;&#1085;&#1080;&#1077;\&#1043;&#1088;&#1072;&#1092;&#1080;&#1082;&#1080;%20&#1076;&#1083;&#1103;%20&#1087;&#1088;&#1077;&#1079;&#1077;&#1085;&#1090;&#1072;&#1094;&#1080;&#1080;%202018\&#1053;&#1086;&#1074;&#1086;&#1077;%2010,11,12.xls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freenas23\&#1044;&#1086;&#1082;&#1091;&#1084;&#1077;&#1085;&#1090;&#1099;$\4%20-%20&#1044;&#1054;&#1050;&#1051;&#1040;&#1044;&#1067;\2018%20-%20&#1050;&#1086;&#1085;&#1092;&#1077;&#1088;&#1077;&#1085;&#1094;&#1080;&#1103;%20&#1057;&#1091;&#1076;&#1086;&#1089;&#1090;&#1088;&#1086;&#1077;&#1085;&#1080;&#1077;\&#1043;&#1088;&#1072;&#1092;&#1080;&#1082;&#1080;%20&#1076;&#1083;&#1103;%20&#1087;&#1088;&#1077;&#1079;&#1077;&#1085;&#1090;&#1072;&#1094;&#1080;&#1080;%202018\&#1053;&#1086;&#1074;&#1086;&#1077;%2010,11,12.xls" TargetMode="External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freenas23\&#1044;&#1086;&#1082;&#1091;&#1084;&#1077;&#1085;&#1090;&#1099;$\0%20-%20&#1054;&#1090;&#1095;&#1077;&#1090;&#1099;%20%20&#1041;&#1059;&#1071;&#1053;&#1054;&#1042;%20&#1057;&#1048;\2019%20-&#1044;&#1086;&#1082;&#1083;&#1072;&#1076;%20&#1057;&#1091;&#1076;&#1086;&#1089;&#1090;&#1088;&#1086;&#1077;&#1085;&#1080;&#1077;\2019%20-&#1044;&#1086;&#1082;&#1083;&#1072;&#1076;%20&#1057;&#1091;&#1076;&#1086;&#1089;&#1090;&#1088;&#1086;&#1077;&#1085;&#1080;&#1077;\&#1044;&#1086;&#1082;&#1083;&#1072;&#1076;%20&#1057;&#1091;&#1076;&#1086;&#1089;&#1090;&#1088;&#1086;&#1077;&#1085;&#1080;&#1077;%202019\&#1043;&#1088;&#1072;&#1092;&#1080;&#1082;&#1080;%20&#1076;&#1083;&#1103;%20&#1087;&#1088;&#1077;&#1079;&#1077;&#1085;&#1090;&#1072;&#1094;&#1080;&#1080;%202019\&#1044;&#1080;&#1072;&#1075;&#1088;&#1072;&#1084;&#1084;&#1072;%20&#1088;&#1080;&#1089;%2013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freenas23\&#1044;&#1086;&#1082;&#1091;&#1084;&#1077;&#1085;&#1090;&#1099;$\4%20-%20&#1044;&#1054;&#1050;&#1051;&#1040;&#1044;&#1067;\2018%20-%20&#1050;&#1086;&#1085;&#1092;&#1077;&#1088;&#1077;&#1085;&#1094;&#1080;&#1103;%20&#1057;&#1091;&#1076;&#1086;&#1089;&#1090;&#1088;&#1086;&#1077;&#1085;&#1080;&#1077;\&#1043;&#1088;&#1072;&#1092;&#1080;&#1082;&#1080;%20&#1076;&#1083;&#1103;%20&#1087;&#1088;&#1077;&#1079;&#1077;&#1085;&#1090;&#1072;&#1094;&#1080;&#1080;%202018\&#1044;&#1083;&#1103;%20&#1089;&#1083;&#1072;&#1081;&#1076;&#1086;&#1074;%20&#1086;&#1090;%2031.04.2017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\\freenas23\&#1044;&#1086;&#1082;&#1091;&#1084;&#1077;&#1085;&#1090;&#1099;$\4%20-%20&#1044;&#1054;&#1050;&#1051;&#1040;&#1044;&#1067;\2018%20-%20&#1050;&#1086;&#1085;&#1092;&#1077;&#1088;&#1077;&#1085;&#1094;&#1080;&#1103;%20&#1057;&#1091;&#1076;&#1086;&#1089;&#1090;&#1088;&#1086;&#1077;&#1085;&#1080;&#1077;\&#1043;&#1088;&#1072;&#1092;&#1080;&#1082;&#1080;%20&#1076;&#1083;&#1103;%20&#1087;&#1088;&#1077;&#1079;&#1077;&#1085;&#1090;&#1072;&#1094;&#1080;&#1080;%202018\&#1044;&#1083;&#1103;%20&#1089;&#1083;&#1072;&#1081;&#1076;&#1086;&#1074;%20&#1086;&#1090;%2031.04.2017.xlsx" TargetMode="External"/><Relationship Id="rId1" Type="http://schemas.openxmlformats.org/officeDocument/2006/relationships/themeOverride" Target="../theme/themeOverride4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5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1.9471420239136776E-2"/>
          <c:y val="2.2450888681010289E-2"/>
        </c:manualLayout>
      </c:layout>
      <c:overlay val="0"/>
      <c:txPr>
        <a:bodyPr/>
        <a:lstStyle/>
        <a:p>
          <a:pPr>
            <a:defRPr b="0"/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млн т дедвейта </c:v>
                </c:pt>
              </c:strCache>
            </c:strRef>
          </c:tx>
          <c:invertIfNegative val="0"/>
          <c:cat>
            <c:numRef>
              <c:f>Лист1!$B$1:$K$1</c:f>
              <c:numCache>
                <c:formatCode>General</c:formatCode>
                <c:ptCount val="1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</c:numCache>
            </c:numRef>
          </c:cat>
          <c:val>
            <c:numRef>
              <c:f>Лист1!$B$2:$K$2</c:f>
              <c:numCache>
                <c:formatCode>General</c:formatCode>
                <c:ptCount val="10"/>
                <c:pt idx="0">
                  <c:v>1157.7</c:v>
                </c:pt>
                <c:pt idx="1">
                  <c:v>1231</c:v>
                </c:pt>
                <c:pt idx="2">
                  <c:v>1348.8</c:v>
                </c:pt>
                <c:pt idx="3">
                  <c:v>1442.5</c:v>
                </c:pt>
                <c:pt idx="4">
                  <c:v>1539.3</c:v>
                </c:pt>
                <c:pt idx="5">
                  <c:v>1604.4</c:v>
                </c:pt>
                <c:pt idx="6">
                  <c:v>1661</c:v>
                </c:pt>
                <c:pt idx="7">
                  <c:v>1716.1</c:v>
                </c:pt>
                <c:pt idx="8">
                  <c:v>1772.4</c:v>
                </c:pt>
                <c:pt idx="9">
                  <c:v>1833.5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155008"/>
        <c:axId val="43483520"/>
      </c:barChart>
      <c:catAx>
        <c:axId val="42155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3483520"/>
        <c:crosses val="autoZero"/>
        <c:auto val="1"/>
        <c:lblAlgn val="ctr"/>
        <c:lblOffset val="100"/>
        <c:noMultiLvlLbl val="0"/>
      </c:catAx>
      <c:valAx>
        <c:axId val="43483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215500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5414115725991809E-2"/>
          <c:y val="3.4755125634679099E-2"/>
          <c:w val="0.6735746940586429"/>
          <c:h val="0.869441636640510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'[Диаграмма в Microsoft PowerPoint]строит речн судов'!$A$2</c:f>
              <c:strCache>
                <c:ptCount val="1"/>
                <c:pt idx="0">
                  <c:v>Речные транспортные суда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'[Диаграмма в Microsoft PowerPoint]строит речн судов'!$B$1:$H$1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'[Диаграмма в Microsoft PowerPoint]строит речн судов'!$B$2:$H$2</c:f>
              <c:numCache>
                <c:formatCode>0</c:formatCode>
                <c:ptCount val="7"/>
                <c:pt idx="0">
                  <c:v>8</c:v>
                </c:pt>
                <c:pt idx="1">
                  <c:v>9</c:v>
                </c:pt>
                <c:pt idx="2">
                  <c:v>22</c:v>
                </c:pt>
                <c:pt idx="3">
                  <c:v>15</c:v>
                </c:pt>
                <c:pt idx="4">
                  <c:v>14</c:v>
                </c:pt>
                <c:pt idx="5">
                  <c:v>21</c:v>
                </c:pt>
                <c:pt idx="6">
                  <c:v>19</c:v>
                </c:pt>
              </c:numCache>
            </c:numRef>
          </c:val>
        </c:ser>
        <c:ser>
          <c:idx val="1"/>
          <c:order val="1"/>
          <c:tx>
            <c:strRef>
              <c:f>'[Диаграмма в Microsoft PowerPoint]строит речн судов'!$A$3</c:f>
              <c:strCache>
                <c:ptCount val="1"/>
                <c:pt idx="0">
                  <c:v>Речные суда обеспечивающего флота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'[Диаграмма в Microsoft PowerPoint]строит речн судов'!$B$1:$H$1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'[Диаграмма в Microsoft PowerPoint]строит речн судов'!$B$3:$H$3</c:f>
              <c:numCache>
                <c:formatCode>0</c:formatCode>
                <c:ptCount val="7"/>
                <c:pt idx="0">
                  <c:v>10</c:v>
                </c:pt>
                <c:pt idx="1">
                  <c:v>40</c:v>
                </c:pt>
                <c:pt idx="2">
                  <c:v>23</c:v>
                </c:pt>
                <c:pt idx="3">
                  <c:v>17</c:v>
                </c:pt>
                <c:pt idx="4">
                  <c:v>7</c:v>
                </c:pt>
                <c:pt idx="5">
                  <c:v>12</c:v>
                </c:pt>
                <c:pt idx="6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365696"/>
        <c:axId val="88379776"/>
      </c:barChart>
      <c:catAx>
        <c:axId val="88365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8379776"/>
        <c:crosses val="autoZero"/>
        <c:auto val="1"/>
        <c:lblAlgn val="ctr"/>
        <c:lblOffset val="100"/>
        <c:noMultiLvlLbl val="0"/>
      </c:catAx>
      <c:valAx>
        <c:axId val="88379776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8836569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6746823289085347"/>
          <c:y val="4.8847215801068732E-2"/>
          <c:w val="0.4724657334752978"/>
          <c:h val="0.2014281068609026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1">
          <a:solidFill>
            <a:schemeClr val="tx2"/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6337645823851877E-2"/>
          <c:y val="3.4755125634679099E-2"/>
          <c:w val="0.96006353243058429"/>
          <c:h val="0.869441636640510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'[Диаграмма в Microsoft PowerPoint]рис 24'!$A$2</c:f>
              <c:strCache>
                <c:ptCount val="1"/>
                <c:pt idx="0">
                  <c:v>Верфи России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'[Диаграмма в Microsoft PowerPoint]рис 24'!$B$1:$H$1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'[Диаграмма в Microsoft PowerPoint]рис 24'!$B$2:$H$2</c:f>
              <c:numCache>
                <c:formatCode>0</c:formatCode>
                <c:ptCount val="7"/>
                <c:pt idx="0">
                  <c:v>47</c:v>
                </c:pt>
                <c:pt idx="1">
                  <c:v>85</c:v>
                </c:pt>
                <c:pt idx="2">
                  <c:v>60</c:v>
                </c:pt>
                <c:pt idx="3">
                  <c:v>42</c:v>
                </c:pt>
                <c:pt idx="4">
                  <c:v>47</c:v>
                </c:pt>
                <c:pt idx="5">
                  <c:v>55</c:v>
                </c:pt>
                <c:pt idx="6">
                  <c:v>76</c:v>
                </c:pt>
              </c:numCache>
            </c:numRef>
          </c:val>
        </c:ser>
        <c:ser>
          <c:idx val="1"/>
          <c:order val="1"/>
          <c:tx>
            <c:strRef>
              <c:f>'[Диаграмма в Microsoft PowerPoint]рис 24'!$A$3</c:f>
              <c:strCache>
                <c:ptCount val="1"/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'[Диаграмма в Microsoft PowerPoint]рис 24'!$B$1:$H$1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'[Диаграмма в Microsoft PowerPoint]рис 24'!$B$3:$H$3</c:f>
              <c:numCache>
                <c:formatCode>General</c:formatCode>
                <c:ptCount val="7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410752"/>
        <c:axId val="88428928"/>
      </c:barChart>
      <c:catAx>
        <c:axId val="88410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8428928"/>
        <c:crosses val="autoZero"/>
        <c:auto val="1"/>
        <c:lblAlgn val="ctr"/>
        <c:lblOffset val="100"/>
        <c:noMultiLvlLbl val="0"/>
      </c:catAx>
      <c:valAx>
        <c:axId val="88428928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884107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1">
          <a:solidFill>
            <a:schemeClr val="tx2"/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1165127215392512E-2"/>
          <c:y val="9.0136775092829927E-2"/>
          <c:w val="0.89945852375299917"/>
          <c:h val="0.8523548952859356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'Прогноз_Нов рис 25'!$B$1</c:f>
              <c:strCache>
                <c:ptCount val="1"/>
                <c:pt idx="0">
                  <c:v>число судов, ед.</c:v>
                </c:pt>
              </c:strCache>
            </c:strRef>
          </c:tx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'Прогноз_Нов рис 25'!$A$2:$A$7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'Прогноз_Нов рис 25'!$B$2:$B$7</c:f>
              <c:numCache>
                <c:formatCode>General</c:formatCode>
                <c:ptCount val="6"/>
                <c:pt idx="0">
                  <c:v>25</c:v>
                </c:pt>
                <c:pt idx="1">
                  <c:v>24</c:v>
                </c:pt>
                <c:pt idx="2">
                  <c:v>30</c:v>
                </c:pt>
                <c:pt idx="3">
                  <c:v>25</c:v>
                </c:pt>
                <c:pt idx="4">
                  <c:v>14</c:v>
                </c:pt>
                <c:pt idx="5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470656"/>
        <c:axId val="88472192"/>
      </c:barChart>
      <c:catAx>
        <c:axId val="88470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8472192"/>
        <c:crosses val="autoZero"/>
        <c:auto val="1"/>
        <c:lblAlgn val="ctr"/>
        <c:lblOffset val="100"/>
        <c:noMultiLvlLbl val="0"/>
      </c:catAx>
      <c:valAx>
        <c:axId val="884721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8470656"/>
        <c:crosses val="autoZero"/>
        <c:crossBetween val="between"/>
      </c:valAx>
      <c:spPr>
        <a:noFill/>
        <a:ln>
          <a:noFill/>
        </a:ln>
      </c:spPr>
    </c:plotArea>
    <c:legend>
      <c:legendPos val="t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1">
          <a:solidFill>
            <a:schemeClr val="tx2">
              <a:lumMod val="50000"/>
            </a:schemeClr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920" b="1" i="0" u="none" strike="noStrike" baseline="0">
                <a:solidFill>
                  <a:srgbClr val="9933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ru-RU"/>
              <a:t>Морские</a:t>
            </a:r>
            <a:r>
              <a:rPr lang="ru-RU" baseline="0"/>
              <a:t> суда </a:t>
            </a:r>
            <a:endParaRPr lang="ru-RU"/>
          </a:p>
        </c:rich>
      </c:tx>
      <c:layout>
        <c:manualLayout>
          <c:xMode val="edge"/>
          <c:yMode val="edge"/>
          <c:x val="0.18759667620196285"/>
          <c:y val="2.7158673480571122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1"/>
          <c:order val="0"/>
          <c:explosion val="25"/>
          <c:dPt>
            <c:idx val="0"/>
            <c:bubble3D val="0"/>
            <c:explosion val="12"/>
          </c:dPt>
          <c:dPt>
            <c:idx val="1"/>
            <c:bubble3D val="0"/>
            <c:explosion val="14"/>
          </c:dPt>
          <c:dPt>
            <c:idx val="2"/>
            <c:bubble3D val="0"/>
            <c:explosion val="12"/>
          </c:dPt>
          <c:dPt>
            <c:idx val="3"/>
            <c:bubble3D val="0"/>
            <c:explosion val="12"/>
          </c:dPt>
          <c:dPt>
            <c:idx val="4"/>
            <c:bubble3D val="0"/>
            <c:explosion val="10"/>
          </c:dPt>
          <c:dLbls>
            <c:dLbl>
              <c:idx val="0"/>
              <c:layout>
                <c:manualLayout>
                  <c:x val="-9.0886637323521216E-2"/>
                  <c:y val="-8.910367234674251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5.3114667251336883E-3"/>
                  <c:y val="-1.780283123824839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5.433043652853217E-3"/>
                  <c:y val="8.7873634470273106E-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8.6150803876299753E-2"/>
                  <c:y val="-0.1261388430946119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4.0952465594218369E-2"/>
                  <c:y val="-5.441179641615998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 b="1" i="0" u="none" strike="noStrike" baseline="0">
                    <a:solidFill>
                      <a:srgbClr val="333399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'Данные Стр об пер-сухие гр'!$A$1:$A$5</c:f>
              <c:strCache>
                <c:ptCount val="4"/>
                <c:pt idx="0">
                  <c:v>Танкеры и газовозы</c:v>
                </c:pt>
                <c:pt idx="1">
                  <c:v>Паромы</c:v>
                </c:pt>
                <c:pt idx="2">
                  <c:v>Пассажирские суда</c:v>
                </c:pt>
                <c:pt idx="3">
                  <c:v>Пассажирские суда типа СПК</c:v>
                </c:pt>
              </c:strCache>
            </c:strRef>
          </c:cat>
          <c:val>
            <c:numRef>
              <c:f>'Данные Стр об пер-сухие гр'!$B$1:$B$5</c:f>
              <c:numCache>
                <c:formatCode>0.0</c:formatCode>
                <c:ptCount val="5"/>
                <c:pt idx="0">
                  <c:v>15</c:v>
                </c:pt>
                <c:pt idx="1">
                  <c:v>5</c:v>
                </c:pt>
                <c:pt idx="2">
                  <c:v>7</c:v>
                </c:pt>
                <c:pt idx="3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 b="1" i="0" u="none" strike="noStrike" baseline="0">
          <a:solidFill>
            <a:srgbClr val="333399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920" b="1" i="0" u="none" strike="noStrike" baseline="0">
                <a:solidFill>
                  <a:srgbClr val="9933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ru-RU" dirty="0"/>
              <a:t>Суда река-море плавания</a:t>
            </a:r>
          </a:p>
        </c:rich>
      </c:tx>
      <c:layout>
        <c:manualLayout>
          <c:xMode val="edge"/>
          <c:yMode val="edge"/>
          <c:x val="0.44738653586199928"/>
          <c:y val="3.148106597009101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3197405837365707E-2"/>
          <c:y val="0.13523415534654307"/>
          <c:w val="0.8446438083934581"/>
          <c:h val="0.76366108898083163"/>
        </c:manualLayout>
      </c:layout>
      <c:pie3DChart>
        <c:varyColors val="1"/>
        <c:ser>
          <c:idx val="1"/>
          <c:order val="0"/>
          <c:explosion val="25"/>
          <c:dPt>
            <c:idx val="0"/>
            <c:bubble3D val="0"/>
            <c:explosion val="12"/>
          </c:dPt>
          <c:dPt>
            <c:idx val="1"/>
            <c:bubble3D val="0"/>
            <c:explosion val="14"/>
          </c:dPt>
          <c:dPt>
            <c:idx val="2"/>
            <c:bubble3D val="0"/>
            <c:explosion val="12"/>
          </c:dPt>
          <c:dPt>
            <c:idx val="3"/>
            <c:bubble3D val="0"/>
            <c:explosion val="12"/>
          </c:dPt>
          <c:dLbls>
            <c:dLbl>
              <c:idx val="0"/>
              <c:layout>
                <c:manualLayout>
                  <c:x val="1.6571715969192765E-2"/>
                  <c:y val="-0.560086346700918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1.9147577228943839E-2"/>
                  <c:y val="7.626090022019356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4.9294519264103644E-2"/>
                  <c:y val="5.4911169502480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0874105515952816"/>
                  <c:y val="1.8647530137840961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4.0952465594218369E-2"/>
                  <c:y val="-5.441179641615998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 b="1" i="0" u="none" strike="noStrike" baseline="0">
                    <a:solidFill>
                      <a:srgbClr val="333399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'Данные Стр об пер-наливные гр'!$A$1:$A$4</c:f>
              <c:strCache>
                <c:ptCount val="3"/>
                <c:pt idx="0">
                  <c:v>Сухогрузные суда</c:v>
                </c:pt>
                <c:pt idx="1">
                  <c:v>Танкеры</c:v>
                </c:pt>
                <c:pt idx="2">
                  <c:v>Комбинированные суда</c:v>
                </c:pt>
              </c:strCache>
            </c:strRef>
          </c:cat>
          <c:val>
            <c:numRef>
              <c:f>'Данные Стр об пер-наливные гр'!$B$1:$B$4</c:f>
              <c:numCache>
                <c:formatCode>0.0</c:formatCode>
                <c:ptCount val="4"/>
                <c:pt idx="0">
                  <c:v>63</c:v>
                </c:pt>
                <c:pt idx="1">
                  <c:v>2</c:v>
                </c:pt>
                <c:pt idx="2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 b="1" i="0" u="none" strike="noStrike" baseline="0">
          <a:solidFill>
            <a:srgbClr val="333399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'Рис 3 исх дан'!$B$1</c:f>
              <c:strCache>
                <c:ptCount val="1"/>
                <c:pt idx="0">
                  <c:v>Ед.</c:v>
                </c:pt>
              </c:strCache>
            </c:strRef>
          </c:tx>
          <c:invertIfNegative val="0"/>
          <c:cat>
            <c:numRef>
              <c:f>'Рис 3 исх дан'!$A$2:$A$11</c:f>
              <c:numCache>
                <c:formatCode>General</c:formatCode>
                <c:ptCount val="1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</c:numCache>
            </c:numRef>
          </c:cat>
          <c:val>
            <c:numRef>
              <c:f>'Рис 3 исх дан'!$B$2:$B$11</c:f>
              <c:numCache>
                <c:formatCode>0</c:formatCode>
                <c:ptCount val="10"/>
                <c:pt idx="0">
                  <c:v>46155</c:v>
                </c:pt>
                <c:pt idx="1">
                  <c:v>46948</c:v>
                </c:pt>
                <c:pt idx="2">
                  <c:v>47833</c:v>
                </c:pt>
                <c:pt idx="3">
                  <c:v>48427</c:v>
                </c:pt>
                <c:pt idx="4">
                  <c:v>48742</c:v>
                </c:pt>
                <c:pt idx="5">
                  <c:v>49576</c:v>
                </c:pt>
                <c:pt idx="6">
                  <c:v>50422</c:v>
                </c:pt>
                <c:pt idx="7">
                  <c:v>51405</c:v>
                </c:pt>
                <c:pt idx="8">
                  <c:v>52183</c:v>
                </c:pt>
                <c:pt idx="9">
                  <c:v>53045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40"/>
        <c:axId val="44774912"/>
        <c:axId val="44776448"/>
      </c:barChart>
      <c:catAx>
        <c:axId val="4477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4776448"/>
        <c:crosses val="autoZero"/>
        <c:auto val="1"/>
        <c:lblAlgn val="ctr"/>
        <c:lblOffset val="100"/>
        <c:noMultiLvlLbl val="0"/>
      </c:catAx>
      <c:valAx>
        <c:axId val="44776448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one"/>
        <c:crossAx val="4477491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1">
          <a:solidFill>
            <a:schemeClr val="tx2">
              <a:lumMod val="50000"/>
            </a:schemeClr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rgbClr val="C00000"/>
                </a:solidFill>
              </a:defRPr>
            </a:pPr>
            <a:r>
              <a:rPr lang="ru-RU">
                <a:solidFill>
                  <a:srgbClr val="C00000"/>
                </a:solidFill>
              </a:rPr>
              <a:t>Мировой флот</a:t>
            </a:r>
          </a:p>
        </c:rich>
      </c:tx>
      <c:layout>
        <c:manualLayout>
          <c:xMode val="edge"/>
          <c:yMode val="edge"/>
          <c:x val="0.18759669669303833"/>
          <c:y val="2.715863774389117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7678095803270925E-2"/>
          <c:y val="0.14881349208682862"/>
          <c:w val="0.8446438083934581"/>
          <c:h val="0.76366108898083163"/>
        </c:manualLayout>
      </c:layout>
      <c:pie3DChart>
        <c:varyColors val="1"/>
        <c:ser>
          <c:idx val="1"/>
          <c:order val="0"/>
          <c:explosion val="25"/>
          <c:dPt>
            <c:idx val="0"/>
            <c:bubble3D val="0"/>
            <c:explosion val="12"/>
          </c:dPt>
          <c:dPt>
            <c:idx val="1"/>
            <c:bubble3D val="0"/>
            <c:explosion val="14"/>
          </c:dPt>
          <c:dPt>
            <c:idx val="2"/>
            <c:bubble3D val="0"/>
            <c:explosion val="12"/>
          </c:dPt>
          <c:dPt>
            <c:idx val="3"/>
            <c:bubble3D val="0"/>
            <c:explosion val="12"/>
          </c:dPt>
          <c:dPt>
            <c:idx val="4"/>
            <c:bubble3D val="0"/>
            <c:explosion val="10"/>
          </c:dPt>
          <c:dLbls>
            <c:dLbl>
              <c:idx val="0"/>
              <c:layout>
                <c:manualLayout>
                  <c:x val="-4.7004856232295153E-2"/>
                  <c:y val="-0.10127440827861947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5.3114667251336883E-3"/>
                  <c:y val="-1.7802653031729492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2.6302989043191751E-2"/>
                  <c:y val="5.4051819247979182E-3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5.6048321776644171E-2"/>
                  <c:y val="-3.615097442433502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4.0952465594218369E-2"/>
                  <c:y val="-5.4411796416159982E-3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'Данные Мир флот'!$A$1:$A$5</c:f>
              <c:strCache>
                <c:ptCount val="4"/>
                <c:pt idx="0">
                  <c:v>Балкеры</c:v>
                </c:pt>
                <c:pt idx="1">
                  <c:v>Танкеры</c:v>
                </c:pt>
                <c:pt idx="2">
                  <c:v>Контейнеровозы</c:v>
                </c:pt>
                <c:pt idx="3">
                  <c:v>Прочие</c:v>
                </c:pt>
              </c:strCache>
            </c:strRef>
          </c:cat>
          <c:val>
            <c:numRef>
              <c:f>'Данные Мир флот'!$B$1:$B$5</c:f>
              <c:numCache>
                <c:formatCode>0.0</c:formatCode>
                <c:ptCount val="5"/>
                <c:pt idx="0">
                  <c:v>791.7</c:v>
                </c:pt>
                <c:pt idx="1">
                  <c:v>604.4</c:v>
                </c:pt>
                <c:pt idx="2">
                  <c:v>252.7</c:v>
                </c:pt>
                <c:pt idx="3">
                  <c:v>184.7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 b="1">
          <a:solidFill>
            <a:schemeClr val="accent1">
              <a:lumMod val="75000"/>
            </a:schemeClr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rgbClr val="C00000"/>
                </a:solidFill>
              </a:defRPr>
            </a:pPr>
            <a:r>
              <a:rPr lang="ru-RU">
                <a:solidFill>
                  <a:srgbClr val="C00000"/>
                </a:solidFill>
              </a:rPr>
              <a:t>Российский флот</a:t>
            </a:r>
          </a:p>
        </c:rich>
      </c:tx>
      <c:layout>
        <c:manualLayout>
          <c:xMode val="edge"/>
          <c:yMode val="edge"/>
          <c:x val="0.56963286850774386"/>
          <c:y val="5.492423289378881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905792331179462E-2"/>
          <c:y val="0.13070770976644788"/>
          <c:w val="0.8446438083934581"/>
          <c:h val="0.76366108898083163"/>
        </c:manualLayout>
      </c:layout>
      <c:pie3DChart>
        <c:varyColors val="1"/>
        <c:ser>
          <c:idx val="1"/>
          <c:order val="0"/>
          <c:explosion val="25"/>
          <c:dPt>
            <c:idx val="0"/>
            <c:bubble3D val="0"/>
            <c:explosion val="12"/>
          </c:dPt>
          <c:dPt>
            <c:idx val="1"/>
            <c:bubble3D val="0"/>
            <c:explosion val="14"/>
          </c:dPt>
          <c:dPt>
            <c:idx val="2"/>
            <c:bubble3D val="0"/>
            <c:explosion val="12"/>
          </c:dPt>
          <c:dPt>
            <c:idx val="3"/>
            <c:bubble3D val="0"/>
            <c:explosion val="12"/>
          </c:dPt>
          <c:dLbls>
            <c:dLbl>
              <c:idx val="0"/>
              <c:layout>
                <c:manualLayout>
                  <c:x val="-3.8725891181152994E-2"/>
                  <c:y val="7.0263622685476007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1.587670817484783E-3"/>
                  <c:y val="7.0926194522751363E-3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4.1481091636952391E-2"/>
                  <c:y val="-1.2700600395582832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3.8369852224819805E-2"/>
                  <c:y val="1.0917644173974471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4.0952465594218369E-2"/>
                  <c:y val="-5.4411796416159982E-3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'Данные рос флот'!$A$1:$A$4</c:f>
              <c:strCache>
                <c:ptCount val="4"/>
                <c:pt idx="0">
                  <c:v>Танкеры</c:v>
                </c:pt>
                <c:pt idx="1">
                  <c:v>Балкеры</c:v>
                </c:pt>
                <c:pt idx="2">
                  <c:v>Суда для генгрузов</c:v>
                </c:pt>
                <c:pt idx="3">
                  <c:v>Прочие</c:v>
                </c:pt>
              </c:strCache>
            </c:strRef>
          </c:cat>
          <c:val>
            <c:numRef>
              <c:f>'Данные рос флот'!$B$1:$B$4</c:f>
              <c:numCache>
                <c:formatCode>0.0</c:formatCode>
                <c:ptCount val="4"/>
                <c:pt idx="0">
                  <c:v>14.8</c:v>
                </c:pt>
                <c:pt idx="1">
                  <c:v>2</c:v>
                </c:pt>
                <c:pt idx="2">
                  <c:v>3.5</c:v>
                </c:pt>
                <c:pt idx="3">
                  <c:v>1.5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 b="1">
          <a:solidFill>
            <a:schemeClr val="accent1">
              <a:lumMod val="75000"/>
            </a:schemeClr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390859622074531E-2"/>
          <c:y val="2.0933978517452344E-2"/>
          <c:w val="0.96995009069286331"/>
          <c:h val="0.92061835346182075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'рис5 '!$B$1</c:f>
              <c:strCache>
                <c:ptCount val="1"/>
                <c:pt idx="0">
                  <c:v>Флот под флагом России</c:v>
                </c:pt>
              </c:strCache>
            </c:strRef>
          </c:tx>
          <c:invertIfNegative val="0"/>
          <c:cat>
            <c:numRef>
              <c:f>'рис5 '!$A$2:$A$14</c:f>
              <c:numCache>
                <c:formatCode>General</c:formatCod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numCache>
            </c:numRef>
          </c:cat>
          <c:val>
            <c:numRef>
              <c:f>'рис5 '!$B$2:$B$13</c:f>
              <c:numCache>
                <c:formatCode>0.00</c:formatCode>
                <c:ptCount val="12"/>
                <c:pt idx="0">
                  <c:v>5.9</c:v>
                </c:pt>
                <c:pt idx="1">
                  <c:v>5.6</c:v>
                </c:pt>
                <c:pt idx="2">
                  <c:v>5.4</c:v>
                </c:pt>
                <c:pt idx="3">
                  <c:v>5.26</c:v>
                </c:pt>
                <c:pt idx="4">
                  <c:v>5.17</c:v>
                </c:pt>
                <c:pt idx="5">
                  <c:v>5.3</c:v>
                </c:pt>
                <c:pt idx="6">
                  <c:v>5.4</c:v>
                </c:pt>
                <c:pt idx="7">
                  <c:v>6</c:v>
                </c:pt>
                <c:pt idx="8">
                  <c:v>6.6</c:v>
                </c:pt>
                <c:pt idx="9">
                  <c:v>6.43</c:v>
                </c:pt>
                <c:pt idx="10">
                  <c:v>7.02</c:v>
                </c:pt>
                <c:pt idx="11">
                  <c:v>7.11</c:v>
                </c:pt>
              </c:numCache>
            </c:numRef>
          </c:val>
        </c:ser>
        <c:ser>
          <c:idx val="0"/>
          <c:order val="1"/>
          <c:tx>
            <c:strRef>
              <c:f>'рис5 '!$C$1</c:f>
              <c:strCache>
                <c:ptCount val="1"/>
                <c:pt idx="0">
                  <c:v>Флот под иностранным флагом </c:v>
                </c:pt>
              </c:strCache>
            </c:strRef>
          </c:tx>
          <c:invertIfNegative val="0"/>
          <c:cat>
            <c:numRef>
              <c:f>'рис5 '!$A$2:$A$14</c:f>
              <c:numCache>
                <c:formatCode>General</c:formatCod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numCache>
            </c:numRef>
          </c:cat>
          <c:val>
            <c:numRef>
              <c:f>'рис5 '!$C$2:$C$13</c:f>
              <c:numCache>
                <c:formatCode>0.00</c:formatCode>
                <c:ptCount val="12"/>
                <c:pt idx="0">
                  <c:v>10.3</c:v>
                </c:pt>
                <c:pt idx="1">
                  <c:v>11.1</c:v>
                </c:pt>
                <c:pt idx="2">
                  <c:v>12.3</c:v>
                </c:pt>
                <c:pt idx="3">
                  <c:v>13.94</c:v>
                </c:pt>
                <c:pt idx="4">
                  <c:v>14.43</c:v>
                </c:pt>
                <c:pt idx="5">
                  <c:v>15</c:v>
                </c:pt>
                <c:pt idx="6">
                  <c:v>15.2</c:v>
                </c:pt>
                <c:pt idx="7">
                  <c:v>14.3</c:v>
                </c:pt>
                <c:pt idx="8">
                  <c:v>14</c:v>
                </c:pt>
                <c:pt idx="9">
                  <c:v>13.87</c:v>
                </c:pt>
                <c:pt idx="10">
                  <c:v>14.09</c:v>
                </c:pt>
                <c:pt idx="11">
                  <c:v>14.66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87136512"/>
        <c:axId val="87146496"/>
      </c:barChart>
      <c:catAx>
        <c:axId val="87136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7146496"/>
        <c:crosses val="autoZero"/>
        <c:auto val="1"/>
        <c:lblAlgn val="ctr"/>
        <c:lblOffset val="100"/>
        <c:noMultiLvlLbl val="0"/>
      </c:catAx>
      <c:valAx>
        <c:axId val="87146496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one"/>
        <c:crossAx val="8713651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1">
          <a:solidFill>
            <a:schemeClr val="tx2">
              <a:lumMod val="75000"/>
            </a:schemeClr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0"/>
    </mc:Choice>
    <mc:Fallback>
      <c:style val="30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'Возраст рис 19'!$B$1</c:f>
              <c:strCache>
                <c:ptCount val="1"/>
                <c:pt idx="0">
                  <c:v>флот под флагом России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8.1833060556464887E-3"/>
                  <c:y val="2.085940759282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'Возраст рис 19'!$A$2:$A$4</c:f>
              <c:strCache>
                <c:ptCount val="3"/>
                <c:pt idx="0">
                  <c:v>всего</c:v>
                </c:pt>
                <c:pt idx="1">
                  <c:v>наливной флот</c:v>
                </c:pt>
                <c:pt idx="2">
                  <c:v>сухогрузный флот</c:v>
                </c:pt>
              </c:strCache>
            </c:strRef>
          </c:cat>
          <c:val>
            <c:numRef>
              <c:f>'Возраст рис 19'!$B$2:$B$4</c:f>
              <c:numCache>
                <c:formatCode>General</c:formatCode>
                <c:ptCount val="3"/>
                <c:pt idx="0">
                  <c:v>20.7</c:v>
                </c:pt>
                <c:pt idx="1">
                  <c:v>15.7</c:v>
                </c:pt>
                <c:pt idx="2">
                  <c:v>25.3</c:v>
                </c:pt>
              </c:numCache>
            </c:numRef>
          </c:val>
        </c:ser>
        <c:ser>
          <c:idx val="1"/>
          <c:order val="1"/>
          <c:tx>
            <c:strRef>
              <c:f>'Возраст рис 19'!$C$1</c:f>
              <c:strCache>
                <c:ptCount val="1"/>
                <c:pt idx="0">
                  <c:v>флот под иностранным флагом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Lbls>
            <c:dLbl>
              <c:idx val="0"/>
              <c:layout>
                <c:manualLayout>
                  <c:x val="2.4549918166939452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8641571194762683E-2"/>
                  <c:y val="2.0859407592824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7277686852154957E-2"/>
                  <c:y val="7.6483610961822458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4549918166939452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4549918166939452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'Возраст рис 19'!$A$2:$A$4</c:f>
              <c:strCache>
                <c:ptCount val="3"/>
                <c:pt idx="0">
                  <c:v>всего</c:v>
                </c:pt>
                <c:pt idx="1">
                  <c:v>наливной флот</c:v>
                </c:pt>
                <c:pt idx="2">
                  <c:v>сухогрузный флот</c:v>
                </c:pt>
              </c:strCache>
            </c:strRef>
          </c:cat>
          <c:val>
            <c:numRef>
              <c:f>'Возраст рис 19'!$C$2:$C$4</c:f>
              <c:numCache>
                <c:formatCode>General</c:formatCode>
                <c:ptCount val="3"/>
                <c:pt idx="0">
                  <c:v>12.2</c:v>
                </c:pt>
                <c:pt idx="1">
                  <c:v>11.2</c:v>
                </c:pt>
                <c:pt idx="2">
                  <c:v>17.5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40"/>
        <c:axId val="87218432"/>
        <c:axId val="87220224"/>
      </c:barChart>
      <c:catAx>
        <c:axId val="8721843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87220224"/>
        <c:crosses val="autoZero"/>
        <c:auto val="1"/>
        <c:lblAlgn val="ctr"/>
        <c:lblOffset val="100"/>
        <c:noMultiLvlLbl val="0"/>
      </c:catAx>
      <c:valAx>
        <c:axId val="87220224"/>
        <c:scaling>
          <c:orientation val="minMax"/>
        </c:scaling>
        <c:delete val="1"/>
        <c:axPos val="l"/>
        <c:majorGridlines/>
        <c:numFmt formatCode="General" sourceLinked="1"/>
        <c:majorTickMark val="none"/>
        <c:minorTickMark val="none"/>
        <c:tickLblPos val="none"/>
        <c:crossAx val="87218432"/>
        <c:crosses val="autoZero"/>
        <c:crossBetween val="between"/>
      </c:valAx>
      <c:spPr>
        <a:noFill/>
        <a:ln>
          <a:noFill/>
        </a:ln>
      </c:spPr>
    </c:plotArea>
    <c:legend>
      <c:legendPos val="t"/>
      <c:layout>
        <c:manualLayout>
          <c:xMode val="edge"/>
          <c:yMode val="edge"/>
          <c:x val="0.18949113704842374"/>
          <c:y val="9.6243457397113652E-2"/>
          <c:w val="0.62101761827448643"/>
          <c:h val="4.4669352982682271E-2"/>
        </c:manualLayout>
      </c:layout>
      <c:overlay val="0"/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1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3506546933086254E-2"/>
          <c:y val="7.9669777203128164E-2"/>
          <c:w val="0.89945852375299917"/>
          <c:h val="0.8523548952859356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суда_РМРС!$B$1</c:f>
              <c:strCache>
                <c:ptCount val="1"/>
                <c:pt idx="0">
                  <c:v>число судов, ед.</c:v>
                </c:pt>
              </c:strCache>
            </c:strRef>
          </c:tx>
          <c:spPr>
            <a:solidFill>
              <a:srgbClr val="9BBB59"/>
            </a:solidFill>
            <a:ln>
              <a:solidFill>
                <a:srgbClr val="9BBB59"/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суда_РМРС!$B$2:$B$11</c:f>
              <c:numCache>
                <c:formatCode>General</c:formatCode>
                <c:ptCount val="10"/>
                <c:pt idx="0">
                  <c:v>301</c:v>
                </c:pt>
                <c:pt idx="1">
                  <c:v>301</c:v>
                </c:pt>
                <c:pt idx="2">
                  <c:v>328</c:v>
                </c:pt>
                <c:pt idx="3">
                  <c:v>402</c:v>
                </c:pt>
                <c:pt idx="4">
                  <c:v>478</c:v>
                </c:pt>
                <c:pt idx="5">
                  <c:v>495</c:v>
                </c:pt>
                <c:pt idx="6">
                  <c:v>514</c:v>
                </c:pt>
                <c:pt idx="7">
                  <c:v>558</c:v>
                </c:pt>
                <c:pt idx="8">
                  <c:v>609</c:v>
                </c:pt>
                <c:pt idx="9">
                  <c:v>697</c:v>
                </c:pt>
              </c:numCache>
            </c:numRef>
          </c:cat>
          <c:val>
            <c:numRef>
              <c:f>суда_РМРС!$B$2:$B$11</c:f>
              <c:numCache>
                <c:formatCode>General</c:formatCode>
                <c:ptCount val="10"/>
                <c:pt idx="0">
                  <c:v>301</c:v>
                </c:pt>
                <c:pt idx="1">
                  <c:v>301</c:v>
                </c:pt>
                <c:pt idx="2">
                  <c:v>328</c:v>
                </c:pt>
                <c:pt idx="3">
                  <c:v>402</c:v>
                </c:pt>
                <c:pt idx="4">
                  <c:v>478</c:v>
                </c:pt>
                <c:pt idx="5">
                  <c:v>495</c:v>
                </c:pt>
                <c:pt idx="6">
                  <c:v>514</c:v>
                </c:pt>
                <c:pt idx="7">
                  <c:v>558</c:v>
                </c:pt>
                <c:pt idx="8">
                  <c:v>609</c:v>
                </c:pt>
                <c:pt idx="9">
                  <c:v>697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2"/>
        <c:overlap val="33"/>
        <c:axId val="87290240"/>
        <c:axId val="87280256"/>
      </c:barChart>
      <c:lineChart>
        <c:grouping val="standard"/>
        <c:varyColors val="0"/>
        <c:ser>
          <c:idx val="2"/>
          <c:order val="1"/>
          <c:tx>
            <c:strRef>
              <c:f>суда_РМРС!$C$1</c:f>
              <c:strCache>
                <c:ptCount val="1"/>
                <c:pt idx="0">
                  <c:v>дедвейт, тыс. тонн</c:v>
                </c:pt>
              </c:strCache>
            </c:strRef>
          </c:tx>
          <c:dLbls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суда_РМРС!$A$2:$A$11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суда_РМРС!$C$2:$C$11</c:f>
              <c:numCache>
                <c:formatCode>0</c:formatCode>
                <c:ptCount val="10"/>
                <c:pt idx="0">
                  <c:v>1619.6</c:v>
                </c:pt>
                <c:pt idx="1">
                  <c:v>1612.9</c:v>
                </c:pt>
                <c:pt idx="2">
                  <c:v>1840.5</c:v>
                </c:pt>
                <c:pt idx="3">
                  <c:v>2416.6999999999998</c:v>
                </c:pt>
                <c:pt idx="4">
                  <c:v>2807.7</c:v>
                </c:pt>
                <c:pt idx="5">
                  <c:v>3324</c:v>
                </c:pt>
                <c:pt idx="6">
                  <c:v>3900</c:v>
                </c:pt>
                <c:pt idx="7">
                  <c:v>4444</c:v>
                </c:pt>
                <c:pt idx="8">
                  <c:v>5041</c:v>
                </c:pt>
                <c:pt idx="9">
                  <c:v>5349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272832"/>
        <c:axId val="87278720"/>
      </c:lineChart>
      <c:catAx>
        <c:axId val="87272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7278720"/>
        <c:crosses val="autoZero"/>
        <c:auto val="1"/>
        <c:lblAlgn val="ctr"/>
        <c:lblOffset val="100"/>
        <c:noMultiLvlLbl val="0"/>
      </c:catAx>
      <c:valAx>
        <c:axId val="87278720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87272832"/>
        <c:crosses val="autoZero"/>
        <c:crossBetween val="between"/>
      </c:valAx>
      <c:valAx>
        <c:axId val="8728025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87290240"/>
        <c:crosses val="max"/>
        <c:crossBetween val="between"/>
      </c:valAx>
      <c:catAx>
        <c:axId val="872902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87280256"/>
        <c:crosses val="autoZero"/>
        <c:auto val="1"/>
        <c:lblAlgn val="ctr"/>
        <c:lblOffset val="100"/>
        <c:noMultiLvlLbl val="0"/>
      </c:catAx>
      <c:spPr>
        <a:noFill/>
        <a:ln>
          <a:noFill/>
        </a:ln>
      </c:spPr>
    </c:plotArea>
    <c:legend>
      <c:legendPos val="t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1">
          <a:solidFill>
            <a:schemeClr val="tx2"/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9597720082179152E-2"/>
          <c:y val="4.5173805773087883E-2"/>
          <c:w val="0.76184813624946068"/>
          <c:h val="0.883333755726202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'данные рис23дин стр река-море'!$A$2</c:f>
              <c:strCache>
                <c:ptCount val="1"/>
                <c:pt idx="0">
                  <c:v>Верфи России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'данные рис23дин стр река-море'!$B$1:$H$1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'данные рис23дин стр река-море'!$B$2:$H$2</c:f>
              <c:numCache>
                <c:formatCode>0</c:formatCode>
                <c:ptCount val="7"/>
                <c:pt idx="0">
                  <c:v>19</c:v>
                </c:pt>
                <c:pt idx="1">
                  <c:v>20</c:v>
                </c:pt>
                <c:pt idx="2">
                  <c:v>9</c:v>
                </c:pt>
                <c:pt idx="3">
                  <c:v>4</c:v>
                </c:pt>
                <c:pt idx="4">
                  <c:v>9</c:v>
                </c:pt>
                <c:pt idx="5">
                  <c:v>9</c:v>
                </c:pt>
                <c:pt idx="6">
                  <c:v>11</c:v>
                </c:pt>
              </c:numCache>
            </c:numRef>
          </c:val>
        </c:ser>
        <c:ser>
          <c:idx val="1"/>
          <c:order val="1"/>
          <c:tx>
            <c:strRef>
              <c:f>'данные рис23дин стр река-море'!$A$3</c:f>
              <c:strCache>
                <c:ptCount val="1"/>
                <c:pt idx="0">
                  <c:v>Иностранные Верфи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'данные рис23дин стр река-море'!$B$1:$H$1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'данные рис23дин стр река-море'!$B$3:$H$3</c:f>
              <c:numCache>
                <c:formatCode>0</c:formatCode>
                <c:ptCount val="7"/>
                <c:pt idx="0">
                  <c:v>17</c:v>
                </c:pt>
                <c:pt idx="1">
                  <c:v>15</c:v>
                </c:pt>
                <c:pt idx="2">
                  <c:v>10</c:v>
                </c:pt>
                <c:pt idx="3">
                  <c:v>3</c:v>
                </c:pt>
                <c:pt idx="4">
                  <c:v>6</c:v>
                </c:pt>
                <c:pt idx="5">
                  <c:v>11</c:v>
                </c:pt>
                <c:pt idx="6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70720"/>
        <c:axId val="5872256"/>
      </c:barChart>
      <c:catAx>
        <c:axId val="5870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872256"/>
        <c:crosses val="autoZero"/>
        <c:auto val="1"/>
        <c:lblAlgn val="ctr"/>
        <c:lblOffset val="100"/>
        <c:noMultiLvlLbl val="0"/>
      </c:catAx>
      <c:valAx>
        <c:axId val="5872256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87072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5978981975000657"/>
          <c:y val="0.23926866454047435"/>
          <c:w val="0.27559707448937354"/>
          <c:h val="0.1349125810320605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1">
          <a:solidFill>
            <a:schemeClr val="tx2"/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5414115725991809E-2"/>
          <c:y val="3.4755125634679099E-2"/>
          <c:w val="0.6735746940586429"/>
          <c:h val="0.869441636640510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'данные рис24дин стр об фл'!$A$2</c:f>
              <c:strCache>
                <c:ptCount val="1"/>
                <c:pt idx="0">
                  <c:v>Верфи России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'данные рис24дин стр об фл'!$B$1:$H$1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'данные рис24дин стр об фл'!$B$2:$H$2</c:f>
              <c:numCache>
                <c:formatCode>0</c:formatCode>
                <c:ptCount val="7"/>
                <c:pt idx="0">
                  <c:v>12</c:v>
                </c:pt>
                <c:pt idx="1">
                  <c:v>16</c:v>
                </c:pt>
                <c:pt idx="2">
                  <c:v>6</c:v>
                </c:pt>
                <c:pt idx="3">
                  <c:v>6</c:v>
                </c:pt>
                <c:pt idx="4">
                  <c:v>17</c:v>
                </c:pt>
                <c:pt idx="5">
                  <c:v>13</c:v>
                </c:pt>
                <c:pt idx="6">
                  <c:v>19</c:v>
                </c:pt>
              </c:numCache>
            </c:numRef>
          </c:val>
        </c:ser>
        <c:ser>
          <c:idx val="1"/>
          <c:order val="1"/>
          <c:tx>
            <c:strRef>
              <c:f>'данные рис24дин стр об фл'!$A$3</c:f>
              <c:strCache>
                <c:ptCount val="1"/>
                <c:pt idx="0">
                  <c:v>Иностранные Верфи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'данные рис24дин стр об фл'!$B$1:$H$1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'данные рис24дин стр об фл'!$B$3:$H$3</c:f>
              <c:numCache>
                <c:formatCode>0</c:formatCode>
                <c:ptCount val="7"/>
                <c:pt idx="0">
                  <c:v>9</c:v>
                </c:pt>
                <c:pt idx="1">
                  <c:v>5</c:v>
                </c:pt>
                <c:pt idx="2">
                  <c:v>0</c:v>
                </c:pt>
                <c:pt idx="3">
                  <c:v>13</c:v>
                </c:pt>
                <c:pt idx="4">
                  <c:v>16</c:v>
                </c:pt>
                <c:pt idx="5">
                  <c:v>14</c:v>
                </c:pt>
                <c:pt idx="6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659840"/>
        <c:axId val="106661376"/>
      </c:barChart>
      <c:catAx>
        <c:axId val="106659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6661376"/>
        <c:crosses val="autoZero"/>
        <c:auto val="1"/>
        <c:lblAlgn val="ctr"/>
        <c:lblOffset val="100"/>
        <c:noMultiLvlLbl val="0"/>
      </c:catAx>
      <c:valAx>
        <c:axId val="106661376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0665984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6733212626724461"/>
          <c:y val="0.12272881749392413"/>
          <c:w val="0.27559707448937354"/>
          <c:h val="0.1349125810320605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1">
          <a:solidFill>
            <a:schemeClr val="tx2"/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501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587" y="0"/>
            <a:ext cx="29455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smtClean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4539A3A-4C24-4AAC-85E7-2105241CEE03}" type="datetimeFigureOut">
              <a:rPr lang="ru-RU"/>
              <a:pPr>
                <a:defRPr/>
              </a:pPr>
              <a:t>14.06.2019</a:t>
            </a:fld>
            <a:endParaRPr 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09" y="4716464"/>
            <a:ext cx="5438458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5501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587" y="9429750"/>
            <a:ext cx="29455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A3BF640F-BE7B-4818-9560-BBE6FBD3F42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3300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pitchFamily="34" charset="0"/>
        <a:ea typeface="Arial" charset="0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pitchFamily="34" charset="0"/>
        <a:ea typeface="Arial" charset="0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pitchFamily="34" charset="0"/>
        <a:ea typeface="Arial" charset="0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pitchFamily="34" charset="0"/>
        <a:ea typeface="Arial" charset="0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pitchFamily="34" charset="0"/>
        <a:ea typeface="Arial" charset="0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E0847-7911-4DA1-B22F-F5134982DFF7}" type="datetime1">
              <a:rPr lang="ru-RU" smtClean="0"/>
              <a:t>14.06.2019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CCB2D7-8FC4-4C4F-A390-3A151B1D955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933904"/>
      </p:ext>
    </p:extLst>
  </p:cSld>
  <p:clrMapOvr>
    <a:masterClrMapping/>
  </p:clrMapOvr>
  <p:transition spd="slow" advClick="0" advTm="1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B6988-3EA2-4A10-9A1E-81D2F09BAD57}" type="datetime1">
              <a:rPr lang="ru-RU" smtClean="0"/>
              <a:t>14.06.2019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C6C274-443C-4D82-8585-CA812A014FB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406684"/>
      </p:ext>
    </p:extLst>
  </p:cSld>
  <p:clrMapOvr>
    <a:masterClrMapping/>
  </p:clrMapOvr>
  <p:transition spd="slow" advClick="0" advTm="1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32C95-DB78-4455-8065-F189F8610BA0}" type="datetime1">
              <a:rPr lang="ru-RU" smtClean="0"/>
              <a:t>14.06.2019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DC095B-4B36-40EB-85A9-952FD102CF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858930"/>
      </p:ext>
    </p:extLst>
  </p:cSld>
  <p:clrMapOvr>
    <a:masterClrMapping/>
  </p:clrMapOvr>
  <p:transition spd="slow" advClick="0" advTm="15000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8B91A-86C4-43A2-82E3-3DBB527C4349}" type="datetime1">
              <a:rPr lang="ru-RU" smtClean="0"/>
              <a:t>14.06.2019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FD8FDF-20E7-4FF4-A556-8F89D32E69F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887078"/>
      </p:ext>
    </p:extLst>
  </p:cSld>
  <p:clrMapOvr>
    <a:masterClrMapping/>
  </p:clrMapOvr>
  <p:transition spd="slow" advClick="0" advTm="1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54700-899F-4843-837B-FA79E3E83536}" type="datetime1">
              <a:rPr lang="ru-RU" smtClean="0"/>
              <a:t>14.06.2019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B6B1A7-7B0C-4DDA-A6EB-E9C4E51E0CF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762705"/>
      </p:ext>
    </p:extLst>
  </p:cSld>
  <p:clrMapOvr>
    <a:masterClrMapping/>
  </p:clrMapOvr>
  <p:transition spd="slow" advClick="0" advTm="1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93782-0A13-40EB-9B10-76DA87165939}" type="datetime1">
              <a:rPr lang="ru-RU" smtClean="0"/>
              <a:t>14.06.2019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E801FB-23F7-4F65-B35F-D552402B474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223550"/>
      </p:ext>
    </p:extLst>
  </p:cSld>
  <p:clrMapOvr>
    <a:masterClrMapping/>
  </p:clrMapOvr>
  <p:transition spd="slow" advClick="0" advTm="1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D2DDF-CBE4-4EA5-A4E7-97D7C94D9A45}" type="datetime1">
              <a:rPr lang="ru-RU" smtClean="0"/>
              <a:t>14.06.2019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9D5C3A-7FCF-458E-A4B2-83BD36C080F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570582"/>
      </p:ext>
    </p:extLst>
  </p:cSld>
  <p:clrMapOvr>
    <a:masterClrMapping/>
  </p:clrMapOvr>
  <p:transition spd="slow" advClick="0" advTm="1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EFF44-F6E3-4764-92E1-F8466319D67F}" type="datetime1">
              <a:rPr lang="ru-RU" smtClean="0"/>
              <a:t>14.06.2019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11385-74C1-43BC-917E-295E8005F3E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64319"/>
      </p:ext>
    </p:extLst>
  </p:cSld>
  <p:clrMapOvr>
    <a:masterClrMapping/>
  </p:clrMapOvr>
  <p:transition spd="slow" advClick="0" advTm="1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F1BCA-88E4-43D7-A68A-837F8EB44A47}" type="datetime1">
              <a:rPr lang="ru-RU" smtClean="0"/>
              <a:t>14.06.2019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74422A-4335-489E-B984-D295C656119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254255"/>
      </p:ext>
    </p:extLst>
  </p:cSld>
  <p:clrMapOvr>
    <a:masterClrMapping/>
  </p:clrMapOvr>
  <p:transition spd="slow" advClick="0" advTm="1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1873A-56DE-48E2-9A51-4CC1010BAC67}" type="datetime1">
              <a:rPr lang="ru-RU" smtClean="0"/>
              <a:t>14.06.2019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FAEF34-A510-4D8E-A83F-43C0A2D3B84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143785"/>
      </p:ext>
    </p:extLst>
  </p:cSld>
  <p:clrMapOvr>
    <a:masterClrMapping/>
  </p:clrMapOvr>
  <p:transition spd="slow" advClick="0" advTm="1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EBA0A-23FC-4FD5-A454-639CF8292DD1}" type="datetime1">
              <a:rPr lang="ru-RU" smtClean="0"/>
              <a:t>14.06.2019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9FC5F-3CA4-448D-B4F8-965E1B249FB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033446"/>
      </p:ext>
    </p:extLst>
  </p:cSld>
  <p:clrMapOvr>
    <a:masterClrMapping/>
  </p:clrMapOvr>
  <p:transition spd="slow" advClick="0" advTm="1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E2012-4CB7-40DB-AD43-DCBCD69D73AD}" type="datetime1">
              <a:rPr lang="ru-RU" smtClean="0"/>
              <a:t>14.06.2019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64F95-E72D-47BB-8098-908419BF460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38470"/>
      </p:ext>
    </p:extLst>
  </p:cSld>
  <p:clrMapOvr>
    <a:masterClrMapping/>
  </p:clrMapOvr>
  <p:transition spd="slow" advClick="0" advTm="1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b="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150B298-AAA8-41C4-AD8D-22BC44C987FE}" type="datetime1">
              <a:rPr lang="ru-RU" smtClean="0"/>
              <a:t>14.06.2019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 b="0">
                <a:solidFill>
                  <a:srgbClr val="898989"/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</a:defRPr>
            </a:lvl1pPr>
          </a:lstStyle>
          <a:p>
            <a:fld id="{F055B215-AC37-4D97-A64D-56B0FE9DE3A8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  <p:sldLayoutId id="2147484024" r:id="rId12"/>
  </p:sldLayoutIdLst>
  <p:transition spd="slow" advClick="0" advTm="15000">
    <p:wip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Arial" charset="0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Arial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63888" y="3075806"/>
            <a:ext cx="511212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ru-RU" sz="2000" dirty="0" smtClean="0">
                <a:solidFill>
                  <a:srgbClr val="00538A"/>
                </a:solidFill>
                <a:latin typeface="Bliss Pro ExtraBold" pitchFamily="50" charset="0"/>
              </a:rPr>
              <a:t>Докладчик</a:t>
            </a:r>
            <a:r>
              <a:rPr lang="en-US" sz="2000" dirty="0">
                <a:solidFill>
                  <a:srgbClr val="00538A"/>
                </a:solidFill>
                <a:latin typeface="Bliss Pro ExtraBold" pitchFamily="50" charset="0"/>
              </a:rPr>
              <a:t>:</a:t>
            </a:r>
            <a:r>
              <a:rPr lang="ru-RU" sz="2000" dirty="0">
                <a:solidFill>
                  <a:srgbClr val="00538A"/>
                </a:solidFill>
                <a:latin typeface="Bliss Pro ExtraBold" pitchFamily="50" charset="0"/>
              </a:rPr>
              <a:t/>
            </a:r>
            <a:br>
              <a:rPr lang="ru-RU" sz="2000" dirty="0">
                <a:solidFill>
                  <a:srgbClr val="00538A"/>
                </a:solidFill>
                <a:latin typeface="Bliss Pro ExtraBold" pitchFamily="50" charset="0"/>
              </a:rPr>
            </a:br>
            <a:r>
              <a:rPr lang="ru-RU" sz="2000" dirty="0">
                <a:solidFill>
                  <a:srgbClr val="00538A"/>
                </a:solidFill>
                <a:latin typeface="Bliss Pro ExtraBold" pitchFamily="50" charset="0"/>
              </a:rPr>
              <a:t>	     </a:t>
            </a:r>
            <a:r>
              <a:rPr lang="ru-RU" sz="2000" dirty="0" smtClean="0">
                <a:solidFill>
                  <a:srgbClr val="00538A"/>
                </a:solidFill>
                <a:latin typeface="Bliss Pro ExtraBold" pitchFamily="50" charset="0"/>
              </a:rPr>
              <a:t>Генеральный директор</a:t>
            </a:r>
          </a:p>
          <a:p>
            <a:pPr eaLnBrk="1" hangingPunct="1">
              <a:defRPr/>
            </a:pPr>
            <a:r>
              <a:rPr lang="ru-RU" sz="2000" dirty="0" smtClean="0">
                <a:solidFill>
                  <a:srgbClr val="00538A"/>
                </a:solidFill>
                <a:latin typeface="Bliss Pro ExtraBold" pitchFamily="50" charset="0"/>
              </a:rPr>
              <a:t>           АО «ЦНИИМФ» к.э.н.</a:t>
            </a:r>
            <a:endParaRPr lang="en-US" sz="2000" dirty="0" smtClean="0">
              <a:solidFill>
                <a:srgbClr val="00538A"/>
              </a:solidFill>
              <a:latin typeface="Bliss Pro ExtraBold" pitchFamily="50" charset="0"/>
            </a:endParaRPr>
          </a:p>
          <a:p>
            <a:pPr eaLnBrk="1" hangingPunct="1">
              <a:defRPr/>
            </a:pPr>
            <a:r>
              <a:rPr lang="en-US" sz="2800" dirty="0" smtClean="0">
                <a:solidFill>
                  <a:srgbClr val="CF0A2C"/>
                </a:solidFill>
                <a:latin typeface="Bliss Pro Heavy" pitchFamily="50" charset="0"/>
              </a:rPr>
              <a:t> </a:t>
            </a:r>
            <a:r>
              <a:rPr lang="ru-RU" sz="2800" dirty="0" smtClean="0">
                <a:solidFill>
                  <a:srgbClr val="CF0A2C"/>
                </a:solidFill>
                <a:latin typeface="Bliss Pro Heavy" pitchFamily="50" charset="0"/>
              </a:rPr>
              <a:t>       </a:t>
            </a:r>
            <a:r>
              <a:rPr kumimoji="1" lang="ru-RU" sz="1800" dirty="0" smtClean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БУЯНОВ </a:t>
            </a:r>
            <a:r>
              <a:rPr kumimoji="1" lang="ru-RU" sz="1800" dirty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Сергей Иванович</a:t>
            </a: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782977" y="1131590"/>
            <a:ext cx="7488832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>
              <a:defRPr kumimoji="1"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>
              <a:defRPr kumimoji="1"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200"/>
              </a:spcBef>
            </a:pPr>
            <a:r>
              <a:rPr lang="ru-RU" sz="2400" dirty="0" smtClean="0">
                <a:solidFill>
                  <a:srgbClr val="002E6C"/>
                </a:solidFill>
                <a:latin typeface="Times New Roman" pitchFamily="18" charset="0"/>
                <a:cs typeface="Times New Roman" pitchFamily="18" charset="0"/>
              </a:rPr>
              <a:t>Мировой и Российский торговый флот: Статистика и анализ. Перспективы строительства судов для российских судовладельцев</a:t>
            </a:r>
            <a:endParaRPr lang="ru-RU" sz="2400" dirty="0" smtClean="0">
              <a:solidFill>
                <a:srgbClr val="002E6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83960" y="4868864"/>
            <a:ext cx="360040" cy="274637"/>
          </a:xfrm>
        </p:spPr>
        <p:txBody>
          <a:bodyPr/>
          <a:lstStyle/>
          <a:p>
            <a:fld id="{4EFAEF34-A510-4D8E-A83F-43C0A2D3B840}" type="slidenum">
              <a:rPr lang="ru-RU" b="1" smtClean="0">
                <a:solidFill>
                  <a:srgbClr val="002060"/>
                </a:solidFill>
                <a:latin typeface="Circe"/>
              </a:rPr>
              <a:pPr/>
              <a:t>10</a:t>
            </a:fld>
            <a:endParaRPr lang="ru-RU" b="1" dirty="0">
              <a:solidFill>
                <a:srgbClr val="002060"/>
              </a:solidFill>
              <a:latin typeface="Circe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2627784" y="-20538"/>
            <a:ext cx="6516216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1600" dirty="0" smtClean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КАРТИНКИ</a:t>
            </a:r>
            <a:endParaRPr kumimoji="1" lang="ru-RU" sz="1600" dirty="0">
              <a:solidFill>
                <a:srgbClr val="002E6C"/>
              </a:solidFill>
              <a:latin typeface="Circe" pitchFamily="34" charset="-52"/>
              <a:cs typeface="Tahom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9588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83960" y="4868864"/>
            <a:ext cx="360040" cy="274637"/>
          </a:xfrm>
        </p:spPr>
        <p:txBody>
          <a:bodyPr/>
          <a:lstStyle/>
          <a:p>
            <a:fld id="{4EFAEF34-A510-4D8E-A83F-43C0A2D3B840}" type="slidenum">
              <a:rPr lang="ru-RU" b="1" smtClean="0">
                <a:solidFill>
                  <a:srgbClr val="002060"/>
                </a:solidFill>
                <a:latin typeface="Circe"/>
              </a:rPr>
              <a:pPr/>
              <a:t>11</a:t>
            </a:fld>
            <a:endParaRPr lang="ru-RU" b="1" dirty="0">
              <a:solidFill>
                <a:srgbClr val="002060"/>
              </a:solidFill>
              <a:latin typeface="Circe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2627784" y="-20538"/>
            <a:ext cx="6516216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1600" dirty="0" smtClean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КАРТИНКИ</a:t>
            </a:r>
            <a:endParaRPr kumimoji="1" lang="ru-RU" sz="1600" dirty="0">
              <a:solidFill>
                <a:srgbClr val="002E6C"/>
              </a:solidFill>
              <a:latin typeface="Circe" pitchFamily="34" charset="-52"/>
              <a:cs typeface="Tahom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4856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83960" y="4868864"/>
            <a:ext cx="360040" cy="274637"/>
          </a:xfrm>
        </p:spPr>
        <p:txBody>
          <a:bodyPr/>
          <a:lstStyle/>
          <a:p>
            <a:fld id="{4EFAEF34-A510-4D8E-A83F-43C0A2D3B840}" type="slidenum">
              <a:rPr lang="ru-RU" b="1" smtClean="0">
                <a:solidFill>
                  <a:srgbClr val="002060"/>
                </a:solidFill>
                <a:latin typeface="Circe"/>
              </a:rPr>
              <a:pPr/>
              <a:t>12</a:t>
            </a:fld>
            <a:endParaRPr lang="ru-RU" b="1" dirty="0">
              <a:solidFill>
                <a:srgbClr val="002060"/>
              </a:solidFill>
              <a:latin typeface="Circe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2627784" y="-20538"/>
            <a:ext cx="6516216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 eaLnBrk="1" fontAlgn="auto" hangingPunct="1">
              <a:spcAft>
                <a:spcPts val="0"/>
              </a:spcAft>
              <a:defRPr/>
            </a:pPr>
            <a:r>
              <a:rPr kumimoji="1" lang="ru-RU" sz="1600" dirty="0" smtClean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 </a:t>
            </a:r>
            <a:r>
              <a:rPr kumimoji="1" lang="ru-RU" sz="1600" dirty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ТАНКЕР «ВОЛГО-ДОН МАКС»  </a:t>
            </a:r>
            <a:r>
              <a:rPr kumimoji="1" lang="ru-RU" sz="1600" dirty="0" smtClean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ПРОЕКТА </a:t>
            </a:r>
            <a:r>
              <a:rPr kumimoji="1" lang="ru-RU" sz="1600" dirty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RST27</a:t>
            </a:r>
          </a:p>
        </p:txBody>
      </p:sp>
      <p:pic>
        <p:nvPicPr>
          <p:cNvPr id="8" name="Picture 8" descr="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679" y="811854"/>
            <a:ext cx="3229844" cy="199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6083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690" y="807290"/>
            <a:ext cx="3634617" cy="4280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7185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679" y="2882287"/>
            <a:ext cx="3229844" cy="2208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23767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83960" y="4868864"/>
            <a:ext cx="360040" cy="274637"/>
          </a:xfrm>
        </p:spPr>
        <p:txBody>
          <a:bodyPr/>
          <a:lstStyle/>
          <a:p>
            <a:fld id="{4EFAEF34-A510-4D8E-A83F-43C0A2D3B840}" type="slidenum">
              <a:rPr lang="ru-RU" b="1" smtClean="0">
                <a:solidFill>
                  <a:srgbClr val="002060"/>
                </a:solidFill>
                <a:latin typeface="Circe"/>
              </a:rPr>
              <a:pPr/>
              <a:t>13</a:t>
            </a:fld>
            <a:endParaRPr lang="ru-RU" b="1" dirty="0">
              <a:solidFill>
                <a:srgbClr val="002060"/>
              </a:solidFill>
              <a:latin typeface="Circe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2627784" y="-20538"/>
            <a:ext cx="6516216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 eaLnBrk="1" fontAlgn="auto" hangingPunct="1">
              <a:spcAft>
                <a:spcPts val="0"/>
              </a:spcAft>
              <a:defRPr/>
            </a:pPr>
            <a:r>
              <a:rPr kumimoji="1" lang="ru-RU" sz="1600" dirty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«НОВАЯ ВОЛГОНЕФТЬ» - ТАНКЕР ПРОЕКТА RST25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824313"/>
            <a:ext cx="3403151" cy="21580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824313"/>
            <a:ext cx="2916916" cy="4213324"/>
          </a:xfrm>
          <a:prstGeom prst="rect">
            <a:avLst/>
          </a:prstGeom>
        </p:spPr>
      </p:pic>
      <p:pic>
        <p:nvPicPr>
          <p:cNvPr id="13" name="Picture 11" descr="DSC_32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81285"/>
            <a:ext cx="3403151" cy="195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765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83960" y="4868864"/>
            <a:ext cx="360040" cy="274637"/>
          </a:xfrm>
        </p:spPr>
        <p:txBody>
          <a:bodyPr/>
          <a:lstStyle/>
          <a:p>
            <a:fld id="{4EFAEF34-A510-4D8E-A83F-43C0A2D3B840}" type="slidenum">
              <a:rPr lang="ru-RU" b="1" smtClean="0">
                <a:solidFill>
                  <a:srgbClr val="002060"/>
                </a:solidFill>
                <a:latin typeface="Circe"/>
              </a:rPr>
              <a:pPr/>
              <a:t>14</a:t>
            </a:fld>
            <a:endParaRPr lang="ru-RU" b="1" dirty="0">
              <a:solidFill>
                <a:srgbClr val="002060"/>
              </a:solidFill>
              <a:latin typeface="Circe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2987824" y="-20538"/>
            <a:ext cx="6156176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eaLnBrk="1" fontAlgn="auto" hangingPunct="1">
              <a:spcAft>
                <a:spcPts val="0"/>
              </a:spcAft>
              <a:defRPr/>
            </a:pPr>
            <a:r>
              <a:rPr kumimoji="1" lang="ru-RU" sz="1600" dirty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ДИНАМИКА СТРОИТЕЛЬСТВА МОРСКИХ </a:t>
            </a:r>
            <a:r>
              <a:rPr kumimoji="1" lang="ru-RU" sz="1600" dirty="0" smtClean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СУДОВ ОБЕСПЕЧИВАЮЩИХ ВИДОВ ФЛОТА ЗА 2012-2018 </a:t>
            </a:r>
            <a:r>
              <a:rPr kumimoji="1" lang="ru-RU" sz="1600" dirty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ГГ</a:t>
            </a:r>
            <a:r>
              <a:rPr kumimoji="1" lang="ru-RU" sz="1600" dirty="0" smtClean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., ЕД</a:t>
            </a:r>
            <a:endParaRPr kumimoji="1" lang="ru-RU" sz="1600" dirty="0">
              <a:solidFill>
                <a:srgbClr val="002E6C"/>
              </a:solidFill>
              <a:latin typeface="Circe" pitchFamily="34" charset="-52"/>
              <a:cs typeface="Tahoma" pitchFamily="34" charset="0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6811853"/>
              </p:ext>
            </p:extLst>
          </p:nvPr>
        </p:nvGraphicFramePr>
        <p:xfrm>
          <a:off x="395536" y="241318"/>
          <a:ext cx="10297144" cy="4902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405363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83960" y="4868864"/>
            <a:ext cx="360040" cy="274637"/>
          </a:xfrm>
        </p:spPr>
        <p:txBody>
          <a:bodyPr/>
          <a:lstStyle/>
          <a:p>
            <a:fld id="{4EFAEF34-A510-4D8E-A83F-43C0A2D3B840}" type="slidenum">
              <a:rPr lang="ru-RU" b="1" smtClean="0">
                <a:solidFill>
                  <a:srgbClr val="002060"/>
                </a:solidFill>
                <a:latin typeface="Circe"/>
              </a:rPr>
              <a:pPr/>
              <a:t>15</a:t>
            </a:fld>
            <a:endParaRPr lang="ru-RU" b="1" dirty="0">
              <a:solidFill>
                <a:srgbClr val="002060"/>
              </a:solidFill>
              <a:latin typeface="Circe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4027560" y="3213"/>
            <a:ext cx="5112568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eaLnBrk="1" fontAlgn="auto" hangingPunct="1">
              <a:spcAft>
                <a:spcPts val="0"/>
              </a:spcAft>
              <a:defRPr/>
            </a:pPr>
            <a:r>
              <a:rPr kumimoji="1" lang="ru-RU" sz="1600" dirty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ДИНАМИКА СТРОИТЕЛЬСТВА </a:t>
            </a:r>
            <a:r>
              <a:rPr kumimoji="1" lang="ru-RU" sz="1600" dirty="0" smtClean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РЕЧНЫХ СУДОВ НА РОССИЙСКИХ ВЕРФЯХ ЗА 2012-2018 </a:t>
            </a:r>
            <a:r>
              <a:rPr kumimoji="1" lang="ru-RU" sz="1600" dirty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ГГ</a:t>
            </a:r>
            <a:r>
              <a:rPr kumimoji="1" lang="ru-RU" sz="1600" dirty="0" smtClean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., ЕД</a:t>
            </a:r>
            <a:endParaRPr kumimoji="1" lang="ru-RU" sz="1600" dirty="0">
              <a:solidFill>
                <a:srgbClr val="002E6C"/>
              </a:solidFill>
              <a:latin typeface="Circe" pitchFamily="34" charset="-52"/>
              <a:cs typeface="Tahoma" pitchFamily="34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3572742"/>
              </p:ext>
            </p:extLst>
          </p:nvPr>
        </p:nvGraphicFramePr>
        <p:xfrm>
          <a:off x="179512" y="483518"/>
          <a:ext cx="10340329" cy="4640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425020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83960" y="4868864"/>
            <a:ext cx="360040" cy="274637"/>
          </a:xfrm>
        </p:spPr>
        <p:txBody>
          <a:bodyPr/>
          <a:lstStyle/>
          <a:p>
            <a:fld id="{4EFAEF34-A510-4D8E-A83F-43C0A2D3B840}" type="slidenum">
              <a:rPr lang="ru-RU" b="1" smtClean="0">
                <a:solidFill>
                  <a:srgbClr val="002060"/>
                </a:solidFill>
                <a:latin typeface="Circe"/>
              </a:rPr>
              <a:pPr/>
              <a:t>16</a:t>
            </a:fld>
            <a:endParaRPr lang="ru-RU" b="1" dirty="0">
              <a:solidFill>
                <a:srgbClr val="002060"/>
              </a:solidFill>
              <a:latin typeface="Circe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3419872" y="3213"/>
            <a:ext cx="5720256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eaLnBrk="1" fontAlgn="auto" hangingPunct="1">
              <a:spcAft>
                <a:spcPts val="0"/>
              </a:spcAft>
              <a:defRPr/>
            </a:pPr>
            <a:r>
              <a:rPr kumimoji="1" lang="ru-RU" sz="1600" dirty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ДИНАМИКА СТРОИТЕЛЬСТВА </a:t>
            </a:r>
            <a:r>
              <a:rPr kumimoji="1" lang="ru-RU" sz="1600" dirty="0" smtClean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МОРСКИХ И РЕЧНЫХ СУДОВ НА ВЕРФЯХ РОССИИ ЗА 2012-2018 </a:t>
            </a:r>
            <a:r>
              <a:rPr kumimoji="1" lang="ru-RU" sz="1600" dirty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ГГ</a:t>
            </a:r>
            <a:r>
              <a:rPr kumimoji="1" lang="ru-RU" sz="1600" dirty="0" smtClean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., ЕД</a:t>
            </a:r>
            <a:endParaRPr kumimoji="1" lang="ru-RU" sz="1600" dirty="0">
              <a:solidFill>
                <a:srgbClr val="002E6C"/>
              </a:solidFill>
              <a:latin typeface="Circe" pitchFamily="34" charset="-52"/>
              <a:cs typeface="Tahoma" pitchFamily="34" charset="0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8972850"/>
              </p:ext>
            </p:extLst>
          </p:nvPr>
        </p:nvGraphicFramePr>
        <p:xfrm>
          <a:off x="467544" y="879940"/>
          <a:ext cx="7602512" cy="4240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758252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83960" y="4868864"/>
            <a:ext cx="360040" cy="274637"/>
          </a:xfrm>
        </p:spPr>
        <p:txBody>
          <a:bodyPr/>
          <a:lstStyle/>
          <a:p>
            <a:fld id="{4EFAEF34-A510-4D8E-A83F-43C0A2D3B840}" type="slidenum">
              <a:rPr lang="ru-RU" b="1" smtClean="0">
                <a:solidFill>
                  <a:srgbClr val="002060"/>
                </a:solidFill>
                <a:latin typeface="Circe"/>
              </a:rPr>
              <a:pPr/>
              <a:t>17</a:t>
            </a:fld>
            <a:endParaRPr lang="ru-RU" b="1" dirty="0">
              <a:solidFill>
                <a:srgbClr val="002060"/>
              </a:solidFill>
              <a:latin typeface="Circe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2987824" y="3212"/>
            <a:ext cx="6152304" cy="84034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eaLnBrk="1" fontAlgn="auto" hangingPunct="1">
              <a:spcAft>
                <a:spcPts val="0"/>
              </a:spcAft>
              <a:defRPr/>
            </a:pPr>
            <a:r>
              <a:rPr kumimoji="1" lang="ru-RU" sz="1600" dirty="0" smtClean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ПРОГНОЗ СТРОИТЕЛЬСТВА МОРСКИХ И РЕКА-МОРЕ ПЛАВАНИЯ СУДОВ ДЛЯ РОССИЙСКИХ СУДОВЛАДЕЛЬЦЕВ В 2019-2024 ГГ., ЕД</a:t>
            </a:r>
            <a:endParaRPr kumimoji="1" lang="ru-RU" sz="1600" dirty="0">
              <a:solidFill>
                <a:srgbClr val="002E6C"/>
              </a:solidFill>
              <a:latin typeface="Circe" pitchFamily="34" charset="-52"/>
              <a:cs typeface="Tahoma" pitchFamily="34" charset="0"/>
            </a:endParaRPr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500725"/>
              </p:ext>
            </p:extLst>
          </p:nvPr>
        </p:nvGraphicFramePr>
        <p:xfrm>
          <a:off x="755576" y="651285"/>
          <a:ext cx="7313687" cy="4404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98169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83960" y="4868864"/>
            <a:ext cx="360040" cy="274637"/>
          </a:xfrm>
        </p:spPr>
        <p:txBody>
          <a:bodyPr/>
          <a:lstStyle/>
          <a:p>
            <a:fld id="{4EFAEF34-A510-4D8E-A83F-43C0A2D3B840}" type="slidenum">
              <a:rPr lang="ru-RU" b="1" smtClean="0">
                <a:solidFill>
                  <a:srgbClr val="002060"/>
                </a:solidFill>
                <a:latin typeface="Circe"/>
              </a:rPr>
              <a:pPr/>
              <a:t>18</a:t>
            </a:fld>
            <a:endParaRPr lang="ru-RU" b="1" dirty="0">
              <a:solidFill>
                <a:srgbClr val="002060"/>
              </a:solidFill>
              <a:latin typeface="Circe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4247456" y="26963"/>
            <a:ext cx="4896544" cy="84034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eaLnBrk="1" fontAlgn="auto" hangingPunct="1">
              <a:spcAft>
                <a:spcPts val="0"/>
              </a:spcAft>
              <a:defRPr/>
            </a:pPr>
            <a:r>
              <a:rPr kumimoji="1" lang="ru-RU" sz="1600" dirty="0" smtClean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СТРУКТУРА СТРОИТЕЛЬСТВА НОВЫХ СУДОВ ПО НАЗНАЧЕНИЯМ, %</a:t>
            </a:r>
            <a:endParaRPr kumimoji="1" lang="ru-RU" sz="1600" dirty="0">
              <a:solidFill>
                <a:srgbClr val="002E6C"/>
              </a:solidFill>
              <a:latin typeface="Circe" pitchFamily="34" charset="-52"/>
              <a:cs typeface="Tahoma" pitchFamily="34" charset="0"/>
            </a:endParaRPr>
          </a:p>
        </p:txBody>
      </p:sp>
      <p:graphicFrame>
        <p:nvGraphicFramePr>
          <p:cNvPr id="8" name="Диаграмм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170887"/>
              </p:ext>
            </p:extLst>
          </p:nvPr>
        </p:nvGraphicFramePr>
        <p:xfrm>
          <a:off x="-1188640" y="658466"/>
          <a:ext cx="7668344" cy="4485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740839"/>
              </p:ext>
            </p:extLst>
          </p:nvPr>
        </p:nvGraphicFramePr>
        <p:xfrm>
          <a:off x="2915816" y="699542"/>
          <a:ext cx="7194313" cy="47094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157194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3688" y="771550"/>
            <a:ext cx="5688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0" dirty="0" smtClean="0">
                <a:solidFill>
                  <a:srgbClr val="002060"/>
                </a:solidFill>
                <a:latin typeface="Circe"/>
                <a:cs typeface="Tahoma" pitchFamily="34" charset="0"/>
              </a:rPr>
              <a:t>Спасибо за внимание!</a:t>
            </a:r>
            <a:endParaRPr lang="ru-RU" altLang="ru-RU" sz="3200" b="0" dirty="0">
              <a:solidFill>
                <a:srgbClr val="002060"/>
              </a:solidFill>
              <a:latin typeface="Circe"/>
              <a:cs typeface="Tahoma" pitchFamily="34" charset="0"/>
            </a:endParaRPr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83960" y="4868864"/>
            <a:ext cx="360040" cy="274637"/>
          </a:xfrm>
        </p:spPr>
        <p:txBody>
          <a:bodyPr/>
          <a:lstStyle/>
          <a:p>
            <a:fld id="{4EFAEF34-A510-4D8E-A83F-43C0A2D3B840}" type="slidenum">
              <a:rPr lang="ru-RU" b="1" smtClean="0">
                <a:solidFill>
                  <a:srgbClr val="002060"/>
                </a:solidFill>
                <a:latin typeface="Circe"/>
              </a:rPr>
              <a:pPr/>
              <a:t>19</a:t>
            </a:fld>
            <a:endParaRPr lang="ru-RU" b="1" dirty="0">
              <a:solidFill>
                <a:srgbClr val="002060"/>
              </a:solidFill>
              <a:latin typeface="Circe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4"/>
            <a:ext cx="8229600" cy="1141239"/>
          </a:xfrm>
        </p:spPr>
        <p:txBody>
          <a:bodyPr/>
          <a:lstStyle/>
          <a:p>
            <a:pPr lvl="0">
              <a:defRPr/>
            </a:pPr>
            <a:r>
              <a:rPr kumimoji="0" lang="ru-RU" sz="1600" b="1" dirty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  <a:t>ДИНАМИКА РАЗВИТИЯ МИРОВОГО МОРСКОГО ФЛОТА, </a:t>
            </a:r>
            <a:r>
              <a:rPr kumimoji="0" lang="ru-RU" sz="1600" b="1" dirty="0" smtClean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  <a:t/>
            </a:r>
            <a:br>
              <a:rPr kumimoji="0" lang="ru-RU" sz="1600" b="1" dirty="0" smtClean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</a:br>
            <a:r>
              <a:rPr kumimoji="0" lang="ru-RU" sz="1600" b="1" dirty="0" smtClean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  <a:t>ЗА </a:t>
            </a:r>
            <a:r>
              <a:rPr kumimoji="0" lang="ru-RU" sz="1600" b="1" dirty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  <a:t>ПЕРИОД 2009-2018 ГГ., МЛН. ТОНН ДЕДВЕЙТА</a:t>
            </a:r>
            <a:br>
              <a:rPr kumimoji="0" lang="ru-RU" sz="1600" b="1" dirty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7736724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5827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83960" y="4868864"/>
            <a:ext cx="360040" cy="274637"/>
          </a:xfrm>
        </p:spPr>
        <p:txBody>
          <a:bodyPr/>
          <a:lstStyle/>
          <a:p>
            <a:fld id="{4EFAEF34-A510-4D8E-A83F-43C0A2D3B840}" type="slidenum">
              <a:rPr lang="ru-RU" b="1" smtClean="0">
                <a:solidFill>
                  <a:srgbClr val="002060"/>
                </a:solidFill>
                <a:latin typeface="Circe"/>
              </a:rPr>
              <a:pPr/>
              <a:t>3</a:t>
            </a:fld>
            <a:endParaRPr lang="ru-RU" b="1" dirty="0">
              <a:solidFill>
                <a:srgbClr val="002060"/>
              </a:solidFill>
              <a:latin typeface="Circe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311352" y="67314"/>
            <a:ext cx="5832648" cy="84355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Arial" charset="0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ru-RU" sz="1600" dirty="0" smtClean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  <a:t>ДИНАМИКА РАЗВИТИЯ МИРОВОГО МОРСКОГО ФЛОТА,</a:t>
            </a:r>
            <a:r>
              <a:rPr lang="ru-RU" sz="1600" dirty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  <a:t> </a:t>
            </a:r>
            <a:r>
              <a:rPr lang="ru-RU" sz="1600" dirty="0" smtClean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  <a:t>ЗА ПЕРИОД 2009-2018 ГГ., ЕД.</a:t>
            </a:r>
            <a:endParaRPr lang="ru-RU" sz="1600" dirty="0">
              <a:solidFill>
                <a:srgbClr val="002E6C"/>
              </a:solidFill>
              <a:latin typeface="Circe" pitchFamily="34" charset="-52"/>
              <a:ea typeface="+mn-ea"/>
              <a:cs typeface="Tahoma" pitchFamily="34" charset="0"/>
            </a:endParaRPr>
          </a:p>
        </p:txBody>
      </p:sp>
      <p:graphicFrame>
        <p:nvGraphicFramePr>
          <p:cNvPr id="8" name="Диаграмм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734076"/>
              </p:ext>
            </p:extLst>
          </p:nvPr>
        </p:nvGraphicFramePr>
        <p:xfrm>
          <a:off x="467544" y="489093"/>
          <a:ext cx="8036232" cy="4630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830379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83960" y="4868864"/>
            <a:ext cx="360040" cy="274637"/>
          </a:xfrm>
        </p:spPr>
        <p:txBody>
          <a:bodyPr/>
          <a:lstStyle/>
          <a:p>
            <a:fld id="{4EFAEF34-A510-4D8E-A83F-43C0A2D3B840}" type="slidenum">
              <a:rPr lang="ru-RU" b="1" smtClean="0">
                <a:solidFill>
                  <a:srgbClr val="002060"/>
                </a:solidFill>
                <a:latin typeface="Circe"/>
              </a:rPr>
              <a:pPr/>
              <a:t>4</a:t>
            </a:fld>
            <a:endParaRPr lang="ru-RU" b="1" dirty="0">
              <a:solidFill>
                <a:srgbClr val="002060"/>
              </a:solidFill>
              <a:latin typeface="Circe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311352" y="67314"/>
            <a:ext cx="5832648" cy="84355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Arial" charset="0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ru-RU" sz="1600" dirty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СТРУКТУРА МИРОВОГО И ОТЕЧЕСТВЕННОГО ФЛОТА ПО НАЗНАЧЕНИЯМ В 2018 ГОДУ, %</a:t>
            </a:r>
          </a:p>
        </p:txBody>
      </p:sp>
      <p:graphicFrame>
        <p:nvGraphicFramePr>
          <p:cNvPr id="7" name="Диаграмм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855108"/>
              </p:ext>
            </p:extLst>
          </p:nvPr>
        </p:nvGraphicFramePr>
        <p:xfrm>
          <a:off x="-612576" y="843558"/>
          <a:ext cx="5760640" cy="4298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163470"/>
              </p:ext>
            </p:extLst>
          </p:nvPr>
        </p:nvGraphicFramePr>
        <p:xfrm>
          <a:off x="3419872" y="794955"/>
          <a:ext cx="6408712" cy="4371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843029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83960" y="4868864"/>
            <a:ext cx="360040" cy="274637"/>
          </a:xfrm>
        </p:spPr>
        <p:txBody>
          <a:bodyPr/>
          <a:lstStyle/>
          <a:p>
            <a:fld id="{4EFAEF34-A510-4D8E-A83F-43C0A2D3B840}" type="slidenum">
              <a:rPr lang="ru-RU" b="1" smtClean="0">
                <a:solidFill>
                  <a:srgbClr val="002060"/>
                </a:solidFill>
                <a:latin typeface="Circe"/>
              </a:rPr>
              <a:pPr/>
              <a:t>5</a:t>
            </a:fld>
            <a:endParaRPr lang="ru-RU" b="1" dirty="0">
              <a:solidFill>
                <a:srgbClr val="002060"/>
              </a:solidFill>
              <a:latin typeface="Circe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039327" y="0"/>
            <a:ext cx="6624736" cy="105273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Arial" charset="0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ru-RU" sz="1500" dirty="0" smtClean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  <a:t>ДИНАМИКА МОРСКОГО ФЛОТА, КОНТРОЛИРУЕМОГО РОССИЙСКИМИ СУДОВЛАДЕЛЬЦАМИ ЗА 2008-2019 ГГ., </a:t>
            </a:r>
          </a:p>
          <a:p>
            <a:pPr algn="l">
              <a:defRPr/>
            </a:pPr>
            <a:r>
              <a:rPr lang="ru-RU" sz="1500" dirty="0" smtClean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  <a:t>МЛН. ТОНН ДЕДВЕЙТА</a:t>
            </a:r>
            <a:endParaRPr lang="ru-RU" sz="1500" dirty="0">
              <a:solidFill>
                <a:srgbClr val="002E6C"/>
              </a:solidFill>
              <a:latin typeface="Circe" pitchFamily="34" charset="-52"/>
              <a:ea typeface="+mn-ea"/>
              <a:cs typeface="Tahoma" pitchFamily="34" charset="0"/>
            </a:endParaRPr>
          </a:p>
        </p:txBody>
      </p:sp>
      <p:graphicFrame>
        <p:nvGraphicFramePr>
          <p:cNvPr id="7" name="Диаграмм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493416"/>
              </p:ext>
            </p:extLst>
          </p:nvPr>
        </p:nvGraphicFramePr>
        <p:xfrm>
          <a:off x="179512" y="627534"/>
          <a:ext cx="8613403" cy="4371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09420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83960" y="4868864"/>
            <a:ext cx="360040" cy="274637"/>
          </a:xfrm>
        </p:spPr>
        <p:txBody>
          <a:bodyPr/>
          <a:lstStyle/>
          <a:p>
            <a:fld id="{4EFAEF34-A510-4D8E-A83F-43C0A2D3B840}" type="slidenum">
              <a:rPr lang="ru-RU" b="1" smtClean="0">
                <a:solidFill>
                  <a:srgbClr val="002060"/>
                </a:solidFill>
                <a:latin typeface="Circe"/>
              </a:rPr>
              <a:pPr/>
              <a:t>6</a:t>
            </a:fld>
            <a:endParaRPr lang="ru-RU" b="1" dirty="0">
              <a:solidFill>
                <a:srgbClr val="002060"/>
              </a:solidFill>
              <a:latin typeface="Circe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203848" y="0"/>
            <a:ext cx="6444208" cy="105273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Arial" charset="0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ru-RU" sz="1600" dirty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  <a:t>СРЕДНИЙ ВОЗРАСТ </a:t>
            </a:r>
            <a:r>
              <a:rPr lang="ru-RU" sz="1600" dirty="0" smtClean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  <a:t>СУДОВ МОРСКОГО ФЛОТА РОССИИ (2019 Г.), ЛЕТ</a:t>
            </a:r>
            <a:endParaRPr lang="ru-RU" sz="1600" dirty="0">
              <a:solidFill>
                <a:srgbClr val="002E6C"/>
              </a:solidFill>
              <a:latin typeface="Circe" pitchFamily="34" charset="-52"/>
              <a:ea typeface="+mn-ea"/>
              <a:cs typeface="Tahoma" pitchFamily="34" charset="0"/>
            </a:endParaRPr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101492"/>
              </p:ext>
            </p:extLst>
          </p:nvPr>
        </p:nvGraphicFramePr>
        <p:xfrm>
          <a:off x="755576" y="303120"/>
          <a:ext cx="8100392" cy="4840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73501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83960" y="4868864"/>
            <a:ext cx="360040" cy="274637"/>
          </a:xfrm>
        </p:spPr>
        <p:txBody>
          <a:bodyPr/>
          <a:lstStyle/>
          <a:p>
            <a:fld id="{4EFAEF34-A510-4D8E-A83F-43C0A2D3B840}" type="slidenum">
              <a:rPr lang="ru-RU" b="1" smtClean="0">
                <a:solidFill>
                  <a:srgbClr val="002060"/>
                </a:solidFill>
                <a:latin typeface="Circe"/>
              </a:rPr>
              <a:pPr/>
              <a:t>7</a:t>
            </a:fld>
            <a:endParaRPr lang="ru-RU" b="1" dirty="0">
              <a:solidFill>
                <a:srgbClr val="002060"/>
              </a:solidFill>
              <a:latin typeface="Circe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4211960" y="0"/>
            <a:ext cx="4932040" cy="836712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Arial" charset="0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1600" dirty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  <a:t>РЕГИСТРАЦИЯ </a:t>
            </a:r>
            <a:r>
              <a:rPr lang="ru-RU" sz="1600" dirty="0" smtClean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  <a:t>СУДОВ В РОССИЙСКОМ</a:t>
            </a:r>
            <a:br>
              <a:rPr lang="ru-RU" sz="1600" dirty="0" smtClean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</a:br>
            <a:r>
              <a:rPr lang="ru-RU" sz="1600" dirty="0" smtClean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  <a:t>МЕЖДУНАРОДНОМ </a:t>
            </a:r>
            <a:r>
              <a:rPr lang="ru-RU" sz="1600" dirty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  <a:t>РЕЕСТРЕ СУДОВ</a:t>
            </a:r>
          </a:p>
        </p:txBody>
      </p:sp>
      <p:graphicFrame>
        <p:nvGraphicFramePr>
          <p:cNvPr id="9" name="Диаграмм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472868"/>
              </p:ext>
            </p:extLst>
          </p:nvPr>
        </p:nvGraphicFramePr>
        <p:xfrm>
          <a:off x="467544" y="699542"/>
          <a:ext cx="7992888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660386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83960" y="4868864"/>
            <a:ext cx="360040" cy="274637"/>
          </a:xfrm>
        </p:spPr>
        <p:txBody>
          <a:bodyPr/>
          <a:lstStyle/>
          <a:p>
            <a:fld id="{4EFAEF34-A510-4D8E-A83F-43C0A2D3B840}" type="slidenum">
              <a:rPr lang="ru-RU" b="1" smtClean="0">
                <a:solidFill>
                  <a:srgbClr val="002060"/>
                </a:solidFill>
                <a:latin typeface="Circe"/>
              </a:rPr>
              <a:pPr/>
              <a:t>8</a:t>
            </a:fld>
            <a:endParaRPr lang="ru-RU" b="1" dirty="0">
              <a:solidFill>
                <a:srgbClr val="002060"/>
              </a:solidFill>
              <a:latin typeface="Circe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4211960" y="0"/>
            <a:ext cx="4932040" cy="836712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Arial" charset="0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Arial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1600" dirty="0" smtClean="0">
                <a:solidFill>
                  <a:srgbClr val="002E6C"/>
                </a:solidFill>
                <a:latin typeface="Circe" pitchFamily="34" charset="-52"/>
                <a:ea typeface="+mn-ea"/>
                <a:cs typeface="Tahoma" pitchFamily="34" charset="0"/>
              </a:rPr>
              <a:t>10 НАИБОЛЕЕ КРУПНЫХ СУДОХОДНЫХ КОМПАНИЙ РОССИИ</a:t>
            </a:r>
            <a:endParaRPr lang="ru-RU" sz="1600" dirty="0">
              <a:solidFill>
                <a:srgbClr val="002E6C"/>
              </a:solidFill>
              <a:latin typeface="Circe" pitchFamily="34" charset="-52"/>
              <a:ea typeface="+mn-ea"/>
              <a:cs typeface="Tahoma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812808"/>
              </p:ext>
            </p:extLst>
          </p:nvPr>
        </p:nvGraphicFramePr>
        <p:xfrm>
          <a:off x="971600" y="836712"/>
          <a:ext cx="7200800" cy="3672410"/>
        </p:xfrm>
        <a:graphic>
          <a:graphicData uri="http://schemas.openxmlformats.org/drawingml/2006/table">
            <a:tbl>
              <a:tblPr firstRow="1" firstCol="1" bandRow="1"/>
              <a:tblGrid>
                <a:gridCol w="356618"/>
                <a:gridCol w="2838910"/>
                <a:gridCol w="2144392"/>
                <a:gridCol w="1860880"/>
              </a:tblGrid>
              <a:tr h="3909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Судоходная компания</a:t>
                      </a:r>
                      <a:endParaRPr lang="ru-RU" sz="10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Число </a:t>
                      </a:r>
                      <a:r>
                        <a:rPr lang="ru-RU" sz="1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судов,</a:t>
                      </a:r>
                      <a:r>
                        <a:rPr lang="ru-RU" sz="10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ед</a:t>
                      </a:r>
                      <a:r>
                        <a:rPr lang="ru-RU" sz="12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0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Дедвейт,</a:t>
                      </a:r>
                      <a:r>
                        <a:rPr lang="ru-RU" sz="10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тыс</a:t>
                      </a:r>
                      <a:r>
                        <a:rPr lang="ru-RU" sz="12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тонн</a:t>
                      </a:r>
                      <a:endParaRPr lang="ru-RU" sz="10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ПАО «</a:t>
                      </a:r>
                      <a:r>
                        <a:rPr lang="ru-RU" sz="12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Совкомфлот</a:t>
                      </a:r>
                      <a:r>
                        <a:rPr lang="ru-RU" sz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625,1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АО «ММП»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556,1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ООО ЛК «Волга»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309,3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ООО РПК «Норд»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300,3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ПАО «Северо-Западное пароходство»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270,3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 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ООО «ВФ Танкер»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198,8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7.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АО «Роснефтефлот»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178,8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8.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ООО «Палмали»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0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169,7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9.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ООО «Газпромнефть Шиппинг»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146,6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ООО «Прайм Шиппинг»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141,4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0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%</a:t>
                      </a:r>
                      <a:endParaRPr lang="ru-RU" sz="10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180</a:t>
                      </a:r>
                      <a:endParaRPr lang="ru-RU" sz="10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16,5%</a:t>
                      </a:r>
                      <a:endParaRPr lang="ru-RU" sz="10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2865,0</a:t>
                      </a:r>
                      <a:endParaRPr lang="ru-RU" sz="10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40,8%</a:t>
                      </a:r>
                      <a:endParaRPr lang="ru-RU" sz="10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291" marR="592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16349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83960" y="4868864"/>
            <a:ext cx="360040" cy="274637"/>
          </a:xfrm>
        </p:spPr>
        <p:txBody>
          <a:bodyPr/>
          <a:lstStyle/>
          <a:p>
            <a:fld id="{4EFAEF34-A510-4D8E-A83F-43C0A2D3B840}" type="slidenum">
              <a:rPr lang="ru-RU" b="1" smtClean="0">
                <a:solidFill>
                  <a:srgbClr val="002060"/>
                </a:solidFill>
                <a:latin typeface="Circe"/>
              </a:rPr>
              <a:pPr/>
              <a:t>9</a:t>
            </a:fld>
            <a:endParaRPr lang="ru-RU" b="1" dirty="0">
              <a:solidFill>
                <a:srgbClr val="002060"/>
              </a:solidFill>
              <a:latin typeface="Circe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2627784" y="-20538"/>
            <a:ext cx="6516216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sz="1600" dirty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ДИНАМИКА СТРОИТЕЛЬСТВА МОРСКИХ И РЕКА-МОРЕ ПЛАВАНИЯ ТРАНСПОРТНЫХ </a:t>
            </a:r>
            <a:r>
              <a:rPr kumimoji="1" lang="ru-RU" sz="1600" dirty="0" smtClean="0">
                <a:solidFill>
                  <a:srgbClr val="002E6C"/>
                </a:solidFill>
                <a:latin typeface="Circe" pitchFamily="34" charset="-52"/>
                <a:cs typeface="Tahoma" pitchFamily="34" charset="0"/>
              </a:rPr>
              <a:t>СУДОВ ЗА 2012-2018 ГГ., ЕД</a:t>
            </a:r>
            <a:endParaRPr kumimoji="1" lang="ru-RU" sz="1600" dirty="0">
              <a:solidFill>
                <a:srgbClr val="002E6C"/>
              </a:solidFill>
              <a:latin typeface="Circe" pitchFamily="34" charset="-52"/>
              <a:cs typeface="Tahoma" pitchFamily="34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1781888"/>
              </p:ext>
            </p:extLst>
          </p:nvPr>
        </p:nvGraphicFramePr>
        <p:xfrm>
          <a:off x="179512" y="195486"/>
          <a:ext cx="9649072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539796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8202</TotalTime>
  <Words>331</Words>
  <Application>Microsoft Office PowerPoint</Application>
  <PresentationFormat>Экран (16:9)</PresentationFormat>
  <Paragraphs>108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ДИНАМИКА РАЗВИТИЯ МИРОВОГО МОРСКОГО ФЛОТА,  ЗА ПЕРИОД 2009-2018 ГГ., МЛН. ТОНН ДЕДВЕЙТА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ЗАО "ЦНИИМФ"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ФЦП «Развитие гражданской морской техники» 2009-2016 гг.</dc:title>
  <dc:creator>Alex S. Buyanov</dc:creator>
  <cp:lastModifiedBy>Буянов</cp:lastModifiedBy>
  <cp:revision>610</cp:revision>
  <cp:lastPrinted>2014-10-06T10:53:06Z</cp:lastPrinted>
  <dcterms:created xsi:type="dcterms:W3CDTF">2010-09-22T14:59:10Z</dcterms:created>
  <dcterms:modified xsi:type="dcterms:W3CDTF">2019-06-14T09:36:14Z</dcterms:modified>
</cp:coreProperties>
</file>