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5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526" r:id="rId2"/>
    <p:sldId id="527" r:id="rId3"/>
    <p:sldId id="556" r:id="rId4"/>
    <p:sldId id="552" r:id="rId5"/>
    <p:sldId id="549" r:id="rId6"/>
    <p:sldId id="548" r:id="rId7"/>
    <p:sldId id="550" r:id="rId8"/>
    <p:sldId id="551" r:id="rId9"/>
    <p:sldId id="559" r:id="rId10"/>
    <p:sldId id="535" r:id="rId11"/>
    <p:sldId id="537" r:id="rId12"/>
    <p:sldId id="539" r:id="rId13"/>
    <p:sldId id="560" r:id="rId14"/>
    <p:sldId id="516" r:id="rId15"/>
    <p:sldId id="561" r:id="rId16"/>
    <p:sldId id="544" r:id="rId17"/>
    <p:sldId id="524" r:id="rId18"/>
    <p:sldId id="509" r:id="rId19"/>
    <p:sldId id="558" r:id="rId20"/>
    <p:sldId id="490" r:id="rId21"/>
    <p:sldId id="554" r:id="rId2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9999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>
      <p:cViewPr varScale="1">
        <p:scale>
          <a:sx n="81" d="100"/>
          <a:sy n="81" d="100"/>
        </p:scale>
        <p:origin x="812" y="6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3912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55;&#1086;&#1089;&#1090;&#1087;&#1088;&#1077;&#1076;&#1089;&#1090;&#1074;&#1086;%20&#1056;&#1057;%20(&#1071;)\WWF\&#1042;&#1086;&#1076;&#1086;&#1088;&#1086;&#1076;\&#1042;&#1086;&#1076;&#1086;&#1088;&#1086;&#1076;&#1085;&#1099;&#1077;%20&#1090;&#1086;&#1087;&#1083;&#1080;&#1074;&#1072;%20&#1084;&#1072;&#1088;&#1090;%20202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3;&#1103;%20&#1089;&#1077;&#1090;&#1080;\&#1055;&#1086;&#1089;&#1090;&#1087;&#1088;&#1077;&#1076;&#1089;&#1090;&#1074;&#1086;%20&#1056;&#1057;%20(&#1071;)\WWF\&#1056;&#1072;&#1079;&#1083;&#1080;&#1074;&#1099;%20&#1072;&#1083;&#1100;&#1090;&#1077;&#1088;&#1085;&#1072;&#1090;&#1080;&#1074;&#1085;&#1099;&#1093;%20&#1090;&#1086;&#1087;&#1083;&#1080;&#1074;\DNV\DNVGL-ETO2019-Maritime%20fuelmix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3;&#1103;%20&#1089;&#1077;&#1090;&#1080;\&#1055;&#1086;&#1089;&#1090;&#1087;&#1088;&#1077;&#1076;&#1089;&#1090;&#1074;&#1086;%20&#1056;&#1057;%20(&#1071;)\WWF\&#1056;&#1072;&#1079;&#1083;&#1080;&#1074;&#1099;%20&#1072;&#1083;&#1100;&#1090;&#1077;&#1088;&#1085;&#1072;&#1090;&#1080;&#1074;&#1085;&#1099;&#1093;%20&#1090;&#1086;&#1087;&#1083;&#1080;&#1074;\DNV\DNVGL-ETO2019-Maritime%20fuelmix%20dat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55;&#1086;&#1089;&#1090;&#1087;&#1088;&#1077;&#1076;&#1089;&#1090;&#1074;&#1086;%20&#1056;&#1057;%20(&#1071;)\&#1043;&#1088;&#1091;&#1087;&#1087;&#1072;%20&#1057;&#1055;&#1043;\&#1057;&#1055;&#1043;%20&#1082;&#1072;&#1088;&#1090;&#1072;\&#1055;&#1088;&#1086;&#1077;&#1082;&#1090;&#1099;%20&#1057;&#1055;&#1043;%20&#1056;&#1086;&#1089;&#1089;&#1080;&#1103;%2012%20&#1084;&#1072;&#1088;&#1090;&#1072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55;&#1086;&#1089;&#1090;&#1087;&#1088;&#1077;&#1076;&#1089;&#1090;&#1074;&#1086;%20&#1056;&#1057;%20(&#1071;)\&#1043;&#1088;&#1091;&#1087;&#1087;&#1072;%20&#1057;&#1055;&#1043;\&#1057;&#1055;&#1043;%20&#1082;&#1072;&#1088;&#1090;&#1072;\&#1055;&#1088;&#1086;&#1077;&#1082;&#1090;&#1099;%20&#1057;&#1055;&#1043;%20&#1056;&#1086;&#1089;&#1089;&#1080;&#1103;%2012%20&#1084;&#1072;&#1088;&#1090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580420076781592"/>
          <c:y val="0.2200630589367257"/>
          <c:w val="0.67685226332876602"/>
          <c:h val="0.62249892057603817"/>
        </c:manualLayout>
      </c:layout>
      <c:doughnutChart>
        <c:varyColors val="1"/>
        <c:ser>
          <c:idx val="0"/>
          <c:order val="0"/>
          <c:explosion val="4"/>
          <c:dPt>
            <c:idx val="2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DFFE-4DC5-A4D8-3B9C5F0948C6}"/>
              </c:ext>
            </c:extLst>
          </c:dPt>
          <c:dPt>
            <c:idx val="3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3-DFFE-4DC5-A4D8-3B9C5F0948C6}"/>
              </c:ext>
            </c:extLst>
          </c:dPt>
          <c:dLbls>
            <c:dLbl>
              <c:idx val="0"/>
              <c:layout>
                <c:manualLayout>
                  <c:x val="0.14804323003589104"/>
                  <c:y val="-0.1174545732019304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FFE-4DC5-A4D8-3B9C5F0948C6}"/>
                </c:ext>
              </c:extLst>
            </c:dLbl>
            <c:dLbl>
              <c:idx val="1"/>
              <c:layout>
                <c:manualLayout>
                  <c:x val="0.18085224836892747"/>
                  <c:y val="1.69625239523304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98357579291387"/>
                      <c:h val="0.18199515001453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FFE-4DC5-A4D8-3B9C5F0948C6}"/>
                </c:ext>
              </c:extLst>
            </c:dLbl>
            <c:dLbl>
              <c:idx val="2"/>
              <c:layout>
                <c:manualLayout>
                  <c:x val="0.17057420380796831"/>
                  <c:y val="0.1300460169678664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FE-4DC5-A4D8-3B9C5F0948C6}"/>
                </c:ext>
              </c:extLst>
            </c:dLbl>
            <c:dLbl>
              <c:idx val="3"/>
              <c:layout>
                <c:manualLayout>
                  <c:x val="-0.10614878802875218"/>
                  <c:y val="-0.1454622905864577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911612090803522"/>
                      <c:h val="0.18199515001453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FFE-4DC5-A4D8-3B9C5F0948C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'DNV март 2021'!$E$52:$E$55</c:f>
              <c:strCache>
                <c:ptCount val="4"/>
                <c:pt idx="0">
                  <c:v>e-СПГ</c:v>
                </c:pt>
                <c:pt idx="1">
                  <c:v>био-СПГ</c:v>
                </c:pt>
                <c:pt idx="2">
                  <c:v>СПГ</c:v>
                </c:pt>
                <c:pt idx="3">
                  <c:v>Аммиак</c:v>
                </c:pt>
              </c:strCache>
            </c:strRef>
          </c:cat>
          <c:val>
            <c:numRef>
              <c:f>'DNV март 2021'!$F$52:$F$55</c:f>
              <c:numCache>
                <c:formatCode>General</c:formatCode>
                <c:ptCount val="4"/>
                <c:pt idx="0">
                  <c:v>20</c:v>
                </c:pt>
                <c:pt idx="1">
                  <c:v>23</c:v>
                </c:pt>
                <c:pt idx="2">
                  <c:v>15</c:v>
                </c:pt>
                <c:pt idx="3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FE-4DC5-A4D8-3B9C5F0948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0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419671640144081"/>
          <c:y val="0.10636014468546932"/>
          <c:w val="0.64430224630513411"/>
          <c:h val="0.65745201209843807"/>
        </c:manualLayout>
      </c:layout>
      <c:doughnutChart>
        <c:varyColors val="1"/>
        <c:ser>
          <c:idx val="0"/>
          <c:order val="0"/>
          <c:explosion val="2"/>
          <c:dPt>
            <c:idx val="1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17B1-470D-A1D9-C85285F2104E}"/>
              </c:ext>
            </c:extLst>
          </c:dPt>
          <c:dPt>
            <c:idx val="4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3-17B1-470D-A1D9-C85285F2104E}"/>
              </c:ext>
            </c:extLst>
          </c:dPt>
          <c:dPt>
            <c:idx val="6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5-17B1-470D-A1D9-C85285F2104E}"/>
              </c:ext>
            </c:extLst>
          </c:dPt>
          <c:dPt>
            <c:idx val="7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7-17B1-470D-A1D9-C85285F2104E}"/>
              </c:ext>
            </c:extLst>
          </c:dPt>
          <c:dLbls>
            <c:dLbl>
              <c:idx val="0"/>
              <c:layout>
                <c:manualLayout>
                  <c:x val="0.13372412458682412"/>
                  <c:y val="-0.1429951690821289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788428848796302"/>
                      <c:h val="0.164854718581310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17B1-470D-A1D9-C85285F2104E}"/>
                </c:ext>
              </c:extLst>
            </c:dLbl>
            <c:dLbl>
              <c:idx val="1"/>
              <c:layout>
                <c:manualLayout>
                  <c:x val="0.10629079263765599"/>
                  <c:y val="-0.1159420289855072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62455368754578"/>
                      <c:h val="0.164854718581310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7B1-470D-A1D9-C85285F2104E}"/>
                </c:ext>
              </c:extLst>
            </c:dLbl>
            <c:dLbl>
              <c:idx val="2"/>
              <c:layout>
                <c:manualLayout>
                  <c:x val="0.23301894110181662"/>
                  <c:y val="5.477318010287693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02907894771412"/>
                      <c:h val="0.214701378254211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17B1-470D-A1D9-C85285F2104E}"/>
                </c:ext>
              </c:extLst>
            </c:dLbl>
            <c:dLbl>
              <c:idx val="3"/>
              <c:layout>
                <c:manualLayout>
                  <c:x val="0.12792127921279223"/>
                  <c:y val="0.1159420289855072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7B1-470D-A1D9-C85285F2104E}"/>
                </c:ext>
              </c:extLst>
            </c:dLbl>
            <c:dLbl>
              <c:idx val="4"/>
              <c:layout>
                <c:manualLayout>
                  <c:x val="9.5395757853288354E-2"/>
                  <c:y val="0.1864463265224589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B1-470D-A1D9-C85285F2104E}"/>
                </c:ext>
              </c:extLst>
            </c:dLbl>
            <c:dLbl>
              <c:idx val="5"/>
              <c:layout>
                <c:manualLayout>
                  <c:x val="-7.898869998607537E-2"/>
                  <c:y val="0.165465266305724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19412325711538"/>
                      <c:h val="0.164854718581310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17B1-470D-A1D9-C85285F2104E}"/>
                </c:ext>
              </c:extLst>
            </c:dLbl>
            <c:dLbl>
              <c:idx val="6"/>
              <c:layout>
                <c:manualLayout>
                  <c:x val="-0.16513416303442549"/>
                  <c:y val="4.63767067401414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B1-470D-A1D9-C85285F2104E}"/>
                </c:ext>
              </c:extLst>
            </c:dLbl>
            <c:dLbl>
              <c:idx val="7"/>
              <c:layout>
                <c:manualLayout>
                  <c:x val="-0.17694482759580737"/>
                  <c:y val="-9.475389784255627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B1-470D-A1D9-C85285F2104E}"/>
                </c:ext>
              </c:extLst>
            </c:dLbl>
            <c:dLbl>
              <c:idx val="8"/>
              <c:layout>
                <c:manualLayout>
                  <c:x val="-5.5873721490519453E-2"/>
                  <c:y val="-0.188353370070701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841174507841177"/>
                      <c:h val="0.314395099540581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17B1-470D-A1D9-C85285F2104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'Maritime fuelmix'!$B$11:$B$19</c:f>
              <c:strCache>
                <c:ptCount val="9"/>
                <c:pt idx="0">
                  <c:v>Биодизель</c:v>
                </c:pt>
                <c:pt idx="1">
                  <c:v>Аммиак</c:v>
                </c:pt>
                <c:pt idx="2">
                  <c:v>Электричество</c:v>
                </c:pt>
                <c:pt idx="3">
                  <c:v>Мазут+скруббер</c:v>
                </c:pt>
                <c:pt idx="4">
                  <c:v>Водород</c:v>
                </c:pt>
                <c:pt idx="5">
                  <c:v>биоСПГ</c:v>
                </c:pt>
                <c:pt idx="6">
                  <c:v>СПГ</c:v>
                </c:pt>
                <c:pt idx="7">
                  <c:v>СУГ</c:v>
                </c:pt>
                <c:pt idx="8">
                  <c:v>Низкосернистое топливо</c:v>
                </c:pt>
              </c:strCache>
            </c:strRef>
          </c:cat>
          <c:val>
            <c:numRef>
              <c:f>'Maritime fuelmix'!$AJ$11:$AJ$19</c:f>
              <c:numCache>
                <c:formatCode>General</c:formatCode>
                <c:ptCount val="9"/>
                <c:pt idx="0">
                  <c:v>0.31932700333333575</c:v>
                </c:pt>
                <c:pt idx="1">
                  <c:v>2.3195180523226702</c:v>
                </c:pt>
                <c:pt idx="2">
                  <c:v>0.62956742632733298</c:v>
                </c:pt>
                <c:pt idx="3">
                  <c:v>0.91025242309999999</c:v>
                </c:pt>
                <c:pt idx="4">
                  <c:v>5.6993445000000004E-2</c:v>
                </c:pt>
                <c:pt idx="5">
                  <c:v>0.19906839000000137</c:v>
                </c:pt>
                <c:pt idx="6">
                  <c:v>3.8016503539999977</c:v>
                </c:pt>
                <c:pt idx="7">
                  <c:v>0.12942528780000137</c:v>
                </c:pt>
                <c:pt idx="8">
                  <c:v>0.797907653116666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7B1-470D-A1D9-C85285F210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spPr>
    <a:solidFill>
      <a:schemeClr val="bg1"/>
    </a:solidFill>
    <a:ln>
      <a:noFill/>
    </a:ln>
  </c:spPr>
  <c:txPr>
    <a:bodyPr/>
    <a:lstStyle/>
    <a:p>
      <a:pPr>
        <a:defRPr sz="10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066220038212662"/>
          <c:y val="0.25355511165461309"/>
          <c:w val="0.61637160141247915"/>
          <c:h val="0.6023047342452883"/>
        </c:manualLayout>
      </c:layout>
      <c:doughnutChart>
        <c:varyColors val="1"/>
        <c:ser>
          <c:idx val="0"/>
          <c:order val="0"/>
          <c:explosion val="5"/>
          <c:dPt>
            <c:idx val="1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C8EB-42D9-8D96-ECF7BD485385}"/>
              </c:ext>
            </c:extLst>
          </c:dPt>
          <c:dPt>
            <c:idx val="3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3-C8EB-42D9-8D96-ECF7BD485385}"/>
              </c:ext>
            </c:extLst>
          </c:dPt>
          <c:dPt>
            <c:idx val="4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5-C8EB-42D9-8D96-ECF7BD485385}"/>
              </c:ext>
            </c:extLst>
          </c:dPt>
          <c:dLbls>
            <c:dLbl>
              <c:idx val="0"/>
              <c:layout>
                <c:manualLayout>
                  <c:x val="0.18139861989204517"/>
                  <c:y val="-0.146789089712417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795379537953798"/>
                      <c:h val="0.151300254720443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C8EB-42D9-8D96-ECF7BD485385}"/>
                </c:ext>
              </c:extLst>
            </c:dLbl>
            <c:dLbl>
              <c:idx val="1"/>
              <c:layout>
                <c:manualLayout>
                  <c:x val="0.16940983862165743"/>
                  <c:y val="-8.397917231533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12450300148126"/>
                      <c:h val="0.205317588990764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8EB-42D9-8D96-ECF7BD485385}"/>
                </c:ext>
              </c:extLst>
            </c:dLbl>
            <c:dLbl>
              <c:idx val="2"/>
              <c:layout>
                <c:manualLayout>
                  <c:x val="-0.18772641043631921"/>
                  <c:y val="8.52053718162250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37953795379538"/>
                      <c:h val="0.242797092387344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8EB-42D9-8D96-ECF7BD485385}"/>
                </c:ext>
              </c:extLst>
            </c:dLbl>
            <c:dLbl>
              <c:idx val="3"/>
              <c:layout>
                <c:manualLayout>
                  <c:x val="-0.16553571892622332"/>
                  <c:y val="-7.929441883713939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59049920740107"/>
                      <c:h val="0.151300254720443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8EB-42D9-8D96-ECF7BD485385}"/>
                </c:ext>
              </c:extLst>
            </c:dLbl>
            <c:dLbl>
              <c:idx val="4"/>
              <c:layout>
                <c:manualLayout>
                  <c:x val="-6.1068712078493674E-2"/>
                  <c:y val="-0.1239551398489321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EB-42D9-8D96-ECF7BD485385}"/>
                </c:ext>
              </c:extLst>
            </c:dLbl>
            <c:dLbl>
              <c:idx val="5"/>
              <c:layout>
                <c:manualLayout>
                  <c:x val="-2.6463108567347508E-2"/>
                  <c:y val="-0.15005095876449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8EB-42D9-8D96-ECF7BD48538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'Новые суда и топлива ABS'!$A$40:$A$45</c:f>
              <c:strCache>
                <c:ptCount val="6"/>
                <c:pt idx="0">
                  <c:v>Биотоплива</c:v>
                </c:pt>
                <c:pt idx="1">
                  <c:v>Аммиак / водород</c:v>
                </c:pt>
                <c:pt idx="2">
                  <c:v>Нефтяные топлива</c:v>
                </c:pt>
                <c:pt idx="3">
                  <c:v>Метанол</c:v>
                </c:pt>
                <c:pt idx="4">
                  <c:v>СПГ</c:v>
                </c:pt>
                <c:pt idx="5">
                  <c:v>СУГ</c:v>
                </c:pt>
              </c:strCache>
            </c:strRef>
          </c:cat>
          <c:val>
            <c:numRef>
              <c:f>'Новые суда и топлива ABS'!$AA$40:$AA$45</c:f>
              <c:numCache>
                <c:formatCode>General</c:formatCode>
                <c:ptCount val="6"/>
                <c:pt idx="0">
                  <c:v>5.5</c:v>
                </c:pt>
                <c:pt idx="1">
                  <c:v>35</c:v>
                </c:pt>
                <c:pt idx="2">
                  <c:v>40</c:v>
                </c:pt>
                <c:pt idx="3">
                  <c:v>6</c:v>
                </c:pt>
                <c:pt idx="4">
                  <c:v>10</c:v>
                </c:pt>
                <c:pt idx="5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8EB-42D9-8D96-ECF7BD4853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0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Лист1!$B$2:$F$2</c:f>
              <c:strCache>
                <c:ptCount val="5"/>
                <c:pt idx="0">
                  <c:v>СПГ</c:v>
                </c:pt>
                <c:pt idx="1">
                  <c:v>СУГ</c:v>
                </c:pt>
                <c:pt idx="2">
                  <c:v>Метанол</c:v>
                </c:pt>
                <c:pt idx="3">
                  <c:v>Водород</c:v>
                </c:pt>
                <c:pt idx="4">
                  <c:v>Аммиак</c:v>
                </c:pt>
              </c:strCache>
            </c:strRef>
          </c:cat>
          <c:val>
            <c:numRef>
              <c:f>Лист1!$B$3:$F$3</c:f>
              <c:numCache>
                <c:formatCode>General</c:formatCode>
                <c:ptCount val="5"/>
                <c:pt idx="0">
                  <c:v>510</c:v>
                </c:pt>
                <c:pt idx="1">
                  <c:v>57</c:v>
                </c:pt>
                <c:pt idx="2">
                  <c:v>31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71-476C-8318-DCABCB4FDD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372864"/>
        <c:axId val="90844544"/>
      </c:barChart>
      <c:catAx>
        <c:axId val="102372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844544"/>
        <c:crosses val="autoZero"/>
        <c:auto val="1"/>
        <c:lblAlgn val="ctr"/>
        <c:lblOffset val="100"/>
        <c:noMultiLvlLbl val="0"/>
      </c:catAx>
      <c:valAx>
        <c:axId val="90844544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372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96255333570511"/>
          <c:y val="4.7825287659738952E-2"/>
          <c:w val="0.80822301959749032"/>
          <c:h val="0.8454424446944132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'январь 2021'!$Z$3</c:f>
              <c:strCache>
                <c:ptCount val="1"/>
                <c:pt idx="0">
                  <c:v>Действующие</c:v>
                </c:pt>
              </c:strCache>
            </c:strRef>
          </c:tx>
          <c:invertIfNegative val="0"/>
          <c:cat>
            <c:numRef>
              <c:f>'январь 2021'!$AA$1:$AD$1</c:f>
              <c:numCache>
                <c:formatCode>General</c:formatCode>
                <c:ptCount val="4"/>
                <c:pt idx="0">
                  <c:v>2018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</c:numCache>
            </c:numRef>
          </c:cat>
          <c:val>
            <c:numRef>
              <c:f>'январь 2021'!$AA$3:$AD$3</c:f>
              <c:numCache>
                <c:formatCode>0.0</c:formatCode>
                <c:ptCount val="4"/>
                <c:pt idx="0">
                  <c:v>27.5</c:v>
                </c:pt>
                <c:pt idx="1">
                  <c:v>29.150000000000002</c:v>
                </c:pt>
                <c:pt idx="2">
                  <c:v>29.150000000000002</c:v>
                </c:pt>
                <c:pt idx="3">
                  <c:v>29.150000000000002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1D-4274-9030-30AD20A91BE1}"/>
            </c:ext>
          </c:extLst>
        </c:ser>
        <c:ser>
          <c:idx val="1"/>
          <c:order val="1"/>
          <c:tx>
            <c:strRef>
              <c:f>'январь 2021'!$Z$4</c:f>
              <c:strCache>
                <c:ptCount val="1"/>
                <c:pt idx="0">
                  <c:v>Заявленные / в стадии реализации</c:v>
                </c:pt>
              </c:strCache>
            </c:strRef>
          </c:tx>
          <c:invertIfNegative val="0"/>
          <c:cat>
            <c:numRef>
              <c:f>'январь 2021'!$AA$1:$AD$1</c:f>
              <c:numCache>
                <c:formatCode>General</c:formatCode>
                <c:ptCount val="4"/>
                <c:pt idx="0">
                  <c:v>2018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</c:numCache>
            </c:numRef>
          </c:cat>
          <c:val>
            <c:numRef>
              <c:f>'январь 2021'!$AA$4:$AD$4</c:f>
              <c:numCache>
                <c:formatCode>0.0</c:formatCode>
                <c:ptCount val="4"/>
                <c:pt idx="0">
                  <c:v>0</c:v>
                </c:pt>
                <c:pt idx="1">
                  <c:v>31.2</c:v>
                </c:pt>
                <c:pt idx="2">
                  <c:v>44</c:v>
                </c:pt>
                <c:pt idx="3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1D-4274-9030-30AD20A91BE1}"/>
            </c:ext>
          </c:extLst>
        </c:ser>
        <c:ser>
          <c:idx val="2"/>
          <c:order val="2"/>
          <c:tx>
            <c:strRef>
              <c:f>'январь 2021'!$Z$5</c:f>
              <c:strCache>
                <c:ptCount val="1"/>
                <c:pt idx="0">
                  <c:v>Предполагаемые</c:v>
                </c:pt>
              </c:strCache>
            </c:strRef>
          </c:tx>
          <c:invertIfNegative val="0"/>
          <c:cat>
            <c:numRef>
              <c:f>'январь 2021'!$AA$1:$AD$1</c:f>
              <c:numCache>
                <c:formatCode>General</c:formatCode>
                <c:ptCount val="4"/>
                <c:pt idx="0">
                  <c:v>2018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</c:numCache>
            </c:numRef>
          </c:cat>
          <c:val>
            <c:numRef>
              <c:f>'январь 2021'!$AA$5:$AD$5</c:f>
              <c:numCache>
                <c:formatCode>0.0</c:formatCode>
                <c:ptCount val="4"/>
                <c:pt idx="0">
                  <c:v>0</c:v>
                </c:pt>
                <c:pt idx="1">
                  <c:v>9</c:v>
                </c:pt>
                <c:pt idx="2">
                  <c:v>81.100000000000009</c:v>
                </c:pt>
                <c:pt idx="3">
                  <c:v>166.79999999999998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1D-4274-9030-30AD20A91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374912"/>
        <c:axId val="90846848"/>
      </c:barChart>
      <c:catAx>
        <c:axId val="102374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0846848"/>
        <c:crosses val="autoZero"/>
        <c:auto val="1"/>
        <c:lblAlgn val="ctr"/>
        <c:lblOffset val="100"/>
        <c:noMultiLvlLbl val="0"/>
      </c:catAx>
      <c:valAx>
        <c:axId val="9084684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млн.т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023749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7738901168695662"/>
          <c:y val="1.7959583865600089E-2"/>
          <c:w val="0.56390990280752873"/>
          <c:h val="0.22711425783551664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6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58582368313699"/>
          <c:y val="0.12512365421729157"/>
          <c:w val="0.49113435146901652"/>
          <c:h val="0.76902150824766069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AC2-49C8-941F-55D4A078DD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AC2-49C8-941F-55D4A078DD89}"/>
              </c:ext>
            </c:extLst>
          </c:dPt>
          <c:dLbls>
            <c:dLbl>
              <c:idx val="0"/>
              <c:layout>
                <c:manualLayout>
                  <c:x val="0.13401926518253149"/>
                  <c:y val="-8.544610616361400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C2-49C8-941F-55D4A078DD89}"/>
                </c:ext>
              </c:extLst>
            </c:dLbl>
            <c:dLbl>
              <c:idx val="1"/>
              <c:layout>
                <c:manualLayout>
                  <c:x val="0.15801019075932554"/>
                  <c:y val="0.1501757670450468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C2-49C8-941F-55D4A078DD89}"/>
                </c:ext>
              </c:extLst>
            </c:dLbl>
            <c:dLbl>
              <c:idx val="2"/>
              <c:layout>
                <c:manualLayout>
                  <c:x val="-0.15516113808790419"/>
                  <c:y val="-4.048193692786743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AC2-49C8-941F-55D4A078DD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'январь 2021'!$V$63:$V$65</c:f>
              <c:strCache>
                <c:ptCount val="3"/>
                <c:pt idx="0">
                  <c:v>Тихоокеанский бассейн</c:v>
                </c:pt>
                <c:pt idx="1">
                  <c:v>Атлантический бассейн</c:v>
                </c:pt>
                <c:pt idx="2">
                  <c:v>Арктический бассейн</c:v>
                </c:pt>
              </c:strCache>
            </c:strRef>
          </c:cat>
          <c:val>
            <c:numRef>
              <c:f>'январь 2021'!$W$63:$W$65</c:f>
              <c:numCache>
                <c:formatCode>0.0</c:formatCode>
                <c:ptCount val="3"/>
                <c:pt idx="0">
                  <c:v>59.199999999999996</c:v>
                </c:pt>
                <c:pt idx="1">
                  <c:v>25.547750000000001</c:v>
                </c:pt>
                <c:pt idx="2">
                  <c:v>171.6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AC2-49C8-941F-55D4A078D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6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A7BA1-C84E-42B0-8A4C-B228A425E53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56B24-CF72-41E2-9108-FB0E5926F24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731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2514C-5A0B-43F3-9527-277C9151AB3F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A9F14-EFBD-4DA8-A14B-1935E19F39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632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002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C54C8-9F79-405F-8700-41D98B640C6E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276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570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4FDE8-5BC0-2540-AC0C-F11FAFBF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480" y="371471"/>
            <a:ext cx="8118116" cy="99417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ko-KR" altLang="en-US"/>
              <a:t>마스터 제목 스타일 편집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233DD-EAB6-4D4B-A1B9-3ABA37F16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480" y="1437085"/>
            <a:ext cx="8118116" cy="3263504"/>
          </a:xfrm>
        </p:spPr>
        <p:txBody>
          <a:bodyPr/>
          <a:lstStyle>
            <a:lvl1pPr marL="0" indent="0">
              <a:defRPr sz="2400"/>
            </a:lvl1pPr>
            <a:lvl2pPr marL="0" indent="0">
              <a:defRPr/>
            </a:lvl2pPr>
            <a:lvl3pPr marL="0" indent="0">
              <a:defRPr/>
            </a:lvl3pPr>
            <a:lvl4pPr marL="0" indent="0">
              <a:defRPr b="1"/>
            </a:lvl4pPr>
            <a:lvl5pPr marL="0" indent="0"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D06C-1FC4-4132-9463-3E309250126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223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F3F2E9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15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>
            <a:normAutofit/>
          </a:bodyPr>
          <a:lstStyle>
            <a:lvl1pPr algn="r">
              <a:defRPr sz="2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2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303498"/>
            <a:ext cx="1214711" cy="6172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>
            <a:normAutofit/>
          </a:bodyPr>
          <a:lstStyle>
            <a:lvl1pPr algn="r">
              <a:defRPr sz="2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70"/>
            <a:ext cx="8229600" cy="857250"/>
          </a:xfrm>
        </p:spPr>
        <p:txBody>
          <a:bodyPr>
            <a:normAutofit/>
          </a:bodyPr>
          <a:lstStyle>
            <a:lvl1pPr algn="r">
              <a:defRPr sz="2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2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303498"/>
            <a:ext cx="1214711" cy="6172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10"/>
          <p:cNvPicPr>
            <a:picLocks noChangeAspect="1"/>
          </p:cNvPicPr>
          <p:nvPr userDrawn="1"/>
        </p:nvPicPr>
        <p:blipFill>
          <a:blip r:embed="rId2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303498"/>
            <a:ext cx="1214711" cy="6172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F5C30-87D2-4D61-8E22-ACFDF0F49F67}" type="datetimeFigureOut">
              <a:rPr lang="ru-RU" smtClean="0"/>
              <a:pPr/>
              <a:t>21.06.2021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958FE-7B44-4A12-AC01-61CB300D15A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67544" y="4785997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baseline="0" dirty="0" smtClean="0">
                <a:solidFill>
                  <a:schemeClr val="accent4">
                    <a:lumMod val="50000"/>
                  </a:schemeClr>
                </a:solidFill>
              </a:rPr>
              <a:t>июнь </a:t>
            </a:r>
            <a:r>
              <a:rPr lang="en-US" sz="1200" b="1" kern="120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20</a:t>
            </a:r>
            <a:r>
              <a:rPr lang="ru-RU" sz="1200" b="1" kern="120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21 </a:t>
            </a:r>
            <a:r>
              <a:rPr lang="ru-RU" sz="1200" b="1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									 					</a:t>
            </a:r>
            <a:r>
              <a:rPr lang="ru-RU" sz="1200" b="1" kern="1200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           </a:t>
            </a:r>
            <a:r>
              <a:rPr lang="ru-RU" sz="1200" b="1" dirty="0" smtClean="0">
                <a:solidFill>
                  <a:schemeClr val="accent4">
                    <a:lumMod val="50000"/>
                  </a:schemeClr>
                </a:solidFill>
              </a:rPr>
              <a:t>слайд </a:t>
            </a:r>
            <a:fld id="{E6419F7E-0200-4D87-962B-CBA5355D629A}" type="slidenum">
              <a:rPr lang="ru-RU" sz="1200" b="1" smtClean="0">
                <a:solidFill>
                  <a:schemeClr val="accent4">
                    <a:lumMod val="50000"/>
                  </a:schemeClr>
                </a:solidFill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ru-RU" sz="1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hyperlink" Target="https://wwf.ru/resources/publications/booklet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groups/1408185862562639" TargetMode="External"/><Relationship Id="rId5" Type="http://schemas.openxmlformats.org/officeDocument/2006/relationships/hyperlink" Target="https://disk.yandex.ru/i/Sa1B-Sf41vtaDA" TargetMode="External"/><Relationship Id="rId4" Type="http://schemas.openxmlformats.org/officeDocument/2006/relationships/hyperlink" Target="https://disk.yandex.ru/i/PV8PApQXHyHxM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627534"/>
            <a:ext cx="8784976" cy="2083393"/>
          </a:xfrm>
        </p:spPr>
        <p:txBody>
          <a:bodyPr>
            <a:normAutofit fontScale="90000"/>
          </a:bodyPr>
          <a:lstStyle/>
          <a:p>
            <a:r>
              <a:rPr lang="ru-RU" cap="all" dirty="0" smtClean="0"/>
              <a:t>Мировой </a:t>
            </a:r>
            <a:r>
              <a:rPr lang="ru-RU" cap="all" dirty="0"/>
              <a:t>флот на перекрестке </a:t>
            </a:r>
            <a:r>
              <a:rPr lang="ru-RU" cap="all" dirty="0" smtClean="0"/>
              <a:t>путей декарбонизации</a:t>
            </a:r>
            <a:r>
              <a:rPr lang="ru-RU" cap="all" dirty="0"/>
              <a:t>. </a:t>
            </a:r>
            <a:r>
              <a:rPr lang="ru-RU" cap="all" dirty="0" smtClean="0"/>
              <a:t/>
            </a:r>
            <a:br>
              <a:rPr lang="ru-RU" cap="all" dirty="0" smtClean="0"/>
            </a:br>
            <a:r>
              <a:rPr lang="ru-RU" cap="all" dirty="0" smtClean="0"/>
              <a:t>Какой </a:t>
            </a:r>
            <a:r>
              <a:rPr lang="ru-RU" cap="all" dirty="0"/>
              <a:t>будет выбор</a:t>
            </a:r>
            <a:r>
              <a:rPr lang="ru-RU" cap="all" dirty="0" smtClean="0"/>
              <a:t>?</a:t>
            </a:r>
            <a:br>
              <a:rPr lang="ru-RU" cap="all" dirty="0" smtClean="0"/>
            </a:br>
            <a:r>
              <a:rPr lang="ru-RU" cap="all" dirty="0"/>
              <a:t/>
            </a:r>
            <a:br>
              <a:rPr lang="ru-RU" cap="all" dirty="0"/>
            </a:br>
            <a:r>
              <a:rPr lang="ru-RU" cap="all" dirty="0"/>
              <a:t>Потенциал бункеровки СПГ в Арктической зоне Российской Федерации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171700" y="2931790"/>
            <a:ext cx="6576764" cy="1671321"/>
          </a:xfrm>
          <a:prstGeom prst="rect">
            <a:avLst/>
          </a:prstGeom>
        </p:spPr>
        <p:txBody>
          <a:bodyPr vert="horz" lIns="68573" tIns="34289" rIns="68573" bIns="34289" rtlCol="0">
            <a:normAutofit fontScale="85000" lnSpcReduction="20000"/>
          </a:bodyPr>
          <a:lstStyle/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+ 7 985 998-04-49</a:t>
            </a:r>
          </a:p>
          <a:p>
            <a:pPr algn="r" defTabSz="685715"/>
            <a:r>
              <a:rPr lang="ru-RU" sz="1500" dirty="0" err="1">
                <a:solidFill>
                  <a:prstClr val="black"/>
                </a:solidFill>
              </a:rPr>
              <a:t>АлександР</a:t>
            </a:r>
            <a:r>
              <a:rPr lang="ru-RU" sz="1500" dirty="0">
                <a:solidFill>
                  <a:prstClr val="black"/>
                </a:solidFill>
              </a:rPr>
              <a:t> </a:t>
            </a:r>
            <a:r>
              <a:rPr lang="ru-RU" sz="1500" dirty="0" err="1">
                <a:solidFill>
                  <a:prstClr val="black"/>
                </a:solidFill>
              </a:rPr>
              <a:t>КлиментьеВ</a:t>
            </a:r>
            <a:endParaRPr lang="ru-RU" sz="1500" dirty="0">
              <a:solidFill>
                <a:prstClr val="black"/>
              </a:solidFill>
            </a:endParaRP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Советник</a:t>
            </a: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Постоянное </a:t>
            </a:r>
            <a:r>
              <a:rPr lang="ru-RU" sz="1500" dirty="0" smtClean="0">
                <a:solidFill>
                  <a:prstClr val="black"/>
                </a:solidFill>
              </a:rPr>
              <a:t>представительство </a:t>
            </a:r>
            <a:r>
              <a:rPr lang="ru-RU" sz="1500" dirty="0">
                <a:solidFill>
                  <a:prstClr val="black"/>
                </a:solidFill>
              </a:rPr>
              <a:t>Республики Саха (Якутия) при </a:t>
            </a: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Президенте Российской </a:t>
            </a:r>
            <a:r>
              <a:rPr lang="ru-RU" sz="1500" dirty="0" smtClean="0">
                <a:solidFill>
                  <a:prstClr val="black"/>
                </a:solidFill>
              </a:rPr>
              <a:t>Федерации</a:t>
            </a:r>
          </a:p>
          <a:p>
            <a:pPr algn="r" defTabSz="685715"/>
            <a:endParaRPr lang="ru-RU" sz="1500" dirty="0">
              <a:solidFill>
                <a:prstClr val="black"/>
              </a:solidFill>
            </a:endParaRPr>
          </a:p>
          <a:p>
            <a:pPr algn="r" defTabSz="685715"/>
            <a:r>
              <a:rPr lang="ru-RU" sz="1500" dirty="0" smtClean="0">
                <a:solidFill>
                  <a:prstClr val="black"/>
                </a:solidFill>
              </a:rPr>
              <a:t>Эксперт </a:t>
            </a:r>
            <a:r>
              <a:rPr lang="en-US" sz="1500" dirty="0" smtClean="0">
                <a:solidFill>
                  <a:prstClr val="black"/>
                </a:solidFill>
              </a:rPr>
              <a:t>WWF </a:t>
            </a:r>
            <a:r>
              <a:rPr lang="ru-RU" sz="1500" dirty="0" smtClean="0">
                <a:solidFill>
                  <a:prstClr val="black"/>
                </a:solidFill>
              </a:rPr>
              <a:t>Россия</a:t>
            </a:r>
          </a:p>
          <a:p>
            <a:pPr algn="r" defTabSz="685715"/>
            <a:endParaRPr lang="ru-RU" sz="1500" dirty="0">
              <a:solidFill>
                <a:prstClr val="black"/>
              </a:solidFill>
            </a:endParaRP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Руководитель экспертной группы «СПГ и </a:t>
            </a:r>
            <a:r>
              <a:rPr lang="ru-RU" sz="1500" dirty="0" err="1">
                <a:solidFill>
                  <a:prstClr val="black"/>
                </a:solidFill>
              </a:rPr>
              <a:t>газохимия</a:t>
            </a:r>
            <a:r>
              <a:rPr lang="ru-RU" sz="1500" dirty="0">
                <a:solidFill>
                  <a:prstClr val="black"/>
                </a:solidFill>
              </a:rPr>
              <a:t>» </a:t>
            </a: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Российское газовое общество</a:t>
            </a:r>
          </a:p>
          <a:p>
            <a:pPr algn="r" defTabSz="685715"/>
            <a:endParaRPr lang="ru-RU" sz="15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1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31" y="843559"/>
            <a:ext cx="4284476" cy="249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Запрет </a:t>
            </a:r>
            <a:r>
              <a:rPr lang="en-US" dirty="0"/>
              <a:t>HFO </a:t>
            </a:r>
            <a:r>
              <a:rPr lang="ru-RU" dirty="0"/>
              <a:t>окажет на России наибольшее влияние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735546"/>
            <a:ext cx="4355976" cy="1781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/>
              <a:t>В российской части Арктики осуществляются крупные промышленные проекты.</a:t>
            </a:r>
          </a:p>
          <a:p>
            <a:pPr marL="0" indent="0">
              <a:buNone/>
            </a:pPr>
            <a:r>
              <a:rPr lang="ru-RU" sz="1200" dirty="0"/>
              <a:t>В отличие от всех арктических государств в России действует постоянный водный маршрут Северный морской транспортный коридор, который на участке от Дудинки до Мурманска является круглогодичным.</a:t>
            </a:r>
          </a:p>
          <a:p>
            <a:pPr marL="0" indent="0">
              <a:buNone/>
            </a:pPr>
            <a:r>
              <a:rPr lang="ru-RU" sz="1200" dirty="0"/>
              <a:t>Под влиянием оказываются:</a:t>
            </a:r>
          </a:p>
          <a:p>
            <a:pPr lvl="0"/>
            <a:r>
              <a:rPr lang="ru-RU" sz="1200" dirty="0"/>
              <a:t>экономика действующих и перспективных проектов;</a:t>
            </a:r>
          </a:p>
          <a:p>
            <a:pPr lvl="0"/>
            <a:r>
              <a:rPr lang="ru-RU" sz="1200" dirty="0"/>
              <a:t>создание новых рабочих мест;</a:t>
            </a:r>
          </a:p>
          <a:p>
            <a:pPr lvl="0"/>
            <a:r>
              <a:rPr lang="ru-RU" sz="1200" dirty="0"/>
              <a:t>развитие инфраструктуры и обеспечение безопасности судоходства в Арктике, в т.ч. в пределах России;</a:t>
            </a:r>
          </a:p>
          <a:p>
            <a:pPr lvl="0"/>
            <a:r>
              <a:rPr lang="ru-RU" sz="1200" dirty="0"/>
              <a:t>доходы от транзита.</a:t>
            </a:r>
          </a:p>
          <a:p>
            <a:endParaRPr lang="ru-RU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3219822"/>
            <a:ext cx="59436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07804" y="4671015"/>
            <a:ext cx="5943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Источник информации: </a:t>
            </a:r>
            <a:r>
              <a:rPr lang="en-US" sz="1000" dirty="0"/>
              <a:t>www</a:t>
            </a:r>
            <a:r>
              <a:rPr lang="ru-RU" sz="1000" dirty="0"/>
              <a:t>.</a:t>
            </a:r>
            <a:r>
              <a:rPr lang="en-US" sz="1000" dirty="0"/>
              <a:t>marinetraffic</a:t>
            </a:r>
            <a:r>
              <a:rPr lang="ru-RU" sz="1000" dirty="0"/>
              <a:t>.</a:t>
            </a:r>
            <a:r>
              <a:rPr lang="en-US" sz="1000" dirty="0"/>
              <a:t>com</a:t>
            </a:r>
            <a:endParaRPr lang="ru-RU" sz="1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567811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/>
              <a:t>Источник информации:</a:t>
            </a:r>
          </a:p>
          <a:p>
            <a:r>
              <a:rPr lang="en-US" sz="1000" dirty="0"/>
              <a:t>Polar Code MEPC</a:t>
            </a:r>
            <a:r>
              <a:rPr lang="ru-RU" sz="1000" dirty="0"/>
              <a:t> 68/21/</a:t>
            </a:r>
            <a:r>
              <a:rPr lang="en-US" sz="1000" dirty="0"/>
              <a:t>Add</a:t>
            </a:r>
            <a:r>
              <a:rPr lang="ru-RU" sz="1000" dirty="0"/>
              <a:t>.1 </a:t>
            </a:r>
            <a:r>
              <a:rPr lang="en-US" sz="1000" dirty="0"/>
              <a:t>Annex</a:t>
            </a:r>
            <a:r>
              <a:rPr lang="ru-RU" sz="1000" dirty="0"/>
              <a:t> 10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374841" y="3435846"/>
          <a:ext cx="2430780" cy="1219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12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7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3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800" kern="5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kern="50" dirty="0">
                          <a:effectLst/>
                        </a:rPr>
                        <a:t>границы СМП</a:t>
                      </a:r>
                      <a:endParaRPr lang="ru-RU" sz="800" kern="5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AutoShape 2"/>
          <p:cNvSpPr>
            <a:spLocks noChangeShapeType="1"/>
          </p:cNvSpPr>
          <p:nvPr/>
        </p:nvSpPr>
        <p:spPr bwMode="auto">
          <a:xfrm flipV="1">
            <a:off x="539553" y="3489853"/>
            <a:ext cx="454025" cy="11906"/>
          </a:xfrm>
          <a:prstGeom prst="straightConnector1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898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115616" y="843558"/>
          <a:ext cx="6984776" cy="1679064"/>
        </p:xfrm>
        <a:graphic>
          <a:graphicData uri="http://schemas.openxmlformats.org/drawingml/2006/table">
            <a:tbl>
              <a:tblPr/>
              <a:tblGrid>
                <a:gridCol w="3492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2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50" dirty="0">
                          <a:latin typeface="Calibri"/>
                          <a:ea typeface="SimSun"/>
                          <a:cs typeface="Calibri"/>
                        </a:rPr>
                        <a:t>Сценарий</a:t>
                      </a:r>
                      <a:endParaRPr lang="ru-RU" sz="12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50" dirty="0">
                          <a:latin typeface="Calibri"/>
                          <a:ea typeface="SimSun"/>
                          <a:cs typeface="Calibri"/>
                        </a:rPr>
                        <a:t>Приемлемые сценарии для Арктики</a:t>
                      </a:r>
                      <a:endParaRPr lang="ru-RU" sz="12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использование </a:t>
                      </a:r>
                      <a:r>
                        <a:rPr lang="en-US" sz="1200" kern="50" dirty="0">
                          <a:latin typeface="Calibri"/>
                          <a:ea typeface="SimSun"/>
                          <a:cs typeface="Calibri"/>
                        </a:rPr>
                        <a:t>HFO</a:t>
                      </a: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 со скрубберами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если приемлемо, то в краткосрочной перспективе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использование </a:t>
                      </a:r>
                      <a:r>
                        <a:rPr lang="en-US" sz="1200" kern="50" dirty="0">
                          <a:latin typeface="Calibri"/>
                          <a:ea typeface="SimSun"/>
                          <a:cs typeface="Calibri"/>
                        </a:rPr>
                        <a:t>LSHFO</a:t>
                      </a:r>
                      <a:endParaRPr lang="ru-RU" sz="1200" kern="50" dirty="0"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приемлемо в краткосрочной перспективе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использование низкосернистых дистиллятов, в т. ч. с содержанием серы до 0,5 %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приемлемо в долгосрочной перспективе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использование СПГ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latin typeface="Calibri"/>
                          <a:ea typeface="SimSun"/>
                          <a:cs typeface="Calibri"/>
                        </a:rPr>
                        <a:t>приемлемо в долгосрочной перспективе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A9E133-E2A6-4034-9DBE-C77400B98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Сценарии для арктического флота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28702"/>
            <a:ext cx="6552728" cy="239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4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619250" y="5000625"/>
            <a:ext cx="6381750" cy="1428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967288" y="3719513"/>
            <a:ext cx="2190750" cy="1191"/>
          </a:xfrm>
          <a:prstGeom prst="line">
            <a:avLst/>
          </a:prstGeom>
          <a:ln w="6350">
            <a:solidFill>
              <a:srgbClr val="F3F2E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56" name="Subtitle 2"/>
          <p:cNvSpPr txBox="1">
            <a:spLocks/>
          </p:cNvSpPr>
          <p:nvPr/>
        </p:nvSpPr>
        <p:spPr bwMode="auto">
          <a:xfrm>
            <a:off x="2828395" y="2793320"/>
            <a:ext cx="4630214" cy="579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342900">
              <a:spcBef>
                <a:spcPct val="20000"/>
              </a:spcBef>
            </a:pPr>
            <a:endParaRPr lang="ru-RU" sz="1350" b="1" dirty="0">
              <a:solidFill>
                <a:srgbClr val="4BACC6">
                  <a:lumMod val="75000"/>
                </a:srgbClr>
              </a:solidFill>
            </a:endParaRPr>
          </a:p>
          <a:p>
            <a:pPr algn="r">
              <a:spcBef>
                <a:spcPct val="20000"/>
              </a:spcBef>
              <a:buFont typeface="Arial" charset="0"/>
              <a:buNone/>
            </a:pP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</a:t>
            </a:r>
          </a:p>
          <a:p>
            <a:pPr defTabSz="342900">
              <a:spcBef>
                <a:spcPct val="20000"/>
              </a:spcBef>
            </a:pPr>
            <a:endParaRPr lang="ru-RU" sz="1350" b="1" dirty="0">
              <a:solidFill>
                <a:srgbClr val="4BACC6">
                  <a:lumMod val="75000"/>
                </a:srgbClr>
              </a:solidFill>
            </a:endParaRPr>
          </a:p>
          <a:p>
            <a:pPr defTabSz="342900">
              <a:spcBef>
                <a:spcPct val="20000"/>
              </a:spcBef>
            </a:pPr>
            <a:endParaRPr lang="ru-RU" sz="1350" b="1" dirty="0">
              <a:solidFill>
                <a:srgbClr val="4BACC6">
                  <a:lumMod val="75000"/>
                </a:srgb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967288" y="2911079"/>
            <a:ext cx="2190750" cy="1190"/>
          </a:xfrm>
          <a:prstGeom prst="line">
            <a:avLst/>
          </a:prstGeom>
          <a:ln w="6350">
            <a:solidFill>
              <a:srgbClr val="F3F2E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 descr="https://www.eslshipping.com/hs-fs/hubfs/images/Fleet/Viikki%20delivery.jpg?width=7500&amp;name=Viikki%20delivery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747" y="3193011"/>
            <a:ext cx="2115503" cy="1472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www.deltamarin.com/wp-content/uploads/2016/09/ESL-Haaga-credit-ESL-Shipping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r="11662"/>
          <a:stretch/>
        </p:blipFill>
        <p:spPr bwMode="auto">
          <a:xfrm>
            <a:off x="1817694" y="3219822"/>
            <a:ext cx="2136934" cy="1472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2700383"/>
            <a:ext cx="564091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latin typeface="Calibri" panose="020F0502020204030204" pitchFamily="34" charset="0"/>
              </a:rPr>
              <a:t>Сухогрузы </a:t>
            </a:r>
            <a:r>
              <a:rPr lang="en-US" sz="1350" dirty="0">
                <a:latin typeface="Calibri" panose="020F0502020204030204" pitchFamily="34" charset="0"/>
              </a:rPr>
              <a:t>Viikki </a:t>
            </a:r>
            <a:r>
              <a:rPr lang="ru-RU" sz="1350" dirty="0">
                <a:latin typeface="Calibri" panose="020F0502020204030204" pitchFamily="34" charset="0"/>
              </a:rPr>
              <a:t>и </a:t>
            </a:r>
            <a:r>
              <a:rPr lang="en-US" sz="1350" dirty="0">
                <a:latin typeface="Calibri" panose="020F0502020204030204" pitchFamily="34" charset="0"/>
              </a:rPr>
              <a:t>Haaga </a:t>
            </a:r>
            <a:r>
              <a:rPr lang="ru-RU" sz="1350" dirty="0">
                <a:latin typeface="Calibri" panose="020F0502020204030204" pitchFamily="34" charset="0"/>
              </a:rPr>
              <a:t>первыми из судов на СПГ прошли СМП</a:t>
            </a:r>
          </a:p>
          <a:p>
            <a:pPr algn="ctr"/>
            <a:r>
              <a:rPr lang="ru-RU" sz="1350" dirty="0">
                <a:latin typeface="Calibri" panose="020F0502020204030204" pitchFamily="34" charset="0"/>
              </a:rPr>
              <a:t>(в навигацию 2018 года)</a:t>
            </a:r>
          </a:p>
        </p:txBody>
      </p:sp>
      <p:pic>
        <p:nvPicPr>
          <p:cNvPr id="15" name="Рисунок 14" descr="https://energybase.ru/processed_images/source/42415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4" t="21760" r="10598" b="17982"/>
          <a:stretch/>
        </p:blipFill>
        <p:spPr bwMode="auto">
          <a:xfrm>
            <a:off x="3153747" y="1221600"/>
            <a:ext cx="2822409" cy="14787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7695" y="662186"/>
            <a:ext cx="553290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dirty="0">
                <a:latin typeface="Calibri" panose="020F0502020204030204" pitchFamily="34" charset="0"/>
              </a:rPr>
              <a:t>«Проспект Королева» - первое судно, осуществившее коммерческий рейс на СПГ по СМП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74B205A-B3E6-41E5-8342-00FEFB80C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СМП – судоходство на СПГ</a:t>
            </a:r>
          </a:p>
        </p:txBody>
      </p:sp>
    </p:spTree>
    <p:extLst>
      <p:ext uri="{BB962C8B-B14F-4D97-AF65-F5344CB8AC3E}">
        <p14:creationId xmlns:p14="http://schemas.microsoft.com/office/powerpoint/2010/main" val="281792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Арктика – мировой центр производства СПГ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598888"/>
            <a:ext cx="8918192" cy="4421134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17905229"/>
              </p:ext>
            </p:extLst>
          </p:nvPr>
        </p:nvGraphicFramePr>
        <p:xfrm>
          <a:off x="3347864" y="3713553"/>
          <a:ext cx="2448272" cy="1347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0056649"/>
              </p:ext>
            </p:extLst>
          </p:nvPr>
        </p:nvGraphicFramePr>
        <p:xfrm>
          <a:off x="5796136" y="3734147"/>
          <a:ext cx="1968542" cy="1285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123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Российский флот судов на СПГ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873221"/>
            <a:ext cx="7181189" cy="39604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64288" y="3579862"/>
            <a:ext cx="844485" cy="576064"/>
          </a:xfrm>
          <a:prstGeom prst="rect">
            <a:avLst/>
          </a:prstGeom>
          <a:solidFill>
            <a:srgbClr val="FF0000">
              <a:alpha val="1098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184460"/>
            <a:ext cx="792088" cy="883233"/>
          </a:xfrm>
          <a:prstGeom prst="rect">
            <a:avLst/>
          </a:prstGeom>
          <a:solidFill>
            <a:srgbClr val="FF0000">
              <a:alpha val="1098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78033" y="2571750"/>
            <a:ext cx="844485" cy="576064"/>
          </a:xfrm>
          <a:prstGeom prst="rect">
            <a:avLst/>
          </a:prstGeom>
          <a:solidFill>
            <a:srgbClr val="FF0000">
              <a:alpha val="10980"/>
            </a:srgb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86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Бункеровка СПГ</a:t>
            </a:r>
            <a:endParaRPr lang="ru-RU" dirty="0"/>
          </a:p>
        </p:txBody>
      </p:sp>
      <p:graphicFrame>
        <p:nvGraphicFramePr>
          <p:cNvPr id="10" name="Объект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702697"/>
              </p:ext>
            </p:extLst>
          </p:nvPr>
        </p:nvGraphicFramePr>
        <p:xfrm>
          <a:off x="457200" y="699542"/>
          <a:ext cx="8229601" cy="40184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4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2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4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57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50" dirty="0">
                          <a:effectLst/>
                        </a:rPr>
                        <a:t>TTS</a:t>
                      </a:r>
                      <a:endParaRPr lang="ru-RU" sz="1400" kern="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грузовик – корабль</a:t>
                      </a:r>
                      <a:endParaRPr lang="ru-RU" sz="14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50">
                          <a:effectLst/>
                        </a:rPr>
                        <a:t>PTS</a:t>
                      </a:r>
                      <a:endParaRPr lang="ru-RU" sz="1400" kern="5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</a:rPr>
                        <a:t>береговой пункт – корабль</a:t>
                      </a:r>
                      <a:endParaRPr lang="ru-RU" sz="1400" kern="5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50">
                          <a:effectLst/>
                        </a:rPr>
                        <a:t>STS</a:t>
                      </a:r>
                      <a:endParaRPr lang="ru-RU" sz="1400" kern="5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</a:rPr>
                        <a:t>корабль – корабль</a:t>
                      </a:r>
                      <a:endParaRPr lang="ru-RU" sz="1400" kern="5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4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заправка судна осуществляется с автоцистерны с СПГ, объем заправки от нескольких м</a:t>
                      </a:r>
                      <a:r>
                        <a:rPr lang="ru-RU" sz="1400" kern="50" baseline="30000" dirty="0">
                          <a:effectLst/>
                        </a:rPr>
                        <a:t>3</a:t>
                      </a:r>
                      <a:r>
                        <a:rPr lang="ru-RU" sz="1400" kern="50" dirty="0">
                          <a:effectLst/>
                        </a:rPr>
                        <a:t> и до 200 м</a:t>
                      </a:r>
                      <a:r>
                        <a:rPr lang="ru-RU" sz="1400" kern="50" baseline="30000" dirty="0">
                          <a:effectLst/>
                        </a:rPr>
                        <a:t>3</a:t>
                      </a:r>
                      <a:endParaRPr lang="ru-RU" sz="14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заправка в порту через трубопровод осуществляется в больших объемах</a:t>
                      </a:r>
                      <a:endParaRPr lang="ru-RU" sz="14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</a:rPr>
                        <a:t>для заправки используется судно бункеровщик, объем заправки более 100 м</a:t>
                      </a:r>
                      <a:r>
                        <a:rPr lang="ru-RU" sz="1400" kern="50" baseline="30000">
                          <a:effectLst/>
                        </a:rPr>
                        <a:t>3</a:t>
                      </a:r>
                      <a:endParaRPr lang="ru-RU" sz="1400" kern="5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00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р. Волга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kern="50" dirty="0" smtClean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Архангельск</a:t>
                      </a:r>
                      <a:endParaRPr lang="ru-RU" sz="14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Корсаков</a:t>
                      </a:r>
                      <a:endParaRPr lang="ru-RU" sz="14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Высоцк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Мурманск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Петропавловск-Камчатский</a:t>
                      </a:r>
                      <a:endParaRPr lang="ru-RU" sz="14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extLst>
                  <a:ext uri="{0D108BD9-81ED-4DB2-BD59-A6C34878D82A}">
                    <a16:rowId xmlns:a16="http://schemas.microsoft.com/office/drawing/2014/main" val="3136471407"/>
                  </a:ext>
                </a:extLst>
              </a:tr>
              <a:tr h="8400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речное судно «Чайка», река </a:t>
                      </a:r>
                      <a:r>
                        <a:rPr lang="ru-RU" sz="1400" kern="50" dirty="0" smtClean="0">
                          <a:effectLst/>
                        </a:rPr>
                        <a:t>Волга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kern="5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</a:rPr>
                        <a:t>ледоколы</a:t>
                      </a:r>
                      <a:r>
                        <a:rPr lang="ru-RU" sz="1400" kern="50" baseline="0" dirty="0" smtClean="0">
                          <a:effectLst/>
                        </a:rPr>
                        <a:t> Росморпорт</a:t>
                      </a:r>
                      <a:endParaRPr lang="ru-RU" sz="1400" kern="50" dirty="0" smtClean="0">
                        <a:effectLst/>
                      </a:endParaRPr>
                    </a:p>
                  </a:txBody>
                  <a:tcPr marL="22454" marR="22454" marT="4678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2 танкера </a:t>
                      </a:r>
                      <a:r>
                        <a:rPr lang="en-US" sz="1400" kern="50" dirty="0" err="1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Aframax</a:t>
                      </a: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 </a:t>
                      </a: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для проекта </a:t>
                      </a:r>
                      <a:endParaRPr lang="ru-RU" sz="1400" kern="50" dirty="0" smtClean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Сахалин-2</a:t>
                      </a:r>
                      <a:endParaRPr lang="ru-RU" sz="14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суда на Балтийском море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паром </a:t>
                      </a:r>
                      <a:r>
                        <a:rPr lang="ru-RU" sz="1400" kern="50" dirty="0" smtClean="0">
                          <a:effectLst/>
                        </a:rPr>
                        <a:t>Санкт-Петербург-Калининград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ледокол Росморпорт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kern="50" dirty="0" smtClean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 smtClean="0">
                          <a:effectLst/>
                          <a:latin typeface="Calibri"/>
                          <a:ea typeface="SimSun"/>
                          <a:cs typeface="Calibri"/>
                        </a:rPr>
                        <a:t>портофлот терминалов перевалки СПГ</a:t>
                      </a:r>
                      <a:endParaRPr lang="ru-RU" sz="14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22454" marR="22454" marT="467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018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850" y="205979"/>
            <a:ext cx="8496622" cy="63698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500" dirty="0" smtClean="0">
                <a:latin typeface="+mn-lt"/>
                <a:cs typeface="Arial" panose="020B0604020202020204" pitchFamily="34" charset="0"/>
              </a:rPr>
              <a:t>Арктическое судоходство – </a:t>
            </a:r>
            <a:br>
              <a:rPr lang="ru-RU" sz="2500" dirty="0" smtClean="0">
                <a:latin typeface="+mn-lt"/>
                <a:cs typeface="Arial" panose="020B0604020202020204" pitchFamily="34" charset="0"/>
              </a:rPr>
            </a:br>
            <a:r>
              <a:rPr lang="ru-RU" sz="2500" dirty="0" smtClean="0">
                <a:latin typeface="+mn-lt"/>
                <a:cs typeface="Arial" panose="020B0604020202020204" pitchFamily="34" charset="0"/>
              </a:rPr>
              <a:t>Снижение </a:t>
            </a:r>
            <a:r>
              <a:rPr lang="ru-RU" sz="2500" dirty="0">
                <a:latin typeface="+mn-lt"/>
                <a:cs typeface="Arial" panose="020B0604020202020204" pitchFamily="34" charset="0"/>
              </a:rPr>
              <a:t>углеродного следа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1911" y="3442075"/>
            <a:ext cx="39989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50" b="1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000" dirty="0">
                <a:latin typeface="+mn-lt"/>
              </a:rPr>
              <a:t>ИСПОЛЬЗОВАНИЕ СМП СНИЗИТ ВЫБРОСЫ ПАРНИКОВЫХ ГАЗОВ НА 23 % С УЧЕТОМ ИСПОЛЬЗОВАНИЯ СПГ НА 38 %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0" y="3752029"/>
            <a:ext cx="26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4535632"/>
            <a:ext cx="26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2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4572000" y="967525"/>
          <a:ext cx="4241384" cy="2396313"/>
        </p:xfrm>
        <a:graphic>
          <a:graphicData uri="http://schemas.openxmlformats.org/drawingml/2006/table">
            <a:tbl>
              <a:tblPr>
                <a:tableStyleId>{912C8C85-51F0-491E-9774-3900AFEF0FD7}</a:tableStyleId>
              </a:tblPr>
              <a:tblGrid>
                <a:gridCol w="1278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0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212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миль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Выбросы СО</a:t>
                      </a:r>
                      <a:r>
                        <a:rPr lang="ru-RU" sz="1000" u="none" strike="noStrike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млн.т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6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Шанхай Роттердам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Суэцкий канал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10486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22,3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СМП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8087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17,2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560">
                <a:tc gridSpan="3">
                  <a:txBody>
                    <a:bodyPr/>
                    <a:lstStyle/>
                    <a:p>
                      <a:pPr marL="72000"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Объем перевозок, млн.т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0000" algn="l" fontAlgn="ctr"/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560">
                <a:tc gridSpan="3">
                  <a:txBody>
                    <a:bodyPr/>
                    <a:lstStyle/>
                    <a:p>
                      <a:pPr marL="72000"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Эмиссия СО</a:t>
                      </a:r>
                      <a:r>
                        <a:rPr lang="ru-RU" sz="1000" u="none" strike="noStrike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г/т миль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0000"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14,2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515">
                <a:tc rowSpan="6"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Сокращение выбросов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72000"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сокращение маршрута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0" algn="l" fontAlgn="ctr"/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↓</a:t>
                      </a:r>
                      <a:r>
                        <a:rPr lang="en-US" sz="1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23%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млн.т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0" algn="l" defTabSz="914400" rtl="0" eaLnBrk="1" fontAlgn="ctr" latinLnBrk="0" hangingPunct="1"/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↓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5,1</a:t>
                      </a:r>
                      <a:endParaRPr lang="ru-RU" sz="1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2000"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использование СПГ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0" algn="l" fontAlgn="ctr"/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↓ </a:t>
                      </a:r>
                      <a:r>
                        <a:rPr lang="en-US" sz="1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15%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млн.т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0" algn="l" fontAlgn="ctr"/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↓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2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2000" algn="l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использование атомного флота и аммиака/водорода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0" algn="l" fontAlgn="ctr"/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↓ </a:t>
                      </a:r>
                      <a:r>
                        <a:rPr lang="en-US" sz="1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100%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2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млн.т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0" algn="l" fontAlgn="ctr"/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↓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22,3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251520" y="4250000"/>
            <a:ext cx="884239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Источник информации:</a:t>
            </a:r>
          </a:p>
          <a:p>
            <a:pPr>
              <a:spcAft>
                <a:spcPts val="0"/>
              </a:spcAft>
            </a:pPr>
            <a:r>
              <a:rPr lang="ru-RU" sz="1000" dirty="0" smtClean="0"/>
              <a:t>«Определение потенциала увеличения грузопотока по акватории СМП за счет увеличения экспорта российской продукции. Выявление конкурентных преимуществ СМП и критически важных факторов для реализации транзитного потенциала.», А.Ю. Климентьев, МШУ «</a:t>
            </a:r>
            <a:r>
              <a:rPr lang="ru-RU" sz="1000" dirty="0" err="1" smtClean="0"/>
              <a:t>Сколково</a:t>
            </a:r>
            <a:r>
              <a:rPr lang="ru-RU" sz="1000" dirty="0" smtClean="0"/>
              <a:t>», март 2020</a:t>
            </a:r>
            <a:endParaRPr lang="ru-RU" sz="1000" dirty="0"/>
          </a:p>
        </p:txBody>
      </p:sp>
      <p:graphicFrame>
        <p:nvGraphicFramePr>
          <p:cNvPr id="28" name="Объект 6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294577" y="955526"/>
          <a:ext cx="4040188" cy="3200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20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Этапы развития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Сезонный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Круглогодичный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Год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до 2035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после 2035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0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Флот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50">
                          <a:effectLst/>
                        </a:rPr>
                        <a:t>Arc4 </a:t>
                      </a:r>
                      <a:r>
                        <a:rPr lang="ru-RU" sz="1000" kern="50">
                          <a:effectLst/>
                        </a:rPr>
                        <a:t>и ниже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50" dirty="0">
                          <a:effectLst/>
                        </a:rPr>
                        <a:t>Arc8</a:t>
                      </a:r>
                      <a:endParaRPr lang="ru-RU" sz="1000" kern="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50" dirty="0">
                          <a:effectLst/>
                        </a:rPr>
                        <a:t>Arc4 </a:t>
                      </a:r>
                      <a:r>
                        <a:rPr lang="ru-RU" sz="1000" kern="50" dirty="0">
                          <a:effectLst/>
                        </a:rPr>
                        <a:t>и ниже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Порты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развитие на основе промышленных проектов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порты перевалки угля, нефти, СПГ и руд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развитие для перевалки контейнеров и круглогодичных транзитных грузов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0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Перевалка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нет необходимости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в портах Провидение/Петропавловск-Камчатский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1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Бункеровка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Петропавловск-Камчатский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Сабетта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Архангельск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Мурманск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Провидения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Индига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Виды топлив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 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 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нефтяные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50">
                          <a:effectLst/>
                        </a:rPr>
                        <a:t>MGO, MDO, LSHFO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50">
                          <a:effectLst/>
                        </a:rPr>
                        <a:t>MGO</a:t>
                      </a:r>
                      <a:r>
                        <a:rPr lang="ru-RU" sz="1000" kern="50">
                          <a:effectLst/>
                        </a:rPr>
                        <a:t>, </a:t>
                      </a:r>
                      <a:r>
                        <a:rPr lang="en-US" sz="1000" kern="50">
                          <a:effectLst/>
                        </a:rPr>
                        <a:t>MDO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>
                          <a:effectLst/>
                        </a:rPr>
                        <a:t>сокращенный след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СПГ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50">
                          <a:effectLst/>
                        </a:rPr>
                        <a:t>СПГ, МеОН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50" dirty="0" err="1">
                          <a:effectLst/>
                        </a:rPr>
                        <a:t>безуглеродные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50">
                          <a:effectLst/>
                        </a:rPr>
                        <a:t> </a:t>
                      </a:r>
                      <a:endParaRPr lang="ru-RU" sz="1000" kern="5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50" dirty="0">
                          <a:effectLst/>
                        </a:rPr>
                        <a:t>NH</a:t>
                      </a:r>
                      <a:r>
                        <a:rPr lang="ru-RU" sz="1000" kern="50" dirty="0" smtClean="0">
                          <a:effectLst/>
                        </a:rPr>
                        <a:t>3, атом</a:t>
                      </a:r>
                      <a:endParaRPr lang="ru-RU" sz="1000" kern="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590" marR="4559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297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Долгосрочная программа </a:t>
            </a:r>
            <a:r>
              <a:rPr lang="ru-RU" dirty="0"/>
              <a:t>развития </a:t>
            </a:r>
            <a:r>
              <a:rPr lang="ru-RU" dirty="0" smtClean="0"/>
              <a:t>производства </a:t>
            </a:r>
            <a:br>
              <a:rPr lang="ru-RU" dirty="0" smtClean="0"/>
            </a:br>
            <a:r>
              <a:rPr lang="ru-RU" dirty="0" smtClean="0"/>
              <a:t>СПГ </a:t>
            </a:r>
            <a:r>
              <a:rPr lang="ru-RU" dirty="0"/>
              <a:t>в Российской Федерации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1203598"/>
            <a:ext cx="8229600" cy="339447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dirty="0"/>
              <a:t>Общий потенциальный спрос на сжиженный природный газ в сегменте газомоторного топлива к 2035 году оценивается в 5,5 млн. тонн (к 2024 году - до 0,8 млн. тонн), а основная доля приходится на сферу </a:t>
            </a:r>
            <a:r>
              <a:rPr lang="ru-RU" dirty="0" err="1"/>
              <a:t>дальнемагистральных</a:t>
            </a:r>
            <a:r>
              <a:rPr lang="ru-RU" dirty="0"/>
              <a:t> коммерческих перевозок (до 1,5 млн. тонн). Также перспективно направление карьерной техники (до 1,4 млн. тонн) и бункеровки в основных морских акваториях (Северный морской путь, Балтийское, Черное и Японское моря) и речной транспорт (вместе до 1,2 млн. тонн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В Арктическом регионе малотоннажный сжиженный природный газ будет востребован для бункеровки судов вдоль Северного морского пути. Предполагаемые </a:t>
            </a:r>
            <a:r>
              <a:rPr lang="ru-RU" dirty="0" err="1"/>
              <a:t>бункеровочные</a:t>
            </a:r>
            <a:r>
              <a:rPr lang="ru-RU" dirty="0"/>
              <a:t> центры должны быть приближены к портам, населенным пунктам и промышленным районам в Арктической зоне, а также должны совпадать с внутренними водными путями. В качестве ресурсной базы для загрузки малотоннажных комплексов по сжижению природного газа могут выступать месторождения Западной и Центральной Якутии. Сжиженный природный газ с заводов может направляться как на север по р. Лене для бункеровки судов, так и на юг - для поставки на экспорт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Исключение </a:t>
            </a:r>
            <a:r>
              <a:rPr lang="ru-RU" dirty="0"/>
              <a:t>бункеровки из-под действия Федерального закона </a:t>
            </a:r>
            <a:r>
              <a:rPr lang="ru-RU" dirty="0" smtClean="0"/>
              <a:t>«Об </a:t>
            </a:r>
            <a:r>
              <a:rPr lang="ru-RU" dirty="0"/>
              <a:t>экспорте </a:t>
            </a:r>
            <a:r>
              <a:rPr lang="ru-RU" dirty="0" smtClean="0"/>
              <a:t>газа»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Внесение </a:t>
            </a:r>
            <a:r>
              <a:rPr lang="ru-RU" dirty="0"/>
              <a:t>изменений в Кодекс торгового мореплавания Российской Федерации, Федеральный закон </a:t>
            </a:r>
            <a:r>
              <a:rPr lang="ru-RU" dirty="0" smtClean="0"/>
              <a:t>«О </a:t>
            </a:r>
            <a:r>
              <a:rPr lang="ru-RU" dirty="0"/>
              <a:t>морских портах в Российской Федерации и о внесении изменений в отдельные законодательные акты Российской </a:t>
            </a:r>
            <a:r>
              <a:rPr lang="ru-RU" dirty="0" smtClean="0"/>
              <a:t>Федерации» </a:t>
            </a:r>
            <a:r>
              <a:rPr lang="ru-RU" dirty="0"/>
              <a:t>в части стимулирования использования экологически чистых технологий в области торгового мореплавания и судоходств</a:t>
            </a:r>
            <a:endParaRPr lang="ru-RU" sz="3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59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35000" y="5000627"/>
            <a:ext cx="8509000" cy="1428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099050" y="1513285"/>
            <a:ext cx="3155950" cy="1190"/>
          </a:xfrm>
          <a:prstGeom prst="line">
            <a:avLst/>
          </a:prstGeom>
          <a:ln w="12700">
            <a:solidFill>
              <a:srgbClr val="F3F2E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099050" y="3719513"/>
            <a:ext cx="2921000" cy="1191"/>
          </a:xfrm>
          <a:prstGeom prst="line">
            <a:avLst/>
          </a:prstGeom>
          <a:ln w="6350">
            <a:solidFill>
              <a:srgbClr val="F3F2E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56" name="Subtitle 2"/>
          <p:cNvSpPr txBox="1">
            <a:spLocks/>
          </p:cNvSpPr>
          <p:nvPr/>
        </p:nvSpPr>
        <p:spPr bwMode="auto">
          <a:xfrm>
            <a:off x="2247194" y="2793326"/>
            <a:ext cx="6173618" cy="579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>
              <a:spcBef>
                <a:spcPct val="20000"/>
              </a:spcBef>
              <a:buFont typeface="Arial" charset="0"/>
              <a:buNone/>
            </a:pPr>
            <a:endParaRPr lang="ru-RU" b="1" dirty="0">
              <a:solidFill>
                <a:srgbClr val="4BACC6">
                  <a:lumMod val="75000"/>
                </a:srgbClr>
              </a:solidFill>
            </a:endParaRPr>
          </a:p>
          <a:p>
            <a:pPr algn="r">
              <a:spcBef>
                <a:spcPct val="20000"/>
              </a:spcBef>
              <a:buFont typeface="Arial" charset="0"/>
              <a:buNone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 </a:t>
            </a:r>
          </a:p>
          <a:p>
            <a:pPr defTabSz="457200">
              <a:spcBef>
                <a:spcPct val="20000"/>
              </a:spcBef>
              <a:buFont typeface="Arial" charset="0"/>
              <a:buNone/>
            </a:pPr>
            <a:endParaRPr lang="ru-RU" b="1" dirty="0">
              <a:solidFill>
                <a:srgbClr val="4BACC6">
                  <a:lumMod val="75000"/>
                </a:srgbClr>
              </a:solidFill>
            </a:endParaRPr>
          </a:p>
          <a:p>
            <a:pPr defTabSz="457200">
              <a:spcBef>
                <a:spcPct val="20000"/>
              </a:spcBef>
              <a:buFont typeface="Arial" charset="0"/>
              <a:buNone/>
            </a:pPr>
            <a:endParaRPr lang="ru-RU" b="1" dirty="0">
              <a:solidFill>
                <a:srgbClr val="4BACC6">
                  <a:lumMod val="75000"/>
                </a:srgb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099050" y="2911081"/>
            <a:ext cx="2921000" cy="1190"/>
          </a:xfrm>
          <a:prstGeom prst="line">
            <a:avLst/>
          </a:prstGeom>
          <a:ln w="6350">
            <a:solidFill>
              <a:srgbClr val="F3F2E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-7937" y="0"/>
            <a:ext cx="107951" cy="5143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1" name="Picture 20" descr="masterpanda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8263" y="142875"/>
            <a:ext cx="381290" cy="53588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909645"/>
            <a:ext cx="8454126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ru-RU" sz="1200" b="1" i="1" dirty="0">
                <a:solidFill>
                  <a:prstClr val="black"/>
                </a:solidFill>
                <a:latin typeface="Calibri"/>
              </a:rPr>
              <a:t>«…необходимость перехода на более экологичное топливо в Арктике, это абсолютно правильное предложение»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1200" i="1" dirty="0">
                <a:solidFill>
                  <a:prstClr val="black"/>
                </a:solidFill>
                <a:latin typeface="Calibri"/>
              </a:rPr>
              <a:t>Президент РФ Владимир Путин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1200" b="1" i="1" dirty="0">
                <a:solidFill>
                  <a:prstClr val="black"/>
                </a:solidFill>
                <a:latin typeface="Calibri"/>
              </a:rPr>
              <a:t>«Наверное, первым и самым лёгким шагом могла бы стать борьба с чёрным углеродом, сажей.... И второе мероприятие – это может быть переход арктического мореходства к использованию сжиженного природного газа в качестве топлива вместо мазута и других более тяжёлых»,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sz="1200" i="1" dirty="0">
                <a:solidFill>
                  <a:prstClr val="black"/>
                </a:solidFill>
                <a:latin typeface="Calibri"/>
              </a:rPr>
              <a:t>глава Финляндии темы Саули Ниинистё</a:t>
            </a:r>
            <a:br>
              <a:rPr lang="ru-RU" sz="1200" i="1" dirty="0">
                <a:solidFill>
                  <a:prstClr val="black"/>
                </a:solidFill>
                <a:latin typeface="Calibri"/>
              </a:rPr>
            </a:br>
            <a:endParaRPr lang="ru-RU" sz="1200" i="1" dirty="0">
              <a:solidFill>
                <a:prstClr val="black"/>
              </a:solidFill>
              <a:latin typeface="Calibri"/>
            </a:endParaRPr>
          </a:p>
          <a:p>
            <a:pPr marL="342900" lvl="0" indent="-342900" eaLnBrk="0" hangingPunct="0">
              <a:spcBef>
                <a:spcPct val="20000"/>
              </a:spcBef>
            </a:pPr>
            <a:endParaRPr lang="ru-RU" sz="1200" i="1" dirty="0">
              <a:solidFill>
                <a:prstClr val="black"/>
              </a:solidFill>
              <a:latin typeface="Calibri"/>
            </a:endParaRPr>
          </a:p>
          <a:p>
            <a:pPr marL="342900" lvl="0" indent="-342900" eaLnBrk="0" hangingPunct="0">
              <a:spcBef>
                <a:spcPct val="20000"/>
              </a:spcBef>
            </a:pPr>
            <a:endParaRPr lang="ru-RU" sz="1200" i="1" dirty="0">
              <a:solidFill>
                <a:prstClr val="black"/>
              </a:solidFill>
              <a:latin typeface="Calibri"/>
            </a:endParaRPr>
          </a:p>
          <a:p>
            <a:pPr marL="342900" lvl="0" indent="-342900" eaLnBrk="0" hangingPunct="0">
              <a:spcBef>
                <a:spcPct val="20000"/>
              </a:spcBef>
            </a:pPr>
            <a:endParaRPr lang="ru-RU" sz="1200" i="1" dirty="0">
              <a:solidFill>
                <a:prstClr val="black"/>
              </a:solidFill>
              <a:latin typeface="Calibri"/>
            </a:endParaRPr>
          </a:p>
          <a:p>
            <a:pPr marL="342900" lvl="0" indent="-342900" eaLnBrk="0" hangingPunct="0">
              <a:spcBef>
                <a:spcPct val="20000"/>
              </a:spcBef>
            </a:pPr>
            <a:endParaRPr lang="ru-RU" sz="1200" i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304931"/>
            <a:ext cx="1872208" cy="226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827586" y="33475"/>
            <a:ext cx="79051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Исследования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по использованию СПГ в Арктике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9" y="2193715"/>
            <a:ext cx="1928457" cy="238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462" y="2231628"/>
            <a:ext cx="1821749" cy="2305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4574826"/>
            <a:ext cx="5817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hlinkClick r:id="rId7"/>
              </a:rPr>
              <a:t>https://wwf.ru/resources/publications/booklets/</a:t>
            </a:r>
            <a:r>
              <a:rPr lang="ru-RU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569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/>
          <p:nvPr/>
        </p:nvSpPr>
        <p:spPr>
          <a:xfrm>
            <a:off x="-7937" y="0"/>
            <a:ext cx="107951" cy="5143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" name="Picture 20" descr="masterpanda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8263" y="142875"/>
            <a:ext cx="381290" cy="5358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6" y="33475"/>
            <a:ext cx="77048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Набор исследований по использованию СПГ в Арктике</a:t>
            </a:r>
            <a:endParaRPr lang="ru-RU" sz="2800" b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58263" y="843558"/>
            <a:ext cx="8528537" cy="446449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«Перспективы и возможности использования СПГ для бункеровки в арктических регионах России», А.Ю. Климентьев, А.Ю. Книжников, А.Ю. Григорьев; Всемирный фонд дикой природы (WWF). – М., 2017.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«Потенциал газификации Арктической зоны Российской Федерации сжиженным природным газом (СПГ)», А. Ю. Климентьев, А. Ю. Книжников; Всемирный фонд дикой природы (WWF). – М., 2018.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«Перспективы и потенциал использования СПГ для бункеровки в Арктических регионах России» / А. Ю. Климентьев, А. Ю. Книжников; Всемирный фонд дикой природы (WWF). – М., 2018.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«Методика оценки запрета использования мазута в Арктической зоне Российской Федерации», А. Ю. Климентьев, А. Ю. Книжников; Всемирный фонд дикой природы (WWF). – М., 2018.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«Анализ позиций арктических стран в отношении запрета HFO в Арктике», А.Ю. Климентьев, А.Ю. Книжников; Всемирный фонд дикой природы (WWF). – М., 2019.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«Перевод арктического флота с мазута на сжиженный природный газ (СПГ). Россия в окружающем мире.», А.Ю. Климентьев, А.Ю. Книжников, Дискуссионные материалы к международной конференции «Судостроение в Арктике», июнь 2019 г., Архангельск.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«Внедрение альтернативных видов топлив для бункеровки. От Балтики к Арктике», А.Ю. Климентьев, А.Ю. Книжников; Всемирный фонд дикой природы (WWF). – М., сентябрь 2019.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«Сравнительный экологический анализ последствий разливов и иных воздействий на окружающую среду, связанных с переходом с флотского мазута на альтернативные виды топлива при их использовании и транспортировке в Арктике», А.Ю. Климентьев, А.Ю. Книжников; Всемирный фонд дикой природы (WWF). – М., май 2020.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«Оценка выбросов парниковых газов цепочки производства и транспортировки сжиженного природного газа (СПГ) в Арктической зоне Российской Федерации», А.Ю. Климентьев, А.Ю. Книжников; Всемирный фонд дикой природы (WWF). – М., июнь 2020.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«Часто задаваемые вопросы и ответы на них по Теме арктического судоходства и перехода на альтернативные виды топлив» А.Ю. Климентьев, А.Ю. Книжников; Всемирный фонд дикой природы (WWF). – М., сентябрь 2020.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«Методика (руководство) по оценке экологической эффективности судоходства в арктических водах», А.Ю. Климентьев, А.Ю. Книжников; Г.Е. Вильчек, В.И. Журавель и др., Всемирный фонд дикой природы (WWF). – М., июнь 2020.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100" dirty="0" smtClean="0"/>
              <a:t>«Анализ возможностей использования водородных топлив для судоходства в Арктике с учетом роли инфраструктуры СПГ», А.Ю. Климентьев, А.Ю. Книжников; Всемирный фонд дикой природы (WWF). – М., апрель 2021.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659188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55BE5-9F10-4C52-B202-2B41A47C0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ДИСКЛЕЙМЕР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F78DF0-89B3-42E3-8048-FF9A56A33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dirty="0"/>
              <a:t>Автор не несет ответственности и не предоставляет гарантий в связи с публикацией фактов, данных, результатов и другой информации в данной презентации.</a:t>
            </a:r>
          </a:p>
          <a:p>
            <a:pPr marL="0" indent="0" algn="just">
              <a:buNone/>
            </a:pPr>
            <a:r>
              <a:rPr lang="ru-RU" dirty="0"/>
              <a:t>Материалы и выводы носят информационный характер и не предназначены для коммерческого использования. </a:t>
            </a:r>
          </a:p>
          <a:p>
            <a:pPr marL="0" indent="0" algn="just">
              <a:buNone/>
            </a:pPr>
            <a:r>
              <a:rPr lang="ru-RU" dirty="0"/>
              <a:t>Каждый должен самостоятельно оценивать точность, полноту и полезность материалов, представленных в презентации и самостоятельно  несет все риски, связанные с использованием этих материалов.</a:t>
            </a:r>
          </a:p>
          <a:p>
            <a:pPr marL="0" indent="0" algn="just">
              <a:buNone/>
            </a:pPr>
            <a:r>
              <a:rPr lang="ru-RU" dirty="0"/>
              <a:t>Некоторые ссылки в презентации ведут к ресурсам, расположенным в сети Интернет. Данные ссылки размещены для дополнительного информирования как справочная информация. Автор не несет никакой ответственности за доступность этих ресурсов и их содержания.</a:t>
            </a:r>
          </a:p>
          <a:p>
            <a:pPr marL="0" indent="0" algn="just">
              <a:buNone/>
            </a:pPr>
            <a:r>
              <a:rPr lang="ru-RU" dirty="0"/>
              <a:t>Изображения и логотипы, использованные в презентации, получены из открытых источников. Корпоративные логотипы в презентации являются собственностью их владельцев, и их использование несет исключительно информативное значение.</a:t>
            </a:r>
          </a:p>
          <a:p>
            <a:pPr marL="0" indent="0" algn="just">
              <a:buNone/>
            </a:pPr>
            <a:r>
              <a:rPr lang="ru-RU" dirty="0"/>
              <a:t>Данные и выводы являются личным мнением автора и не отражают официальной позиции организаций и объединений, в которых автор работает, участвует в качестве консультанта, эксперта или в каком-либо ином качестве.</a:t>
            </a:r>
          </a:p>
          <a:p>
            <a:pPr marL="0" indent="0" algn="just">
              <a:buNone/>
            </a:pPr>
            <a:r>
              <a:rPr lang="ru-RU" dirty="0"/>
              <a:t>Все персонажи являются вымышленными, и любое совпадение с реально живущими или жившими людьми случайно.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88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Карта + Справочные материалы = </a:t>
            </a:r>
            <a:r>
              <a:rPr lang="en-US" dirty="0" smtClean="0"/>
              <a:t>#</a:t>
            </a:r>
            <a:r>
              <a:rPr lang="ru-RU" dirty="0" err="1" smtClean="0"/>
              <a:t>СПГкарта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6176" y="976329"/>
            <a:ext cx="2059392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87574"/>
            <a:ext cx="4618856" cy="23910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266428"/>
              </p:ext>
            </p:extLst>
          </p:nvPr>
        </p:nvGraphicFramePr>
        <p:xfrm>
          <a:off x="529208" y="3820254"/>
          <a:ext cx="8003232" cy="112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0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3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/>
                        <a:t>Справочные материалы 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4"/>
                        </a:rPr>
                        <a:t>https://disk.yandex.ru/i/PV8PApQXHyHxMg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/>
                        <a:t>Карта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5"/>
                        </a:rPr>
                        <a:t>https://disk.yandex.ru/i/Sa1B-Sf41vtaDA</a:t>
                      </a:r>
                      <a:endParaRPr lang="ru-RU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Facebook</a:t>
                      </a:r>
                      <a:r>
                        <a:rPr lang="ru-RU" sz="1400" b="1" dirty="0" smtClean="0"/>
                        <a:t>: СПГ – бункерное топливо</a:t>
                      </a:r>
                      <a:endParaRPr lang="ru-RU" sz="1400" dirty="0" smtClean="0"/>
                    </a:p>
                    <a:p>
                      <a:pPr algn="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sng" dirty="0" smtClean="0">
                          <a:hlinkClick r:id="rId6"/>
                        </a:rPr>
                        <a:t>https://www.facebook.com/groups/1408185862562639</a:t>
                      </a:r>
                      <a:endParaRPr lang="ru-RU" sz="1400" u="sng" dirty="0" smtClean="0"/>
                    </a:p>
                    <a:p>
                      <a:endParaRPr lang="ru-RU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612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01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83518"/>
            <a:ext cx="7846640" cy="2083393"/>
          </a:xfrm>
        </p:spPr>
        <p:txBody>
          <a:bodyPr>
            <a:normAutofit/>
          </a:bodyPr>
          <a:lstStyle/>
          <a:p>
            <a:r>
              <a:rPr lang="ru-RU" sz="2000" cap="all" dirty="0"/>
              <a:t>Мировой флот на перекрестке путей декарбонизации. </a:t>
            </a:r>
            <a:br>
              <a:rPr lang="ru-RU" sz="2000" cap="all" dirty="0"/>
            </a:br>
            <a:r>
              <a:rPr lang="ru-RU" sz="2000" cap="all" dirty="0"/>
              <a:t>Какой будет выбор? </a:t>
            </a:r>
            <a:r>
              <a:rPr lang="ru-RU" sz="2000" cap="all" dirty="0" smtClean="0"/>
              <a:t/>
            </a:r>
            <a:br>
              <a:rPr lang="ru-RU" sz="2000" cap="all" dirty="0" smtClean="0"/>
            </a:br>
            <a:r>
              <a:rPr lang="ru-RU" sz="2000" cap="all" dirty="0"/>
              <a:t/>
            </a:r>
            <a:br>
              <a:rPr lang="ru-RU" sz="2000" cap="all" dirty="0"/>
            </a:br>
            <a:r>
              <a:rPr lang="ru-RU" sz="2000" cap="all" dirty="0" smtClean="0"/>
              <a:t>Потенциал </a:t>
            </a:r>
            <a:r>
              <a:rPr lang="ru-RU" sz="2000" cap="all" dirty="0"/>
              <a:t>бункеровки СПГ в </a:t>
            </a:r>
            <a:r>
              <a:rPr lang="ru-RU" sz="2000" cap="all" dirty="0" smtClean="0"/>
              <a:t>Арктической зоне </a:t>
            </a:r>
            <a:br>
              <a:rPr lang="ru-RU" sz="2000" cap="all" dirty="0" smtClean="0"/>
            </a:br>
            <a:r>
              <a:rPr lang="ru-RU" sz="2000" cap="all" dirty="0" smtClean="0"/>
              <a:t>Российской Федерации</a:t>
            </a:r>
            <a:endParaRPr lang="ru-RU" sz="2000" cap="all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171700" y="3114677"/>
            <a:ext cx="6286500" cy="1671321"/>
          </a:xfrm>
          <a:prstGeom prst="rect">
            <a:avLst/>
          </a:prstGeom>
        </p:spPr>
        <p:txBody>
          <a:bodyPr vert="horz" lIns="68573" tIns="34289" rIns="68573" bIns="34289" rtlCol="0">
            <a:normAutofit fontScale="85000" lnSpcReduction="20000"/>
          </a:bodyPr>
          <a:lstStyle/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+ 7 985 998-04-49</a:t>
            </a:r>
          </a:p>
          <a:p>
            <a:pPr algn="r" defTabSz="685715"/>
            <a:r>
              <a:rPr lang="ru-RU" sz="1500" dirty="0" err="1">
                <a:solidFill>
                  <a:prstClr val="black"/>
                </a:solidFill>
              </a:rPr>
              <a:t>АлександР</a:t>
            </a:r>
            <a:r>
              <a:rPr lang="ru-RU" sz="1500" dirty="0">
                <a:solidFill>
                  <a:prstClr val="black"/>
                </a:solidFill>
              </a:rPr>
              <a:t> </a:t>
            </a:r>
            <a:r>
              <a:rPr lang="ru-RU" sz="1500" dirty="0" err="1">
                <a:solidFill>
                  <a:prstClr val="black"/>
                </a:solidFill>
              </a:rPr>
              <a:t>КлиментьеВ</a:t>
            </a:r>
            <a:endParaRPr lang="ru-RU" sz="1500" dirty="0">
              <a:solidFill>
                <a:prstClr val="black"/>
              </a:solidFill>
            </a:endParaRP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Советник</a:t>
            </a: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Постоянное </a:t>
            </a:r>
            <a:r>
              <a:rPr lang="ru-RU" sz="1500" dirty="0" smtClean="0">
                <a:solidFill>
                  <a:prstClr val="black"/>
                </a:solidFill>
              </a:rPr>
              <a:t>представительство </a:t>
            </a:r>
            <a:r>
              <a:rPr lang="ru-RU" sz="1500" dirty="0">
                <a:solidFill>
                  <a:prstClr val="black"/>
                </a:solidFill>
              </a:rPr>
              <a:t>Республики Саха (Якутия) при </a:t>
            </a: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Президенте Российской </a:t>
            </a:r>
            <a:r>
              <a:rPr lang="ru-RU" sz="1500" dirty="0" smtClean="0">
                <a:solidFill>
                  <a:prstClr val="black"/>
                </a:solidFill>
              </a:rPr>
              <a:t>Федерации</a:t>
            </a:r>
          </a:p>
          <a:p>
            <a:pPr algn="r" defTabSz="685715"/>
            <a:endParaRPr lang="ru-RU" sz="1500" dirty="0">
              <a:solidFill>
                <a:prstClr val="black"/>
              </a:solidFill>
            </a:endParaRPr>
          </a:p>
          <a:p>
            <a:pPr algn="r" defTabSz="685715"/>
            <a:r>
              <a:rPr lang="ru-RU" sz="1500" dirty="0" smtClean="0">
                <a:solidFill>
                  <a:prstClr val="black"/>
                </a:solidFill>
              </a:rPr>
              <a:t>Эксперт </a:t>
            </a:r>
            <a:r>
              <a:rPr lang="en-US" sz="1500" dirty="0" smtClean="0">
                <a:solidFill>
                  <a:prstClr val="black"/>
                </a:solidFill>
              </a:rPr>
              <a:t>WWF</a:t>
            </a:r>
            <a:r>
              <a:rPr lang="ru-RU" sz="1500" dirty="0" smtClean="0">
                <a:solidFill>
                  <a:prstClr val="black"/>
                </a:solidFill>
              </a:rPr>
              <a:t> Россия</a:t>
            </a:r>
          </a:p>
          <a:p>
            <a:pPr algn="r" defTabSz="685715"/>
            <a:endParaRPr lang="ru-RU" sz="1500" dirty="0">
              <a:solidFill>
                <a:prstClr val="black"/>
              </a:solidFill>
            </a:endParaRP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Руководитель экспертной группы «СПГ и </a:t>
            </a:r>
            <a:r>
              <a:rPr lang="ru-RU" sz="1500" dirty="0" err="1">
                <a:solidFill>
                  <a:prstClr val="black"/>
                </a:solidFill>
              </a:rPr>
              <a:t>газохимия</a:t>
            </a:r>
            <a:r>
              <a:rPr lang="ru-RU" sz="1500" dirty="0">
                <a:solidFill>
                  <a:prstClr val="black"/>
                </a:solidFill>
              </a:rPr>
              <a:t>» </a:t>
            </a:r>
          </a:p>
          <a:p>
            <a:pPr algn="r" defTabSz="685715"/>
            <a:r>
              <a:rPr lang="ru-RU" sz="1500" dirty="0">
                <a:solidFill>
                  <a:prstClr val="black"/>
                </a:solidFill>
              </a:rPr>
              <a:t>Российское газовое общество</a:t>
            </a:r>
          </a:p>
          <a:p>
            <a:pPr algn="r" defTabSz="685715"/>
            <a:endParaRPr lang="ru-RU" sz="15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2454736"/>
            <a:ext cx="373942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b="1" dirty="0">
                <a:latin typeface="+mj-lt"/>
                <a:ea typeface="+mj-ea"/>
                <a:cs typeface="+mj-cs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2243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26" y="51470"/>
            <a:ext cx="8779962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417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Подходы к повышение экологичности судоходства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336431"/>
              </p:ext>
            </p:extLst>
          </p:nvPr>
        </p:nvGraphicFramePr>
        <p:xfrm>
          <a:off x="442842" y="3928462"/>
          <a:ext cx="6077585" cy="7315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562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5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 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Роль новых видов топлив – метанол, аммиак, водород, СПГ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в достижении Целей Устойчивого Развития</a:t>
                      </a:r>
                    </a:p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 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endParaRPr lang="ru-RU" sz="1200" kern="5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4" t="67752" r="66890"/>
          <a:stretch>
            <a:fillRect/>
          </a:stretch>
        </p:blipFill>
        <p:spPr bwMode="auto">
          <a:xfrm>
            <a:off x="7590606" y="4072478"/>
            <a:ext cx="5111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76" r="83948"/>
          <a:stretch>
            <a:fillRect/>
          </a:stretch>
        </p:blipFill>
        <p:spPr bwMode="auto">
          <a:xfrm>
            <a:off x="7020693" y="4072478"/>
            <a:ext cx="50006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9" t="34457" r="50000" b="32771"/>
          <a:stretch>
            <a:fillRect/>
          </a:stretch>
        </p:blipFill>
        <p:spPr bwMode="auto">
          <a:xfrm>
            <a:off x="6444431" y="4072478"/>
            <a:ext cx="5175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96" r="83585" b="33052"/>
          <a:stretch>
            <a:fillRect/>
          </a:stretch>
        </p:blipFill>
        <p:spPr bwMode="auto">
          <a:xfrm>
            <a:off x="5868168" y="4072478"/>
            <a:ext cx="51117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2" t="67752" r="49905" b="-1198"/>
          <a:stretch>
            <a:fillRect/>
          </a:stretch>
        </p:blipFill>
        <p:spPr bwMode="auto">
          <a:xfrm>
            <a:off x="8173218" y="4072478"/>
            <a:ext cx="503238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557956"/>
              </p:ext>
            </p:extLst>
          </p:nvPr>
        </p:nvGraphicFramePr>
        <p:xfrm>
          <a:off x="457200" y="1059582"/>
          <a:ext cx="8229600" cy="28803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2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 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Содержание</a:t>
                      </a:r>
                      <a:endParaRPr lang="ru-RU" sz="1200" kern="5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Влияние на судоходство</a:t>
                      </a:r>
                      <a:endParaRPr lang="ru-RU" sz="1200" kern="5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Пониженная скорость</a:t>
                      </a:r>
                      <a:endParaRPr lang="ru-RU" sz="1200" kern="5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при низких нагрузках происходит меньший выброс загрязняющих веществ и парниковых газов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рост количества судов</a:t>
                      </a:r>
                      <a:endParaRPr lang="ru-RU" sz="1200" kern="5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Повышения требований к топливу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использование топлив с высокими экологическими качествами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рост операционных затрат 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8913670"/>
                  </a:ext>
                </a:extLst>
              </a:tr>
              <a:tr h="7680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Установка поглотителей СО2 и нейтрализаторов выбросов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дополнительное оборудование, которые очищает выброс с судна и собирает выбросы для последующей утилизации в порту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рост операционных затрат рост капитальных вложений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Оптимизация маршрутов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цифровизация судоходства, прогноз маршрута с учетом изменения погоды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снижение расхода топлива при прочих равных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Энергоэффективность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снижение потребления топлива за счет более эффективных </a:t>
                      </a:r>
                      <a:r>
                        <a:rPr lang="ru-RU" sz="1200" kern="50" dirty="0" smtClean="0">
                          <a:effectLst/>
                        </a:rPr>
                        <a:t>двигателей,</a:t>
                      </a:r>
                      <a:r>
                        <a:rPr lang="ru-RU" sz="1200" kern="50" baseline="0" dirty="0" smtClean="0">
                          <a:effectLst/>
                        </a:rPr>
                        <a:t> конструкции судна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рост капитальных вложений</a:t>
                      </a:r>
                      <a:endParaRPr lang="ru-RU" sz="1200" kern="50" dirty="0">
                        <a:effectLst/>
                        <a:latin typeface="Calibri"/>
                        <a:ea typeface="SimSun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905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41358A3C-D678-49DF-9114-C064145679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709931"/>
              </p:ext>
            </p:extLst>
          </p:nvPr>
        </p:nvGraphicFramePr>
        <p:xfrm>
          <a:off x="5952761" y="2302323"/>
          <a:ext cx="2592288" cy="281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1204B559-54ED-4096-86CB-D86290F0FE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0727955"/>
              </p:ext>
            </p:extLst>
          </p:nvPr>
        </p:nvGraphicFramePr>
        <p:xfrm>
          <a:off x="457200" y="2495108"/>
          <a:ext cx="2700301" cy="2646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A03136-183E-4241-B4BA-17A93C9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Большой выбор топлив создает множество вариантов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042CF72-5A5F-4982-9835-42174F43B4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09217"/>
              </p:ext>
            </p:extLst>
          </p:nvPr>
        </p:nvGraphicFramePr>
        <p:xfrm>
          <a:off x="446856" y="4750840"/>
          <a:ext cx="8229600" cy="37719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742914">
                  <a:extLst>
                    <a:ext uri="{9D8B030D-6E8A-4147-A177-3AD203B41FA5}">
                      <a16:colId xmlns:a16="http://schemas.microsoft.com/office/drawing/2014/main" val="566588948"/>
                    </a:ext>
                  </a:extLst>
                </a:gridCol>
                <a:gridCol w="2742914">
                  <a:extLst>
                    <a:ext uri="{9D8B030D-6E8A-4147-A177-3AD203B41FA5}">
                      <a16:colId xmlns:a16="http://schemas.microsoft.com/office/drawing/2014/main" val="3024978017"/>
                    </a:ext>
                  </a:extLst>
                </a:gridCol>
                <a:gridCol w="2743772">
                  <a:extLst>
                    <a:ext uri="{9D8B030D-6E8A-4147-A177-3AD203B41FA5}">
                      <a16:colId xmlns:a16="http://schemas.microsoft.com/office/drawing/2014/main" val="3808226113"/>
                    </a:ext>
                  </a:extLst>
                </a:gridCol>
              </a:tblGrid>
              <a:tr h="1257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 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472021434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Источник информации</a:t>
                      </a:r>
                      <a:r>
                        <a:rPr lang="en-US" sz="800" dirty="0">
                          <a:effectLst/>
                        </a:rPr>
                        <a:t>: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DNV GL Energy Transition Outlook 2019 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Источник информации</a:t>
                      </a:r>
                      <a:r>
                        <a:rPr lang="en-US" sz="800" dirty="0">
                          <a:effectLst/>
                        </a:rPr>
                        <a:t>: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«Pathways to sustainable shipping», ABS, 2020 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Источник информации</a:t>
                      </a:r>
                      <a:r>
                        <a:rPr lang="en-US" sz="800" dirty="0">
                          <a:effectLst/>
                        </a:rPr>
                        <a:t>:</a:t>
                      </a:r>
                      <a:endParaRPr lang="ru-RU" sz="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Lloyd’s Register, 2020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934886435"/>
                  </a:ext>
                </a:extLst>
              </a:tr>
            </a:tbl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6B52F12-1558-4633-8C46-BFB05D6B4B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8957486"/>
              </p:ext>
            </p:extLst>
          </p:nvPr>
        </p:nvGraphicFramePr>
        <p:xfrm>
          <a:off x="3147158" y="2302324"/>
          <a:ext cx="2754306" cy="281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Объект 3"/>
          <p:cNvPicPr>
            <a:picLocks/>
          </p:cNvPicPr>
          <p:nvPr/>
        </p:nvPicPr>
        <p:blipFill rotWithShape="1">
          <a:blip r:embed="rId5"/>
          <a:srcRect t="3663" b="6593"/>
          <a:stretch/>
        </p:blipFill>
        <p:spPr bwMode="auto">
          <a:xfrm>
            <a:off x="355376" y="652642"/>
            <a:ext cx="4432648" cy="17750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325" t="26832" r="1447" b="8066"/>
          <a:stretch/>
        </p:blipFill>
        <p:spPr bwMode="auto">
          <a:xfrm>
            <a:off x="5076057" y="627534"/>
            <a:ext cx="3727634" cy="2088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8782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Альтернативные топлива и водная среда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71860"/>
            <a:ext cx="6488670" cy="414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803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659982"/>
            <a:ext cx="1656184" cy="473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64869" y="4579669"/>
            <a:ext cx="1656184" cy="4738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1472"/>
            <a:ext cx="7024840" cy="500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73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Арктика и новые топлива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7164" y="1880294"/>
            <a:ext cx="5333308" cy="313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6" y="627536"/>
            <a:ext cx="2520280" cy="135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63888" y="4155926"/>
            <a:ext cx="2376264" cy="432048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1" y="854788"/>
            <a:ext cx="2197796" cy="142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346869"/>
            <a:ext cx="2664296" cy="29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62" y="2791112"/>
            <a:ext cx="2529870" cy="2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67545" y="2715766"/>
            <a:ext cx="2664296" cy="432048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61" y="3432537"/>
            <a:ext cx="2429473" cy="86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1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1296144"/>
          </a:xfrm>
        </p:spPr>
        <p:txBody>
          <a:bodyPr/>
          <a:lstStyle/>
          <a:p>
            <a:r>
              <a:rPr lang="ru-RU" dirty="0" smtClean="0"/>
              <a:t>Мировой флот судов на альтернативных топливах</a:t>
            </a:r>
            <a:br>
              <a:rPr lang="ru-RU" dirty="0" smtClean="0"/>
            </a:br>
            <a:r>
              <a:rPr lang="ru-RU" dirty="0" smtClean="0"/>
              <a:t>Инфраструктура альтернативных топлив в Арктике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501823"/>
              </p:ext>
            </p:extLst>
          </p:nvPr>
        </p:nvGraphicFramePr>
        <p:xfrm>
          <a:off x="323529" y="3076575"/>
          <a:ext cx="8496943" cy="2015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1593">
                  <a:extLst>
                    <a:ext uri="{9D8B030D-6E8A-4147-A177-3AD203B41FA5}">
                      <a16:colId xmlns:a16="http://schemas.microsoft.com/office/drawing/2014/main" val="1753056015"/>
                    </a:ext>
                  </a:extLst>
                </a:gridCol>
                <a:gridCol w="951066">
                  <a:extLst>
                    <a:ext uri="{9D8B030D-6E8A-4147-A177-3AD203B41FA5}">
                      <a16:colId xmlns:a16="http://schemas.microsoft.com/office/drawing/2014/main" val="1875470427"/>
                    </a:ext>
                  </a:extLst>
                </a:gridCol>
                <a:gridCol w="2267927">
                  <a:extLst>
                    <a:ext uri="{9D8B030D-6E8A-4147-A177-3AD203B41FA5}">
                      <a16:colId xmlns:a16="http://schemas.microsoft.com/office/drawing/2014/main" val="3832522653"/>
                    </a:ext>
                  </a:extLst>
                </a:gridCol>
                <a:gridCol w="951066">
                  <a:extLst>
                    <a:ext uri="{9D8B030D-6E8A-4147-A177-3AD203B41FA5}">
                      <a16:colId xmlns:a16="http://schemas.microsoft.com/office/drawing/2014/main" val="2492307327"/>
                    </a:ext>
                  </a:extLst>
                </a:gridCol>
                <a:gridCol w="1975291">
                  <a:extLst>
                    <a:ext uri="{9D8B030D-6E8A-4147-A177-3AD203B41FA5}">
                      <a16:colId xmlns:a16="http://schemas.microsoft.com/office/drawing/2014/main" val="2028936833"/>
                    </a:ext>
                  </a:extLst>
                </a:gridCol>
              </a:tblGrid>
              <a:tr h="47987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Арктические</a:t>
                      </a:r>
                      <a:r>
                        <a:rPr lang="ru-RU" sz="1200" baseline="0" dirty="0" smtClean="0"/>
                        <a:t> СПГ проекты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Русхим</a:t>
                      </a:r>
                      <a:r>
                        <a:rPr lang="ru-RU" sz="1200" dirty="0" smtClean="0"/>
                        <a:t> (Индига)</a:t>
                      </a:r>
                    </a:p>
                    <a:p>
                      <a:r>
                        <a:rPr lang="ru-RU" sz="1200" dirty="0" smtClean="0"/>
                        <a:t>Метанол</a:t>
                      </a:r>
                      <a:r>
                        <a:rPr lang="ru-RU" sz="1200" baseline="0" dirty="0" smtClean="0"/>
                        <a:t> (Архангельск)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НОВАТЭК (Ямал)</a:t>
                      </a:r>
                    </a:p>
                    <a:p>
                      <a:r>
                        <a:rPr lang="ru-RU" sz="1200" dirty="0" smtClean="0"/>
                        <a:t>Роснефть (Ямал)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155688"/>
                  </a:ext>
                </a:extLst>
              </a:tr>
              <a:tr h="67181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Танкера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СКФ</a:t>
                      </a:r>
                    </a:p>
                    <a:p>
                      <a:r>
                        <a:rPr lang="ru-RU" sz="1200" dirty="0" smtClean="0"/>
                        <a:t>Ледокол</a:t>
                      </a:r>
                      <a:r>
                        <a:rPr lang="ru-RU" sz="1200" baseline="0" dirty="0" smtClean="0"/>
                        <a:t> Росморпорт</a:t>
                      </a:r>
                    </a:p>
                    <a:p>
                      <a:r>
                        <a:rPr lang="ru-RU" sz="1200" baseline="0" dirty="0" smtClean="0"/>
                        <a:t>Ледокол Японии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359268"/>
                  </a:ext>
                </a:extLst>
              </a:tr>
              <a:tr h="86376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Мурманск (</a:t>
                      </a:r>
                      <a:r>
                        <a:rPr lang="en-US" sz="1200" baseline="0" dirty="0" smtClean="0"/>
                        <a:t>STS)</a:t>
                      </a:r>
                    </a:p>
                    <a:p>
                      <a:r>
                        <a:rPr lang="ru-RU" sz="1200" baseline="0" dirty="0" smtClean="0"/>
                        <a:t>Архангельск </a:t>
                      </a:r>
                      <a:r>
                        <a:rPr lang="en-US" sz="1200" baseline="0" dirty="0" smtClean="0"/>
                        <a:t>(TTS)</a:t>
                      </a:r>
                    </a:p>
                    <a:p>
                      <a:r>
                        <a:rPr lang="ru-RU" sz="1200" baseline="0" dirty="0" smtClean="0"/>
                        <a:t>Петропавловск-Камчатский </a:t>
                      </a:r>
                      <a:r>
                        <a:rPr lang="en-US" sz="1200" baseline="0" dirty="0" smtClean="0"/>
                        <a:t>(STS)</a:t>
                      </a:r>
                    </a:p>
                    <a:p>
                      <a:r>
                        <a:rPr lang="ru-RU" sz="1200" baseline="0" dirty="0" smtClean="0"/>
                        <a:t>Корсаков </a:t>
                      </a:r>
                      <a:r>
                        <a:rPr lang="en-US" sz="1200" baseline="0" dirty="0" smtClean="0"/>
                        <a:t>(PTS)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019369"/>
                  </a:ext>
                </a:extLst>
              </a:tr>
            </a:tbl>
          </a:graphicData>
        </a:graphic>
      </p:graphicFrame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0065143"/>
              </p:ext>
            </p:extLst>
          </p:nvPr>
        </p:nvGraphicFramePr>
        <p:xfrm>
          <a:off x="179512" y="1200150"/>
          <a:ext cx="8712968" cy="1659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926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17130</TotalTime>
  <Words>1751</Words>
  <Application>Microsoft Office PowerPoint</Application>
  <PresentationFormat>Экран (16:9)</PresentationFormat>
  <Paragraphs>247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맑은 고딕</vt:lpstr>
      <vt:lpstr>SimSun</vt:lpstr>
      <vt:lpstr>Arial</vt:lpstr>
      <vt:lpstr>Calibri</vt:lpstr>
      <vt:lpstr>Corbel</vt:lpstr>
      <vt:lpstr>Times New Roman</vt:lpstr>
      <vt:lpstr>Тема Office</vt:lpstr>
      <vt:lpstr>Мировой флот на перекрестке путей декарбонизации.  Какой будет выбор?  Потенциал бункеровки СПГ в Арктической зоне Российской Федерации</vt:lpstr>
      <vt:lpstr>ДИСКЛЕЙМЕР</vt:lpstr>
      <vt:lpstr>Презентация PowerPoint</vt:lpstr>
      <vt:lpstr>Подходы к повышение экологичности судоходства</vt:lpstr>
      <vt:lpstr>Большой выбор топлив создает множество вариантов</vt:lpstr>
      <vt:lpstr>Альтернативные топлива и водная среда</vt:lpstr>
      <vt:lpstr>Презентация PowerPoint</vt:lpstr>
      <vt:lpstr>Арктика и новые топлива</vt:lpstr>
      <vt:lpstr>Мировой флот судов на альтернативных топливах Инфраструктура альтернативных топлив в Арктике</vt:lpstr>
      <vt:lpstr>Запрет HFO окажет на России наибольшее влияние</vt:lpstr>
      <vt:lpstr>Сценарии для арктического флота</vt:lpstr>
      <vt:lpstr>СМП – судоходство на СПГ</vt:lpstr>
      <vt:lpstr>Арктика – мировой центр производства СПГ</vt:lpstr>
      <vt:lpstr>Российский флот судов на СПГ</vt:lpstr>
      <vt:lpstr>Бункеровка СПГ</vt:lpstr>
      <vt:lpstr>Арктическое судоходство –  Снижение углеродного следа</vt:lpstr>
      <vt:lpstr>Долгосрочная программа развития производства  СПГ в Российской Федерации</vt:lpstr>
      <vt:lpstr>Презентация PowerPoint</vt:lpstr>
      <vt:lpstr>Презентация PowerPoint</vt:lpstr>
      <vt:lpstr>Карта + Справочные материалы = #СПГкарта </vt:lpstr>
      <vt:lpstr>Мировой флот на перекрестке путей декарбонизации.  Какой будет выбор?   Потенциал бункеровки СПГ в Арктической зоне  Российской Федерации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малотоннажного СПГ  в Российской Федерации</dc:title>
  <dc:creator>Александр</dc:creator>
  <cp:lastModifiedBy>ASUS</cp:lastModifiedBy>
  <cp:revision>364</cp:revision>
  <cp:lastPrinted>2019-02-11T17:13:07Z</cp:lastPrinted>
  <dcterms:created xsi:type="dcterms:W3CDTF">2018-01-31T18:24:52Z</dcterms:created>
  <dcterms:modified xsi:type="dcterms:W3CDTF">2021-06-21T18:32:35Z</dcterms:modified>
</cp:coreProperties>
</file>