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900" r:id="rId1"/>
  </p:sldMasterIdLst>
  <p:notesMasterIdLst>
    <p:notesMasterId r:id="rId40"/>
  </p:notesMasterIdLst>
  <p:handoutMasterIdLst>
    <p:handoutMasterId r:id="rId41"/>
  </p:handoutMasterIdLst>
  <p:sldIdLst>
    <p:sldId id="912" r:id="rId2"/>
    <p:sldId id="1188" r:id="rId3"/>
    <p:sldId id="1187" r:id="rId4"/>
    <p:sldId id="1189" r:id="rId5"/>
    <p:sldId id="1190" r:id="rId6"/>
    <p:sldId id="1191" r:id="rId7"/>
    <p:sldId id="1192" r:id="rId8"/>
    <p:sldId id="1193" r:id="rId9"/>
    <p:sldId id="1194" r:id="rId10"/>
    <p:sldId id="1195" r:id="rId11"/>
    <p:sldId id="1196" r:id="rId12"/>
    <p:sldId id="1197" r:id="rId13"/>
    <p:sldId id="1186" r:id="rId14"/>
    <p:sldId id="1155" r:id="rId15"/>
    <p:sldId id="1142" r:id="rId16"/>
    <p:sldId id="1139" r:id="rId17"/>
    <p:sldId id="1135" r:id="rId18"/>
    <p:sldId id="1143" r:id="rId19"/>
    <p:sldId id="1159" r:id="rId20"/>
    <p:sldId id="1160" r:id="rId21"/>
    <p:sldId id="1161" r:id="rId22"/>
    <p:sldId id="1162" r:id="rId23"/>
    <p:sldId id="1163" r:id="rId24"/>
    <p:sldId id="1146" r:id="rId25"/>
    <p:sldId id="1125" r:id="rId26"/>
    <p:sldId id="1148" r:id="rId27"/>
    <p:sldId id="1144" r:id="rId28"/>
    <p:sldId id="1126" r:id="rId29"/>
    <p:sldId id="1145" r:id="rId30"/>
    <p:sldId id="1128" r:id="rId31"/>
    <p:sldId id="1119" r:id="rId32"/>
    <p:sldId id="1130" r:id="rId33"/>
    <p:sldId id="1134" r:id="rId34"/>
    <p:sldId id="1164" r:id="rId35"/>
    <p:sldId id="1165" r:id="rId36"/>
    <p:sldId id="1133" r:id="rId37"/>
    <p:sldId id="1167" r:id="rId38"/>
    <p:sldId id="1065" r:id="rId39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03447F"/>
    <a:srgbClr val="FF5050"/>
    <a:srgbClr val="99CCFF"/>
    <a:srgbClr val="0462B8"/>
    <a:srgbClr val="0683F4"/>
    <a:srgbClr val="034E93"/>
    <a:srgbClr val="006664"/>
    <a:srgbClr val="00808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28" autoAdjust="0"/>
    <p:restoredTop sz="94800" autoAdjust="0"/>
  </p:normalViewPr>
  <p:slideViewPr>
    <p:cSldViewPr snapToGrid="0" snapToObjects="1">
      <p:cViewPr varScale="1">
        <p:scale>
          <a:sx n="116" d="100"/>
          <a:sy n="116" d="100"/>
        </p:scale>
        <p:origin x="17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7\11.%20&#1085;&#1086;&#1103;&#1073;&#1088;&#1100;.%2023%20&#1085;&#1086;&#1103;&#1073;&#1088;&#1103;%20&#1042;&#1086;&#1089;&#1090;&#1086;&#1082;%20&#1050;&#1072;&#1087;&#1080;&#1090;&#1072;&#1083;%20-%20&#1055;&#1080;&#1090;&#1077;&#1088;\&#1088;&#1072;&#1089;&#1095;&#1077;&#1090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7\11.%20&#1085;&#1086;&#1103;&#1073;&#1088;&#1100;.%2023%20&#1085;&#1086;&#1103;&#1073;&#1088;&#1103;%20&#1042;&#1086;&#1089;&#1090;&#1086;&#1082;%20&#1050;&#1072;&#1087;&#1080;&#1090;&#1072;&#1083;%20-%20&#1055;&#1080;&#1090;&#1077;&#1088;\&#1088;&#1072;&#1089;&#1095;&#1077;&#109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H:\Root\10382\&#1082;&#1086;&#1085;&#1092;&#1077;&#1088;&#1077;&#1085;&#1094;&#1080;&#1080;\2018\2.%20&#1092;&#1077;&#1074;&#1088;&#1072;&#1083;&#1100;.%20&#1053;&#1077;&#1092;&#1090;&#1077;&#1082;&#1086;&#1082;&#1089;%20.%2027%20&#1092;&#1077;&#1074;&#1088;&#1072;&#1083;&#1103;%202018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07174103237094"/>
          <c:y val="2.8252405949256338E-2"/>
          <c:w val="0.76242957130358846"/>
          <c:h val="0.832619568387284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99CCFF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2.7777777777777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888888888888911E-2"/>
                  <c:y val="-3.703703703703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555555555555558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Лист1!$G$71:$G$73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Лист1!$H$71:$H$73</c:f>
              <c:numCache>
                <c:formatCode>General</c:formatCode>
                <c:ptCount val="3"/>
                <c:pt idx="0">
                  <c:v>289</c:v>
                </c:pt>
                <c:pt idx="1">
                  <c:v>287</c:v>
                </c:pt>
                <c:pt idx="2">
                  <c:v>286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9991120"/>
        <c:axId val="499980240"/>
        <c:axId val="0"/>
      </c:bar3DChart>
      <c:catAx>
        <c:axId val="49999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99980240"/>
        <c:crosses val="autoZero"/>
        <c:auto val="1"/>
        <c:lblAlgn val="ctr"/>
        <c:lblOffset val="100"/>
        <c:noMultiLvlLbl val="0"/>
      </c:catAx>
      <c:valAx>
        <c:axId val="499980240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млн.т</a:t>
                </a:r>
              </a:p>
            </c:rich>
          </c:tx>
          <c:layout>
            <c:manualLayout>
              <c:xMode val="edge"/>
              <c:yMode val="edge"/>
              <c:x val="0.16782261592300934"/>
              <c:y val="4.221420239136771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99991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глубина!$A$2:$A$15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2020</c:v>
                </c:pt>
                <c:pt idx="13">
                  <c:v>2035</c:v>
                </c:pt>
              </c:numCache>
            </c:numRef>
          </c:cat>
          <c:val>
            <c:numRef>
              <c:f>глубина!$B$2:$B$15</c:f>
              <c:numCache>
                <c:formatCode>General</c:formatCode>
                <c:ptCount val="14"/>
                <c:pt idx="0">
                  <c:v>71.3</c:v>
                </c:pt>
                <c:pt idx="1">
                  <c:v>71.900000000000006</c:v>
                </c:pt>
                <c:pt idx="2">
                  <c:v>72.8</c:v>
                </c:pt>
                <c:pt idx="3">
                  <c:v>71.7</c:v>
                </c:pt>
                <c:pt idx="4">
                  <c:v>71.099999999999994</c:v>
                </c:pt>
                <c:pt idx="5">
                  <c:v>70.5</c:v>
                </c:pt>
                <c:pt idx="6">
                  <c:v>71.599999999999994</c:v>
                </c:pt>
                <c:pt idx="7">
                  <c:v>71.599999999999994</c:v>
                </c:pt>
                <c:pt idx="8">
                  <c:v>72.400000000000006</c:v>
                </c:pt>
                <c:pt idx="9">
                  <c:v>74.2</c:v>
                </c:pt>
                <c:pt idx="10">
                  <c:v>79</c:v>
                </c:pt>
                <c:pt idx="11">
                  <c:v>80.900000000000006</c:v>
                </c:pt>
                <c:pt idx="12">
                  <c:v>84.5</c:v>
                </c:pt>
                <c:pt idx="13">
                  <c:v>90.1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13107408"/>
        <c:axId val="613106320"/>
        <c:axId val="0"/>
      </c:bar3DChart>
      <c:catAx>
        <c:axId val="613107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106320"/>
        <c:crosses val="autoZero"/>
        <c:auto val="1"/>
        <c:lblAlgn val="ctr"/>
        <c:lblOffset val="100"/>
        <c:noMultiLvlLbl val="0"/>
      </c:catAx>
      <c:valAx>
        <c:axId val="613106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3107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Лист1!$C$3:$C$9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Лист1!$D$3:$D$9</c:f>
              <c:numCache>
                <c:formatCode>#,##0.0\ _₽</c:formatCode>
                <c:ptCount val="7"/>
                <c:pt idx="0">
                  <c:v>96</c:v>
                </c:pt>
                <c:pt idx="1">
                  <c:v>178</c:v>
                </c:pt>
                <c:pt idx="2">
                  <c:v>259.5</c:v>
                </c:pt>
                <c:pt idx="3">
                  <c:v>289.60000000000002</c:v>
                </c:pt>
                <c:pt idx="4">
                  <c:v>309.8</c:v>
                </c:pt>
                <c:pt idx="5">
                  <c:v>246.9</c:v>
                </c:pt>
                <c:pt idx="6">
                  <c:v>190.4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3107952"/>
        <c:axId val="613102512"/>
      </c:barChart>
      <c:catAx>
        <c:axId val="613107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102512"/>
        <c:crosses val="autoZero"/>
        <c:auto val="1"/>
        <c:lblAlgn val="ctr"/>
        <c:lblOffset val="100"/>
        <c:noMultiLvlLbl val="0"/>
      </c:catAx>
      <c:valAx>
        <c:axId val="613102512"/>
        <c:scaling>
          <c:orientation val="minMax"/>
        </c:scaling>
        <c:delete val="0"/>
        <c:axPos val="l"/>
        <c:majorGridlines/>
        <c:numFmt formatCode="#,##0.0\ _₽" sourceLinked="1"/>
        <c:majorTickMark val="out"/>
        <c:minorTickMark val="none"/>
        <c:tickLblPos val="nextTo"/>
        <c:crossAx val="613107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Лист1!$C$3:$C$9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Лист1!$E$3:$E$9</c:f>
              <c:numCache>
                <c:formatCode>0.0</c:formatCode>
                <c:ptCount val="7"/>
                <c:pt idx="0">
                  <c:v>96</c:v>
                </c:pt>
                <c:pt idx="1">
                  <c:v>274</c:v>
                </c:pt>
                <c:pt idx="2">
                  <c:v>533.5</c:v>
                </c:pt>
                <c:pt idx="3">
                  <c:v>823.1</c:v>
                </c:pt>
                <c:pt idx="4">
                  <c:v>1132.9000000000001</c:v>
                </c:pt>
                <c:pt idx="5">
                  <c:v>1379.8000000000002</c:v>
                </c:pt>
                <c:pt idx="6">
                  <c:v>1570.2000000000003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3104144"/>
        <c:axId val="613103056"/>
      </c:barChart>
      <c:catAx>
        <c:axId val="61310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103056"/>
        <c:crosses val="autoZero"/>
        <c:auto val="1"/>
        <c:lblAlgn val="ctr"/>
        <c:lblOffset val="100"/>
        <c:noMultiLvlLbl val="0"/>
      </c:catAx>
      <c:valAx>
        <c:axId val="61310305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6131041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7.7821011673151795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752269779507136E-2"/>
                  <c:y val="-3.240740740740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158236057068837E-2"/>
                  <c:y val="-3.703703703703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Лист1!$G$44:$G$46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Лист1!$H$44:$H$46</c:f>
              <c:numCache>
                <c:formatCode>0.00</c:formatCode>
                <c:ptCount val="3"/>
                <c:pt idx="0" formatCode="General">
                  <c:v>534.1</c:v>
                </c:pt>
                <c:pt idx="1">
                  <c:v>540.5</c:v>
                </c:pt>
                <c:pt idx="2" formatCode="General">
                  <c:v>542.79999999999995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9993840"/>
        <c:axId val="499994384"/>
        <c:axId val="0"/>
      </c:bar3DChart>
      <c:catAx>
        <c:axId val="499993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99994384"/>
        <c:crosses val="autoZero"/>
        <c:auto val="1"/>
        <c:lblAlgn val="ctr"/>
        <c:lblOffset val="100"/>
        <c:noMultiLvlLbl val="0"/>
      </c:catAx>
      <c:valAx>
        <c:axId val="49999438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млн. т</a:t>
                </a:r>
              </a:p>
            </c:rich>
          </c:tx>
          <c:layout>
            <c:manualLayout>
              <c:xMode val="edge"/>
              <c:yMode val="edge"/>
              <c:x val="0.11128517630948306"/>
              <c:y val="4.269502770487028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99993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FF66"/>
            </a:solidFill>
          </c:spPr>
          <c:invertIfNegative val="0"/>
          <c:dLbls>
            <c:dLbl>
              <c:idx val="0"/>
              <c:layout>
                <c:manualLayout>
                  <c:x val="1.6666666666666684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111111111111124E-2"/>
                  <c:y val="-2.77777777777778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444444444444445E-2"/>
                  <c:y val="-2.7777777777777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Лист1!$G$57:$G$59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Лист1!$H$57:$H$59</c:f>
              <c:numCache>
                <c:formatCode>General</c:formatCode>
                <c:ptCount val="3"/>
                <c:pt idx="0">
                  <c:v>245.1</c:v>
                </c:pt>
                <c:pt idx="1">
                  <c:v>253.5</c:v>
                </c:pt>
                <c:pt idx="2">
                  <c:v>256.8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3046032"/>
        <c:axId val="613100336"/>
        <c:axId val="0"/>
      </c:bar3DChart>
      <c:catAx>
        <c:axId val="41304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100336"/>
        <c:crosses val="autoZero"/>
        <c:auto val="1"/>
        <c:lblAlgn val="ctr"/>
        <c:lblOffset val="100"/>
        <c:noMultiLvlLbl val="0"/>
      </c:catAx>
      <c:valAx>
        <c:axId val="613100336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млн.т</a:t>
                </a:r>
              </a:p>
            </c:rich>
          </c:tx>
          <c:layout>
            <c:manualLayout>
              <c:xMode val="edge"/>
              <c:yMode val="edge"/>
              <c:x val="0.11363035870516187"/>
              <c:y val="4.10174249052202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13046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переработка!$A$2:$A$15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2020</c:v>
                </c:pt>
                <c:pt idx="13">
                  <c:v>2035</c:v>
                </c:pt>
              </c:numCache>
            </c:numRef>
          </c:cat>
          <c:val>
            <c:numRef>
              <c:f>переработка!$B$2:$B$15</c:f>
              <c:numCache>
                <c:formatCode>General</c:formatCode>
                <c:ptCount val="14"/>
                <c:pt idx="0">
                  <c:v>219</c:v>
                </c:pt>
                <c:pt idx="1">
                  <c:v>227.7</c:v>
                </c:pt>
                <c:pt idx="2">
                  <c:v>235.7</c:v>
                </c:pt>
                <c:pt idx="3">
                  <c:v>235.8</c:v>
                </c:pt>
                <c:pt idx="4">
                  <c:v>248.8</c:v>
                </c:pt>
                <c:pt idx="5">
                  <c:v>256.5</c:v>
                </c:pt>
                <c:pt idx="6">
                  <c:v>265.39999999999975</c:v>
                </c:pt>
                <c:pt idx="7">
                  <c:v>272.7</c:v>
                </c:pt>
                <c:pt idx="8" formatCode="0.0">
                  <c:v>289</c:v>
                </c:pt>
                <c:pt idx="9">
                  <c:v>282.39999999999975</c:v>
                </c:pt>
                <c:pt idx="10">
                  <c:v>280.89999999999975</c:v>
                </c:pt>
                <c:pt idx="11">
                  <c:v>279.39999999999975</c:v>
                </c:pt>
                <c:pt idx="12">
                  <c:v>277</c:v>
                </c:pt>
                <c:pt idx="13">
                  <c:v>240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13100880"/>
        <c:axId val="613109040"/>
        <c:axId val="0"/>
      </c:bar3DChart>
      <c:catAx>
        <c:axId val="61310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13109040"/>
        <c:crosses val="autoZero"/>
        <c:auto val="1"/>
        <c:lblAlgn val="ctr"/>
        <c:lblOffset val="100"/>
        <c:noMultiLvlLbl val="0"/>
      </c:catAx>
      <c:valAx>
        <c:axId val="613109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613100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1">
          <a:latin typeface="+mn-lt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FFFF66"/>
              </a:solidFill>
            </c:spPr>
          </c:dPt>
          <c:dPt>
            <c:idx val="2"/>
            <c:bubble3D val="0"/>
            <c:spPr>
              <a:solidFill>
                <a:srgbClr val="99CCFF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модерн!$B$8:$B$10</c:f>
              <c:numCache>
                <c:formatCode>General</c:formatCode>
                <c:ptCount val="3"/>
                <c:pt idx="0">
                  <c:v>54</c:v>
                </c:pt>
                <c:pt idx="1">
                  <c:v>70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32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solidFill>
              <a:srgbClr val="FFFF66"/>
            </a:solidFill>
          </c:spPr>
          <c:dPt>
            <c:idx val="0"/>
            <c:bubble3D val="0"/>
            <c:spPr>
              <a:solidFill>
                <a:srgbClr val="92D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модерн!$B$4:$B$5</c:f>
              <c:numCache>
                <c:formatCode>General</c:formatCode>
                <c:ptCount val="2"/>
                <c:pt idx="0">
                  <c:v>37</c:v>
                </c:pt>
                <c:pt idx="1">
                  <c:v>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03543307086643"/>
          <c:y val="0.10185185185185186"/>
          <c:w val="0.53888888888888953"/>
          <c:h val="0.89814814814814814"/>
        </c:manualLayout>
      </c:layout>
      <c:doughnut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rgbClr val="FFFF66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модерн!$B$13:$B$14</c:f>
              <c:numCache>
                <c:formatCode>General</c:formatCode>
                <c:ptCount val="2"/>
                <c:pt idx="0">
                  <c:v>34</c:v>
                </c:pt>
                <c:pt idx="1">
                  <c:v>101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32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модерн!$B$34</c:f>
              <c:strCache>
                <c:ptCount val="1"/>
                <c:pt idx="0">
                  <c:v>новые</c:v>
                </c:pt>
              </c:strCache>
            </c:strRef>
          </c:tx>
          <c:spPr>
            <a:solidFill>
              <a:srgbClr val="FFFF6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модерн!$A$35:$A$44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2027</c:v>
                </c:pt>
              </c:numCache>
            </c:numRef>
          </c:cat>
          <c:val>
            <c:numRef>
              <c:f>модерн!$B$35:$B$44</c:f>
              <c:numCache>
                <c:formatCode>General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  <c:pt idx="5">
                  <c:v>8</c:v>
                </c:pt>
                <c:pt idx="6">
                  <c:v>6</c:v>
                </c:pt>
                <c:pt idx="7">
                  <c:v>6</c:v>
                </c:pt>
                <c:pt idx="8">
                  <c:v>12</c:v>
                </c:pt>
                <c:pt idx="9">
                  <c:v>29</c:v>
                </c:pt>
              </c:numCache>
            </c:numRef>
          </c:val>
        </c:ser>
        <c:ser>
          <c:idx val="1"/>
          <c:order val="1"/>
          <c:tx>
            <c:strRef>
              <c:f>модерн!$C$34</c:f>
              <c:strCache>
                <c:ptCount val="1"/>
                <c:pt idx="0">
                  <c:v>реконструкция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модерн!$A$35:$A$44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2027</c:v>
                </c:pt>
              </c:numCache>
            </c:numRef>
          </c:cat>
          <c:val>
            <c:numRef>
              <c:f>модерн!$C$35:$C$44</c:f>
              <c:numCache>
                <c:formatCode>General</c:formatCode>
                <c:ptCount val="10"/>
                <c:pt idx="0">
                  <c:v>5</c:v>
                </c:pt>
                <c:pt idx="1">
                  <c:v>9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13099248"/>
        <c:axId val="613108496"/>
      </c:barChart>
      <c:catAx>
        <c:axId val="61309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108496"/>
        <c:crosses val="autoZero"/>
        <c:auto val="1"/>
        <c:lblAlgn val="ctr"/>
        <c:lblOffset val="100"/>
        <c:noMultiLvlLbl val="0"/>
      </c:catAx>
      <c:valAx>
        <c:axId val="61310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3099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34950636543846"/>
          <c:y val="0.14322579469233032"/>
          <c:w val="0.20650493634561609"/>
          <c:h val="0.4496595217264508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модерн!$A$35:$A$44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2027</c:v>
                </c:pt>
              </c:numCache>
            </c:numRef>
          </c:cat>
          <c:val>
            <c:numRef>
              <c:f>модерн!$D$35:$D$44</c:f>
              <c:numCache>
                <c:formatCode>General</c:formatCode>
                <c:ptCount val="10"/>
                <c:pt idx="0">
                  <c:v>6</c:v>
                </c:pt>
                <c:pt idx="1">
                  <c:v>21</c:v>
                </c:pt>
                <c:pt idx="2">
                  <c:v>34</c:v>
                </c:pt>
                <c:pt idx="3">
                  <c:v>47</c:v>
                </c:pt>
                <c:pt idx="4">
                  <c:v>58</c:v>
                </c:pt>
                <c:pt idx="5">
                  <c:v>70</c:v>
                </c:pt>
                <c:pt idx="6">
                  <c:v>78</c:v>
                </c:pt>
                <c:pt idx="7">
                  <c:v>85</c:v>
                </c:pt>
                <c:pt idx="8">
                  <c:v>97</c:v>
                </c:pt>
                <c:pt idx="9">
                  <c:v>127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3103600"/>
        <c:axId val="613098704"/>
      </c:barChart>
      <c:catAx>
        <c:axId val="61310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13098704"/>
        <c:crosses val="autoZero"/>
        <c:auto val="1"/>
        <c:lblAlgn val="ctr"/>
        <c:lblOffset val="100"/>
        <c:noMultiLvlLbl val="0"/>
      </c:catAx>
      <c:valAx>
        <c:axId val="61309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310360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600" b="1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9"/>
            <a:ext cx="2919414" cy="490850"/>
          </a:xfrm>
          <a:prstGeom prst="rect">
            <a:avLst/>
          </a:prstGeom>
        </p:spPr>
        <p:txBody>
          <a:bodyPr vert="horz" lIns="92277" tIns="46138" rIns="92277" bIns="46138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170" y="9"/>
            <a:ext cx="2920508" cy="490850"/>
          </a:xfrm>
          <a:prstGeom prst="rect">
            <a:avLst/>
          </a:prstGeom>
        </p:spPr>
        <p:txBody>
          <a:bodyPr vert="horz" lIns="92277" tIns="46138" rIns="92277" bIns="46138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35B2E3B-B31E-4564-B74F-630EF7FEEE73}" type="datetimeFigureOut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373129"/>
            <a:ext cx="2919414" cy="490848"/>
          </a:xfrm>
          <a:prstGeom prst="rect">
            <a:avLst/>
          </a:prstGeom>
        </p:spPr>
        <p:txBody>
          <a:bodyPr vert="horz" lIns="92277" tIns="46138" rIns="92277" bIns="46138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170" y="9373129"/>
            <a:ext cx="2920508" cy="490848"/>
          </a:xfrm>
          <a:prstGeom prst="rect">
            <a:avLst/>
          </a:prstGeom>
        </p:spPr>
        <p:txBody>
          <a:bodyPr vert="horz" lIns="92277" tIns="46138" rIns="92277" bIns="46138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D086E68-F697-4982-813F-AAE94EAB2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9198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9"/>
            <a:ext cx="2919414" cy="4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4" rIns="92132" bIns="4606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170" y="9"/>
            <a:ext cx="2920508" cy="4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4" rIns="92132" bIns="4606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38188"/>
            <a:ext cx="4932363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798" y="4685386"/>
            <a:ext cx="5388173" cy="444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4" rIns="92132" bIns="460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3129"/>
            <a:ext cx="2919414" cy="49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4" rIns="92132" bIns="4606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170" y="9373129"/>
            <a:ext cx="2920508" cy="49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4" rIns="92132" bIns="4606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59E4015-9BB9-43D4-B379-C9A9ED951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8485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7238"/>
            <a:ext cx="4881562" cy="3662362"/>
          </a:xfrm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980" y="4725317"/>
            <a:ext cx="4904703" cy="4417647"/>
          </a:xfrm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8099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51E2F6-60D8-4241-B2D3-C661B3916376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5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7238"/>
            <a:ext cx="4881562" cy="3662362"/>
          </a:xfrm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979" y="4725316"/>
            <a:ext cx="4904703" cy="4417647"/>
          </a:xfrm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77843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7A7442-6711-40A2-ABA8-7A7723E9EBE7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8002-7ECF-4188-9F25-59BB696DEB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3613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A73297-4AC7-41EA-BBE1-4FC7DD50D42E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1427-8C3A-4C1C-8406-6729E845E5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0260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5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7F63908-D7F8-47A4-AB23-270D06A21022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82DAC-AD07-4C37-B93B-BA203AD3F0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24953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7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D90DF-8D76-46EE-84E8-9BD0E3FDDE4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0455412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62EBD-D8DC-475F-A8D9-1AB38F574A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FAB6B5-481E-4076-9400-095CEEBB001E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F52A-C6E2-4E11-B091-2461D90B8B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51585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F65AB3-533E-4BAB-AB89-B300CD5E9551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583A4-C714-485C-ACD5-CECB58F198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82277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606940-5820-4224-8370-BF0A754A9188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EC889-D8BC-4448-8189-26E3910ECE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518035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644F56C-32DE-488B-9437-B52DCF7EF408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870F2-6168-4682-A19F-C34858BE28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246402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4522CD-B608-49F4-B309-333279EB778F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0752-D022-472F-814B-8DD4D0389E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671134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FBE9DA9-1CE8-4698-8345-E0829D18DAEA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C68A-B891-40E1-A7BE-3D40D8476C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858651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7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AB93F6-CB3D-4B97-B637-B21937494C7E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B6FBB-2C76-4FB9-ACE0-C526CA1E88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972698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B1131D-D58B-4EAF-9CC2-570E9FB6CF19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36A27-2B93-4F2C-857C-2FDFB451D2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16423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546FC36F-542A-4C1D-832F-6EB911B78E56}" type="datetimeFigureOut">
              <a:rPr lang="ru-RU" altLang="ru-RU" smtClean="0"/>
              <a:pPr>
                <a:defRPr/>
              </a:pPr>
              <a:t>04.06.2018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1" y="6553200"/>
            <a:ext cx="414338" cy="304800"/>
          </a:xfrm>
          <a:prstGeom prst="rect">
            <a:avLst/>
          </a:prstGeom>
          <a:solidFill>
            <a:srgbClr val="045AA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54BF5AF-4B81-4C3F-B8B8-BACAB8DD36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01" r:id="rId1"/>
    <p:sldLayoutId id="2147484902" r:id="rId2"/>
    <p:sldLayoutId id="2147484903" r:id="rId3"/>
    <p:sldLayoutId id="2147484904" r:id="rId4"/>
    <p:sldLayoutId id="2147484905" r:id="rId5"/>
    <p:sldLayoutId id="2147484906" r:id="rId6"/>
    <p:sldLayoutId id="2147484907" r:id="rId7"/>
    <p:sldLayoutId id="2147484908" r:id="rId8"/>
    <p:sldLayoutId id="2147484909" r:id="rId9"/>
    <p:sldLayoutId id="2147484910" r:id="rId10"/>
    <p:sldLayoutId id="2147484911" r:id="rId11"/>
    <p:sldLayoutId id="2147484912" r:id="rId12"/>
    <p:sldLayoutId id="2147484913" r:id="rId13"/>
  </p:sldLayoutIdLst>
  <p:transition spd="med"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images.yandex.ru/" TargetMode="Externa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2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093788" y="6397027"/>
            <a:ext cx="70421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000099"/>
              </a:buClr>
              <a:buFontTx/>
              <a:buNone/>
            </a:pPr>
            <a:r>
              <a:rPr lang="ru-RU" altLang="ru-RU" sz="1200" b="1" dirty="0" smtClean="0">
                <a:ln w="1905"/>
                <a:solidFill>
                  <a:srgbClr val="034E9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Санкт-Петербург, 21 июня 2018</a:t>
            </a:r>
            <a:endParaRPr lang="en-US" altLang="ru-RU" sz="1200" b="1" dirty="0">
              <a:ln w="1905"/>
              <a:solidFill>
                <a:srgbClr val="034E9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446213" y="4330714"/>
            <a:ext cx="6337300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ru-RU" altLang="ru-RU" sz="1600" b="1" i="1" dirty="0"/>
              <a:t/>
            </a:r>
            <a:br>
              <a:rPr lang="ru-RU" altLang="ru-RU" sz="1600" b="1" i="1" dirty="0"/>
            </a:br>
            <a:endParaRPr lang="ru-RU" altLang="ru-RU" sz="1600" b="1" i="1" dirty="0"/>
          </a:p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ru-RU" altLang="ru-RU" sz="1600" b="1" i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45353" y="1588978"/>
            <a:ext cx="84532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solidFill>
                  <a:schemeClr val="accent6"/>
                </a:solidFill>
              </a:rPr>
              <a:t>Современное </a:t>
            </a:r>
            <a:r>
              <a:rPr lang="ru-RU" sz="2400" b="1" i="1" dirty="0">
                <a:solidFill>
                  <a:schemeClr val="accent6"/>
                </a:solidFill>
              </a:rPr>
              <a:t>состояние и перспективы развития российского рынка </a:t>
            </a:r>
            <a:r>
              <a:rPr lang="ru-RU" sz="2400" b="1" i="1" dirty="0" err="1">
                <a:solidFill>
                  <a:schemeClr val="accent6"/>
                </a:solidFill>
              </a:rPr>
              <a:t>бункеровочных</a:t>
            </a:r>
            <a:r>
              <a:rPr lang="ru-RU" sz="2400" b="1" i="1" dirty="0">
                <a:solidFill>
                  <a:schemeClr val="accent6"/>
                </a:solidFill>
              </a:rPr>
              <a:t> </a:t>
            </a:r>
            <a:r>
              <a:rPr lang="ru-RU" sz="2400" b="1" i="1" dirty="0" smtClean="0">
                <a:solidFill>
                  <a:schemeClr val="accent6"/>
                </a:solidFill>
              </a:rPr>
              <a:t>услуг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38290" y="3076449"/>
            <a:ext cx="4667445" cy="9787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400" b="1" i="1" dirty="0" smtClean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Капустин В.М., Чернышева Е.А., Махин Д.Ю.</a:t>
            </a:r>
            <a:r>
              <a:rPr lang="ru-RU" altLang="ru-RU" sz="14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altLang="ru-RU" sz="14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altLang="ru-RU" sz="1400" b="1" i="1" dirty="0" smtClean="0">
              <a:ln w="1905"/>
              <a:solidFill>
                <a:srgbClr val="03447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200" b="1" i="1" dirty="0" smtClean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кафедра </a:t>
            </a:r>
            <a: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технологии переработки нефти</a:t>
            </a:r>
            <a:b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РГУ нефти и </a:t>
            </a:r>
            <a:r>
              <a:rPr lang="ru-RU" altLang="ru-RU" sz="1200" b="1" i="1" dirty="0" smtClean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газа (НИУ) имени  </a:t>
            </a:r>
            <a: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И.М</a:t>
            </a:r>
            <a:r>
              <a:rPr lang="ru-RU" altLang="ru-RU" sz="1200" b="1" i="1" dirty="0" smtClean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Губкина</a:t>
            </a:r>
            <a: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br>
              <a:rPr lang="ru-RU" altLang="ru-RU" sz="1200" b="1" i="1" dirty="0">
                <a:ln w="1905"/>
                <a:solidFill>
                  <a:srgbClr val="03447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1200" b="1" dirty="0">
              <a:ln w="1905"/>
              <a:solidFill>
                <a:srgbClr val="03447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997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Ограничения по содержанию серы в бункерных топливах (действующие и планируемые)</a:t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E98482C4-CA54-4DCE-B7FA-01592E2E08FC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9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79400" y="1746250"/>
          <a:ext cx="8229600" cy="4879977"/>
        </p:xfrm>
        <a:graphic>
          <a:graphicData uri="http://schemas.openxmlformats.org/drawingml/2006/table">
            <a:tbl>
              <a:tblPr/>
              <a:tblGrid>
                <a:gridCol w="1439863"/>
                <a:gridCol w="1133475"/>
                <a:gridCol w="1377950"/>
                <a:gridCol w="1187450"/>
                <a:gridCol w="882650"/>
                <a:gridCol w="2208212"/>
              </a:tblGrid>
              <a:tr h="21032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вступления ограничений в силу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Мазуты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11125" marR="0" lvl="0" indent="88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вступления ограничений в силу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Дизельные топлива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6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Зоны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 зоны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Зоны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 зоны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97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19, 2006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1.5% Baltic Sea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1.5%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1.5% (в портах и территориальных водах стран ЕС)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866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 21, 2007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1.5% Baltic Sea and North Sea SECA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97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0.1% (в портах и территориальных водах стран ЕС)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3476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01, 2010 г.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1.0 %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3476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01, 2012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3.5%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2103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1.5%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01, 2015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0.1 %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01, 2020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0.5%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0.5%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7178675" y="93663"/>
            <a:ext cx="2532063" cy="473075"/>
            <a:chOff x="7178722" y="93498"/>
            <a:chExt cx="2532016" cy="47302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245351" y="93498"/>
              <a:ext cx="538162" cy="392112"/>
              <a:chOff x="2568" y="198"/>
              <a:chExt cx="816" cy="587"/>
            </a:xfrm>
          </p:grpSpPr>
          <p:sp>
            <p:nvSpPr>
              <p:cNvPr id="15444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5362" name="Object 20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2899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443" name="Text Box 21"/>
            <p:cNvSpPr txBox="1">
              <a:spLocks noChangeArrowheads="1"/>
            </p:cNvSpPr>
            <p:nvPr/>
          </p:nvSpPr>
          <p:spPr bwMode="auto">
            <a:xfrm>
              <a:off x="7178722" y="104853"/>
              <a:ext cx="2532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9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0" y="104775"/>
            <a:ext cx="8229600" cy="5715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400" dirty="0" smtClean="0">
                <a:solidFill>
                  <a:srgbClr val="00397E"/>
                </a:solidFill>
              </a:rPr>
              <a:t>      Стандарты на судовое топливо</a:t>
            </a:r>
          </a:p>
        </p:txBody>
      </p:sp>
      <p:sp>
        <p:nvSpPr>
          <p:cNvPr id="16388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5527675"/>
          </a:xfrm>
        </p:spPr>
        <p:txBody>
          <a:bodyPr/>
          <a:lstStyle/>
          <a:p>
            <a:pPr eaLnBrk="1" hangingPunct="1"/>
            <a:r>
              <a:rPr lang="ru-RU" altLang="ru-RU" sz="1200" dirty="0" smtClean="0"/>
              <a:t>Международная организация по стандартизации (ISO) разработала два новых международных стандарта </a:t>
            </a:r>
            <a:r>
              <a:rPr lang="ru-RU" altLang="ru-RU" sz="1200" b="1" dirty="0" smtClean="0"/>
              <a:t>ISO 8217:2010 и ISO 8216-1:2010 </a:t>
            </a:r>
            <a:r>
              <a:rPr lang="ru-RU" altLang="ru-RU" sz="1200" dirty="0" smtClean="0"/>
              <a:t>по топливам для судовых двигателей морских судов и стационарных дизельных двигателях., определяет 4 категории </a:t>
            </a:r>
            <a:r>
              <a:rPr lang="ru-RU" altLang="ru-RU" sz="1200" dirty="0" err="1" smtClean="0"/>
              <a:t>дистиллятного</a:t>
            </a:r>
            <a:r>
              <a:rPr lang="ru-RU" altLang="ru-RU" sz="1200" dirty="0" smtClean="0"/>
              <a:t> топлива, одним из которых является топливо для дизельных двигателей для чрезвычайных целей. В нем также указывается 6 категорий топливных остатков.</a:t>
            </a:r>
          </a:p>
          <a:p>
            <a:pPr eaLnBrk="1" hangingPunct="1"/>
            <a:r>
              <a:rPr lang="ru-RU" altLang="ru-RU" sz="1200" dirty="0" smtClean="0"/>
              <a:t>В России  - аналог  </a:t>
            </a:r>
            <a:r>
              <a:rPr lang="ru-RU" altLang="ru-RU" sz="1200" b="1" dirty="0" smtClean="0"/>
              <a:t>-  ГОСТ Р 54299-2010 </a:t>
            </a:r>
            <a:r>
              <a:rPr lang="ru-RU" altLang="ru-RU" sz="1200" dirty="0" smtClean="0"/>
              <a:t>«Топлива судовые. Технические условия», включает в себя 4 марки </a:t>
            </a:r>
            <a:r>
              <a:rPr lang="ru-RU" altLang="ru-RU" sz="1200" dirty="0" err="1" smtClean="0"/>
              <a:t>дистиллятного</a:t>
            </a:r>
            <a:r>
              <a:rPr lang="ru-RU" altLang="ru-RU" sz="1200" dirty="0" smtClean="0"/>
              <a:t> топлива и 11 марок судовых остаточных топлив</a:t>
            </a:r>
          </a:p>
          <a:p>
            <a:pPr eaLnBrk="1" hangingPunct="1"/>
            <a:r>
              <a:rPr lang="ru-RU" altLang="ru-RU" sz="1200" b="1" dirty="0" smtClean="0"/>
              <a:t> ГОСТ на судовое топливо:</a:t>
            </a:r>
            <a:r>
              <a:rPr lang="ru-RU" altLang="ru-RU" sz="1200" dirty="0" smtClean="0"/>
              <a:t/>
            </a:r>
            <a:br>
              <a:rPr lang="ru-RU" altLang="ru-RU" sz="1200" dirty="0" smtClean="0"/>
            </a:br>
            <a:r>
              <a:rPr lang="ru-RU" altLang="ru-RU" sz="1200" dirty="0" smtClean="0"/>
              <a:t>1. Мазут флотский Ф-5, ф-12 – ГОСТ 10585-99.</a:t>
            </a:r>
            <a:br>
              <a:rPr lang="ru-RU" altLang="ru-RU" sz="1200" dirty="0" smtClean="0"/>
            </a:br>
            <a:r>
              <a:rPr lang="ru-RU" altLang="ru-RU" sz="1200" dirty="0" smtClean="0"/>
              <a:t>2. Мазут топочный М-100 – ГОСТ 10585-99.</a:t>
            </a:r>
            <a:br>
              <a:rPr lang="ru-RU" altLang="ru-RU" sz="1200" dirty="0" smtClean="0"/>
            </a:br>
            <a:r>
              <a:rPr lang="ru-RU" altLang="ru-RU" sz="1200" dirty="0" smtClean="0"/>
              <a:t>3. Мазут топочный М-40 – ГОСТ 10585-99.</a:t>
            </a:r>
            <a:br>
              <a:rPr lang="ru-RU" altLang="ru-RU" sz="1200" dirty="0" smtClean="0"/>
            </a:br>
            <a:r>
              <a:rPr lang="ru-RU" altLang="ru-RU" sz="1200" dirty="0" smtClean="0"/>
              <a:t>4. Топливо дизельное Л-0,2-62 – ГОСТ 305-82.</a:t>
            </a:r>
            <a:br>
              <a:rPr lang="ru-RU" altLang="ru-RU" sz="1200" dirty="0" smtClean="0"/>
            </a:br>
            <a:endParaRPr lang="ru-RU" altLang="ru-RU" sz="1200" dirty="0" smtClean="0"/>
          </a:p>
          <a:p>
            <a:pPr eaLnBrk="1" hangingPunct="1"/>
            <a:r>
              <a:rPr lang="ru-RU" altLang="ru-RU" sz="1200" b="1" dirty="0" smtClean="0"/>
              <a:t>ТУ  на  судовое топливо:</a:t>
            </a:r>
            <a:r>
              <a:rPr lang="ru-RU" altLang="ru-RU" sz="1200" dirty="0" smtClean="0"/>
              <a:t/>
            </a:r>
            <a:br>
              <a:rPr lang="ru-RU" altLang="ru-RU" sz="1200" dirty="0" smtClean="0"/>
            </a:br>
            <a:r>
              <a:rPr lang="ru-RU" altLang="ru-RU" sz="1200" dirty="0" smtClean="0"/>
              <a:t>1. Топливо судовое IFO-30 – ТУ 0252-014-00044434-2001.</a:t>
            </a:r>
            <a:br>
              <a:rPr lang="ru-RU" altLang="ru-RU" sz="1200" dirty="0" smtClean="0"/>
            </a:br>
            <a:r>
              <a:rPr lang="ru-RU" altLang="ru-RU" sz="1200" dirty="0" smtClean="0"/>
              <a:t>2. Топливо судовое IFO-180 – ТУ 0252-014-00044434-2001.</a:t>
            </a:r>
            <a:br>
              <a:rPr lang="ru-RU" altLang="ru-RU" sz="1200" dirty="0" smtClean="0"/>
            </a:br>
            <a:r>
              <a:rPr lang="ru-RU" altLang="ru-RU" sz="1200" dirty="0" smtClean="0"/>
              <a:t>3. Топливо судовое IFO-380 – ТУ 0252-014-00044434-2001.</a:t>
            </a:r>
            <a:br>
              <a:rPr lang="ru-RU" altLang="ru-RU" sz="1200" dirty="0" smtClean="0"/>
            </a:br>
            <a:r>
              <a:rPr lang="ru-RU" altLang="ru-RU" sz="1200" dirty="0" smtClean="0"/>
              <a:t>4. Вакуумные газойли – ТУ 38.401-58-62-93</a:t>
            </a:r>
            <a:br>
              <a:rPr lang="ru-RU" altLang="ru-RU" sz="1200" dirty="0" smtClean="0"/>
            </a:br>
            <a:r>
              <a:rPr lang="ru-RU" altLang="ru-RU" sz="1200" dirty="0" smtClean="0"/>
              <a:t>и ТУ 0258-045-00044434-2004.</a:t>
            </a:r>
            <a:br>
              <a:rPr lang="ru-RU" altLang="ru-RU" sz="1200" dirty="0" smtClean="0"/>
            </a:br>
            <a:r>
              <a:rPr lang="ru-RU" altLang="ru-RU" sz="1200" dirty="0" smtClean="0"/>
              <a:t>5. Топливо печное бытовое – ТУ 38.101656-2005.</a:t>
            </a:r>
            <a:br>
              <a:rPr lang="ru-RU" altLang="ru-RU" sz="1200" dirty="0" smtClean="0"/>
            </a:br>
            <a:r>
              <a:rPr lang="ru-RU" altLang="ru-RU" sz="1200" dirty="0" smtClean="0"/>
              <a:t>6. Топливо маловязкое судовое – ТУ 38.101567-2005.</a:t>
            </a:r>
          </a:p>
          <a:p>
            <a:pPr eaLnBrk="1" hangingPunct="1">
              <a:spcBef>
                <a:spcPct val="0"/>
              </a:spcBef>
            </a:pPr>
            <a:endParaRPr lang="ru-RU" altLang="ru-RU" sz="1200" dirty="0" smtClean="0"/>
          </a:p>
          <a:p>
            <a:pPr eaLnBrk="1" hangingPunct="1">
              <a:spcBef>
                <a:spcPct val="0"/>
              </a:spcBef>
            </a:pPr>
            <a:r>
              <a:rPr lang="ru-RU" altLang="ru-RU" sz="1200" dirty="0" smtClean="0"/>
              <a:t>Технические регламенты на топливо  ТР РФ № 118 с </a:t>
            </a:r>
            <a:r>
              <a:rPr lang="ru-RU" altLang="ru-RU" sz="1200" dirty="0" err="1" smtClean="0"/>
              <a:t>изм</a:t>
            </a:r>
            <a:r>
              <a:rPr lang="ru-RU" altLang="ru-RU" sz="1200" dirty="0" smtClean="0"/>
              <a:t>.  И ТР ТС 013/2011: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/>
              <a:t>	- содержание серы – не более  % масс. 3,5 (до 31 декабря 2010 г.)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1200" dirty="0" smtClean="0"/>
              <a:t>                                             	           2 (до 31 декабря 2012 г.)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1200" dirty="0" smtClean="0"/>
              <a:t>                                                                  1,5 (с 1 января 2013 г.)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1200" dirty="0" smtClean="0"/>
              <a:t>                                                                  0,5 ( с января 2010 г.) – ТР Таможенного Союза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1200" dirty="0" smtClean="0"/>
              <a:t>Температура вспышки  - не менее   61 °С</a:t>
            </a:r>
          </a:p>
          <a:p>
            <a:pPr lvl="4" algn="just" eaLnBrk="1" hangingPunct="1"/>
            <a:r>
              <a:rPr lang="ru-RU" altLang="ru-RU" sz="200" dirty="0" smtClean="0"/>
              <a:t>             	</a:t>
            </a:r>
          </a:p>
          <a:p>
            <a:pPr algn="just" eaLnBrk="1" hangingPunct="1">
              <a:buFontTx/>
              <a:buNone/>
            </a:pP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> </a:t>
            </a:r>
          </a:p>
        </p:txBody>
      </p:sp>
      <p:sp>
        <p:nvSpPr>
          <p:cNvPr id="1638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5A2D8A6A-74E9-4897-93BE-FA5C6880CD0C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10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784975" y="74613"/>
            <a:ext cx="2925763" cy="457200"/>
            <a:chOff x="6784975" y="74613"/>
            <a:chExt cx="2925763" cy="457200"/>
          </a:xfrm>
        </p:grpSpPr>
        <p:sp>
          <p:nvSpPr>
            <p:cNvPr id="16392" name="Text Box 21"/>
            <p:cNvSpPr txBox="1">
              <a:spLocks noChangeArrowheads="1"/>
            </p:cNvSpPr>
            <p:nvPr/>
          </p:nvSpPr>
          <p:spPr bwMode="auto">
            <a:xfrm>
              <a:off x="6784975" y="74613"/>
              <a:ext cx="292576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6954838" y="96838"/>
              <a:ext cx="538162" cy="392112"/>
              <a:chOff x="2568" y="198"/>
              <a:chExt cx="816" cy="587"/>
            </a:xfrm>
          </p:grpSpPr>
          <p:sp>
            <p:nvSpPr>
              <p:cNvPr id="16394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6386" name="Object 2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3923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16391" name="Picture 4" descr="http://www.the3dstudio.com/download_image.ashx?size=large&amp;mode=product&amp;file_guid=581aca41-8969-4194-a49f-0f2eb701c1a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2488" y="2913063"/>
            <a:ext cx="22685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10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143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Основные способы производства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малосернистого  судового топлива</a:t>
            </a:r>
          </a:p>
        </p:txBody>
      </p:sp>
      <p:sp>
        <p:nvSpPr>
          <p:cNvPr id="15364" name="Содержимое 2"/>
          <p:cNvSpPr>
            <a:spLocks noGrp="1"/>
          </p:cNvSpPr>
          <p:nvPr>
            <p:ph idx="1"/>
          </p:nvPr>
        </p:nvSpPr>
        <p:spPr>
          <a:xfrm>
            <a:off x="0" y="1628775"/>
            <a:ext cx="8686800" cy="3055938"/>
          </a:xfrm>
        </p:spPr>
        <p:txBody>
          <a:bodyPr/>
          <a:lstStyle/>
          <a:p>
            <a:pPr eaLnBrk="1" hangingPunct="1"/>
            <a:r>
              <a:rPr lang="ru-RU" sz="1400" dirty="0" smtClean="0"/>
              <a:t>1. Из </a:t>
            </a:r>
            <a:r>
              <a:rPr lang="ru-RU" sz="1400" dirty="0" err="1" smtClean="0"/>
              <a:t>нефтей</a:t>
            </a:r>
            <a:r>
              <a:rPr lang="ru-RU" sz="1400" dirty="0" smtClean="0"/>
              <a:t> с низким содержанием серы – </a:t>
            </a:r>
            <a:r>
              <a:rPr lang="ru-RU" sz="1400" dirty="0" err="1" smtClean="0"/>
              <a:t>Ачинский</a:t>
            </a:r>
            <a:r>
              <a:rPr lang="ru-RU" sz="1400" dirty="0" smtClean="0"/>
              <a:t> НПЗ, Волгоградский НПЗ, Афипский НПЗ, </a:t>
            </a:r>
            <a:r>
              <a:rPr lang="ru-RU" sz="1400" dirty="0" err="1" smtClean="0"/>
              <a:t>Новошахтинский</a:t>
            </a:r>
            <a:r>
              <a:rPr lang="ru-RU" sz="1400" dirty="0" smtClean="0"/>
              <a:t> НПЗ – сера на уровне 1,0 % масс. в тяжелом топливе и 0,1% </a:t>
            </a:r>
            <a:r>
              <a:rPr lang="ru-RU" sz="1400" dirty="0" err="1" smtClean="0"/>
              <a:t>мас</a:t>
            </a:r>
            <a:r>
              <a:rPr lang="ru-RU" sz="1400" dirty="0" smtClean="0"/>
              <a:t>. для легких судовых топлив; </a:t>
            </a:r>
          </a:p>
          <a:p>
            <a:pPr eaLnBrk="1" hangingPunct="1"/>
            <a:r>
              <a:rPr lang="ru-RU" sz="1400" dirty="0" smtClean="0"/>
              <a:t>2. Топливо, полученное из продуктов и остатков процессов каталитического и гидрокрекинга ;</a:t>
            </a:r>
          </a:p>
          <a:p>
            <a:pPr eaLnBrk="1" hangingPunct="1"/>
            <a:r>
              <a:rPr lang="ru-RU" sz="1400" dirty="0" smtClean="0"/>
              <a:t>3. Гидроочистка </a:t>
            </a:r>
            <a:r>
              <a:rPr lang="ru-RU" sz="1400" dirty="0" err="1" smtClean="0"/>
              <a:t>газойлевых</a:t>
            </a:r>
            <a:r>
              <a:rPr lang="ru-RU" sz="1400" dirty="0" smtClean="0"/>
              <a:t> фракций на установках высокого давления </a:t>
            </a:r>
          </a:p>
          <a:p>
            <a:pPr eaLnBrk="1" hangingPunct="1"/>
            <a:r>
              <a:rPr lang="ru-RU" sz="1400" dirty="0" smtClean="0"/>
              <a:t>4. Использование преимущественно легкого судового топлива – дизельного – как альтернативы мазуту и вовлечение </a:t>
            </a:r>
            <a:r>
              <a:rPr lang="ru-RU" sz="1400" dirty="0" err="1" smtClean="0"/>
              <a:t>низкосернистого</a:t>
            </a:r>
            <a:r>
              <a:rPr lang="ru-RU" sz="1400" dirty="0" smtClean="0"/>
              <a:t> дизельного топлива в производство судового топлива;</a:t>
            </a:r>
          </a:p>
          <a:p>
            <a:pPr eaLnBrk="1" hangingPunct="1"/>
            <a:r>
              <a:rPr lang="ru-RU" sz="1400" dirty="0" smtClean="0"/>
              <a:t>5. Использование природного газа , </a:t>
            </a:r>
            <a:r>
              <a:rPr lang="ru-RU" sz="1400" dirty="0" err="1" smtClean="0"/>
              <a:t>биотоплива</a:t>
            </a:r>
            <a:r>
              <a:rPr lang="ru-RU" sz="1400" dirty="0" smtClean="0"/>
              <a:t> ;</a:t>
            </a:r>
          </a:p>
          <a:p>
            <a:pPr eaLnBrk="1" hangingPunct="1"/>
            <a:r>
              <a:rPr lang="ru-RU" sz="1400" dirty="0" smtClean="0"/>
              <a:t>6. Применение специальных технологий улавливания  и очистки от сернистых газов;</a:t>
            </a:r>
          </a:p>
          <a:p>
            <a:pPr eaLnBrk="1" hangingPunct="1"/>
            <a:r>
              <a:rPr lang="ru-RU" sz="1400" dirty="0" smtClean="0"/>
              <a:t>5. Использование инновационных технологий переработки остатков</a:t>
            </a:r>
          </a:p>
        </p:txBody>
      </p:sp>
      <p:sp>
        <p:nvSpPr>
          <p:cNvPr id="3277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5366" name="Picture 2" descr="http://www.million-deals.ru/pages/create_big_tovar_foto/cHJvZHVjdF9waG90by80NGE1NDY0YzFjZDIxZjc5NjhjMzVjMjdjMmEyZDk2NC5qcGc=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508500"/>
            <a:ext cx="2489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4" descr="http://www.the3dstudio.com/download_image.ashx?size=large&amp;mode=product&amp;file_guid=581aca41-8969-4194-a49f-0f2eb701c1a0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08500"/>
            <a:ext cx="226853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 descr="http://i.vpkoil.ru/u/pic/5d/b0a8ae5cc811e29e9cb2da31933b38/-/icon_7.jpg">
            <a:hlinkClick r:id="rId3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663" y="4535488"/>
            <a:ext cx="224313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7178675" y="93663"/>
            <a:ext cx="2532063" cy="473075"/>
            <a:chOff x="7178722" y="93498"/>
            <a:chExt cx="2532016" cy="47302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245351" y="93498"/>
              <a:ext cx="538162" cy="392112"/>
              <a:chOff x="2568" y="198"/>
              <a:chExt cx="816" cy="587"/>
            </a:xfrm>
          </p:grpSpPr>
          <p:sp>
            <p:nvSpPr>
              <p:cNvPr id="15372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aphicFrame>
            <p:nvGraphicFramePr>
              <p:cNvPr id="15362" name="Object 20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4947" name="Фотография Photo Editor" r:id="rId7" imgW="771429" imgH="628571" progId="">
                      <p:embed/>
                    </p:oleObj>
                  </mc:Choice>
                  <mc:Fallback>
                    <p:oleObj name="Фотография Photo Editor" r:id="rId7" imgW="771429" imgH="628571" progId="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371" name="Text Box 21"/>
            <p:cNvSpPr txBox="1">
              <a:spLocks noChangeArrowheads="1"/>
            </p:cNvSpPr>
            <p:nvPr/>
          </p:nvSpPr>
          <p:spPr bwMode="auto">
            <a:xfrm>
              <a:off x="7178722" y="104853"/>
              <a:ext cx="2532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/>
                <a:t>РГУ  Нефти и газа </a:t>
              </a:r>
              <a:br>
                <a:rPr lang="ru-RU" sz="1200" b="1"/>
              </a:br>
              <a:r>
                <a:rPr lang="ru-RU" sz="1200" b="1"/>
                <a:t>им. И.М.Губкина</a:t>
              </a:r>
            </a:p>
          </p:txBody>
        </p:sp>
      </p:grp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/>
              <a:t>1</a:t>
            </a:r>
            <a:r>
              <a:rPr lang="ru-RU" altLang="ru-RU" dirty="0" smtClean="0"/>
              <a:t>2</a:t>
            </a:r>
            <a:endParaRPr lang="ru-RU" alt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78427" y="82105"/>
            <a:ext cx="8008374" cy="59070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200" b="1" kern="0" dirty="0">
                <a:solidFill>
                  <a:srgbClr val="C00000"/>
                </a:solidFill>
              </a:rPr>
              <a:t>ПЕРЕРАБОТКА ВЫСОКОСЕРНИСТЫХ НЕФТЕЙ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17585" y="672808"/>
            <a:ext cx="8169216" cy="540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algn="just" eaLnBrk="1" hangingPunct="1">
              <a:spcBef>
                <a:spcPts val="12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В настоящее время на российских НПЗ перерабатывают нефти с содержанием серы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преимущественно до 1,8 % масс.</a:t>
            </a:r>
            <a:endParaRPr lang="ru-RU" alt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 algn="just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Увеличение </a:t>
            </a: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в нефти содержания серы влечет за собой:</a:t>
            </a:r>
          </a:p>
          <a:p>
            <a:pPr marL="1028700" lvl="1" algn="just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снижение выработки моторных топлив</a:t>
            </a:r>
          </a:p>
          <a:p>
            <a:pPr marL="1028700" lvl="1" algn="just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увеличение расходов на переработку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нефти</a:t>
            </a:r>
          </a:p>
          <a:p>
            <a:pPr marL="804863" lvl="1" indent="6350" algn="just" eaLnBrk="1" hangingPunct="1">
              <a:spcBef>
                <a:spcPts val="600"/>
              </a:spcBef>
              <a:buClr>
                <a:srgbClr val="00629E"/>
              </a:buClr>
            </a:pP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(Капитальные вложения на создание мощностей по переработке высокосернистых нефтей на 15-20% больше капитальных вложений на переработку нефтей с содержанием серы 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sym typeface="Symbol"/>
              </a:rPr>
              <a:t>до 1,8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% масс.) </a:t>
            </a:r>
          </a:p>
          <a:p>
            <a:pPr marL="285750" indent="-285750" algn="just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Затраты </a:t>
            </a: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на модернизацию НПЗ</a:t>
            </a:r>
            <a:r>
              <a:rPr lang="en-US" altLang="ru-RU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для переработки нефти с содержанием серы более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sym typeface="Symbol"/>
              </a:rPr>
              <a:t> 1,8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% масс. в </a:t>
            </a: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зависимости от исходного уровня предприятия и сложности реализуемой схемы, оценивается в размере от 50 до 120</a:t>
            </a:r>
            <a:r>
              <a:rPr lang="en-US" altLang="ru-RU" sz="2000" b="1" dirty="0">
                <a:solidFill>
                  <a:schemeClr val="accent2">
                    <a:lumMod val="75000"/>
                  </a:schemeClr>
                </a:solidFill>
              </a:rPr>
              <a:t>$</a:t>
            </a: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</a:rPr>
              <a:t> на тонну перерабатываемого сырья</a:t>
            </a:r>
          </a:p>
        </p:txBody>
      </p:sp>
      <p:graphicFrame>
        <p:nvGraphicFramePr>
          <p:cNvPr id="157698" name="Object 20"/>
          <p:cNvGraphicFramePr>
            <a:graphicFrameLocks noChangeAspect="1"/>
          </p:cNvGraphicFramePr>
          <p:nvPr/>
        </p:nvGraphicFramePr>
        <p:xfrm>
          <a:off x="8150225" y="15875"/>
          <a:ext cx="7493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771" name="Фотография Photo Editor" r:id="rId3" imgW="771429" imgH="628571" progId="">
                  <p:embed/>
                </p:oleObj>
              </mc:Choice>
              <mc:Fallback>
                <p:oleObj name="Фотография Photo Editor" r:id="rId3" imgW="771429" imgH="628571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0225" y="15875"/>
                        <a:ext cx="7493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834132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99288" y="6491818"/>
            <a:ext cx="2133600" cy="366183"/>
          </a:xfrm>
        </p:spPr>
        <p:txBody>
          <a:bodyPr/>
          <a:lstStyle/>
          <a:p>
            <a:pPr>
              <a:defRPr/>
            </a:pPr>
            <a:endParaRPr lang="ru-RU" sz="800" dirty="0"/>
          </a:p>
        </p:txBody>
      </p:sp>
      <p:sp>
        <p:nvSpPr>
          <p:cNvPr id="6149" name="Прямоугольник 6"/>
          <p:cNvSpPr>
            <a:spLocks noChangeArrowheads="1"/>
          </p:cNvSpPr>
          <p:nvPr/>
        </p:nvSpPr>
        <p:spPr bwMode="auto">
          <a:xfrm>
            <a:off x="395288" y="1509184"/>
            <a:ext cx="7561262" cy="156966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200" dirty="0"/>
              <a:t>    </a:t>
            </a:r>
            <a:endParaRPr lang="ru-RU" altLang="ru-RU" sz="1200" b="1" dirty="0"/>
          </a:p>
          <a:p>
            <a:pPr>
              <a:defRPr/>
            </a:pPr>
            <a:endParaRPr lang="ru-RU" altLang="ru-RU" sz="1200" b="1" dirty="0"/>
          </a:p>
          <a:p>
            <a:pPr>
              <a:defRPr/>
            </a:pPr>
            <a:endParaRPr lang="ru-RU" altLang="ru-RU" sz="1200" dirty="0"/>
          </a:p>
          <a:p>
            <a:pPr marL="171450" indent="-171450">
              <a:buFontTx/>
              <a:buChar char="-"/>
              <a:defRPr/>
            </a:pPr>
            <a:endParaRPr lang="ru-RU" sz="1200" dirty="0"/>
          </a:p>
          <a:p>
            <a:pPr marL="171450" indent="-171450">
              <a:buFontTx/>
              <a:buChar char="-"/>
              <a:defRPr/>
            </a:pPr>
            <a:endParaRPr lang="ru-RU" sz="1200" b="1" dirty="0"/>
          </a:p>
          <a:p>
            <a:pPr marL="171450" indent="-171450">
              <a:buFontTx/>
              <a:buChar char="-"/>
              <a:defRPr/>
            </a:pPr>
            <a:endParaRPr lang="ru-RU" sz="1200" dirty="0"/>
          </a:p>
          <a:p>
            <a:pPr>
              <a:defRPr/>
            </a:pPr>
            <a:endParaRPr lang="ru-RU" altLang="ru-RU" sz="1200" dirty="0"/>
          </a:p>
          <a:p>
            <a:pPr>
              <a:defRPr/>
            </a:pPr>
            <a:endParaRPr lang="ru-RU" altLang="ru-RU" sz="1200" dirty="0"/>
          </a:p>
        </p:txBody>
      </p:sp>
      <p:sp>
        <p:nvSpPr>
          <p:cNvPr id="7174" name="Заголовок 1"/>
          <p:cNvSpPr txBox="1">
            <a:spLocks/>
          </p:cNvSpPr>
          <p:nvPr/>
        </p:nvSpPr>
        <p:spPr bwMode="auto">
          <a:xfrm>
            <a:off x="395288" y="1312606"/>
            <a:ext cx="8355013" cy="253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 anchor="ctr"/>
          <a:lstStyle/>
          <a:p>
            <a:pPr marL="171450" indent="-171450" algn="just" defTabSz="777875">
              <a:buFontTx/>
              <a:buChar char="•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На железнодорожном транспорте подавляющую долю в структуре топливопотребления занимает дизельное топливо. В масштабах мировой экономики не ожидается каких-либо серьезных изменений в структуре топливопотребления на железнодорожном транспорте в долгосрочной перспективе.</a:t>
            </a:r>
          </a:p>
          <a:p>
            <a:pPr marL="171450" indent="-171450" algn="just" defTabSz="777875">
              <a:buFontTx/>
              <a:buChar char="•"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 defTabSz="777875">
              <a:buFontTx/>
              <a:buChar char="•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В водном транспорте около 80% в структуре топливопотребления приходится на мазут. В долгосрочной перспективе предполагается значительное повышение доли дизельного топлива за счет снижения доли мазута (до 40–45%), что связано с более высокой экологичностью данного вида топлива. 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8" name="Заголовок 1"/>
          <p:cNvSpPr txBox="1">
            <a:spLocks/>
          </p:cNvSpPr>
          <p:nvPr/>
        </p:nvSpPr>
        <p:spPr bwMode="auto">
          <a:xfrm>
            <a:off x="46038" y="6544734"/>
            <a:ext cx="7897812" cy="48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 anchor="ctr"/>
          <a:lstStyle/>
          <a:p>
            <a:pPr defTabSz="777875"/>
            <a:r>
              <a:rPr lang="ru-RU" altLang="ru-RU" sz="700" dirty="0">
                <a:solidFill>
                  <a:srgbClr val="3D464A"/>
                </a:solidFill>
                <a:latin typeface="Europe"/>
              </a:rPr>
              <a:t>Рассчитано НИУ ВШЭ на основе World Energy Outlook 2015, World Oil Outlook 2014. </a:t>
            </a:r>
          </a:p>
          <a:p>
            <a:pPr defTabSz="777875"/>
            <a:r>
              <a:rPr lang="ru-RU" altLang="ru-RU" sz="900" dirty="0">
                <a:latin typeface="Europe"/>
              </a:rPr>
              <a:t>. </a:t>
            </a:r>
          </a:p>
        </p:txBody>
      </p:sp>
      <p:sp>
        <p:nvSpPr>
          <p:cNvPr id="7179" name="Rectangle 5"/>
          <p:cNvSpPr>
            <a:spLocks noChangeArrowheads="1"/>
          </p:cNvSpPr>
          <p:nvPr/>
        </p:nvSpPr>
        <p:spPr bwMode="auto">
          <a:xfrm>
            <a:off x="69850" y="6546851"/>
            <a:ext cx="8720138" cy="61383"/>
          </a:xfrm>
          <a:prstGeom prst="rect">
            <a:avLst/>
          </a:prstGeom>
          <a:solidFill>
            <a:srgbClr val="FED208"/>
          </a:solidFill>
          <a:ln w="9525" algn="ctr">
            <a:noFill/>
            <a:miter lim="800000"/>
            <a:headEnd/>
            <a:tailEnd/>
          </a:ln>
        </p:spPr>
        <p:txBody>
          <a:bodyPr wrap="none" lIns="83275" tIns="41638" rIns="83275" bIns="41638" anchor="ctr"/>
          <a:lstStyle/>
          <a:p>
            <a:endParaRPr lang="ru-RU" altLang="ru-RU" sz="8500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246250" y="235974"/>
            <a:ext cx="8234073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7875" eaLnBrk="0" hangingPunct="0">
              <a:lnSpc>
                <a:spcPct val="90000"/>
              </a:lnSpc>
            </a:pPr>
            <a:r>
              <a:rPr lang="ru-RU" altLang="ru-RU" sz="2200" b="1" dirty="0" smtClean="0">
                <a:solidFill>
                  <a:srgbClr val="C00000"/>
                </a:solidFill>
                <a:latin typeface="Calibri" pitchFamily="34" charset="0"/>
              </a:rPr>
              <a:t>Влияние технологических прорывов на энергетические рынки и изменение конъюнктуры рынка светлых нефтепродуктов</a:t>
            </a:r>
          </a:p>
          <a:p>
            <a:pPr marL="0" marR="0" lvl="0" indent="0" algn="ctr" defTabSz="777875" eaLnBrk="0" latinLnBrk="0" hangingPunct="0">
              <a:lnSpc>
                <a:spcPct val="90000"/>
              </a:lnSpc>
              <a:buClrTx/>
              <a:buSzTx/>
              <a:buFontTx/>
              <a:buNone/>
              <a:tabLst/>
              <a:defRPr/>
            </a:pPr>
            <a:endParaRPr lang="ru-RU" alt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353665" y="3991542"/>
            <a:ext cx="3396636" cy="213132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56074" y="3991542"/>
            <a:ext cx="3325991" cy="213132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graphicFrame>
        <p:nvGraphicFramePr>
          <p:cNvPr id="117761" name="Object 20"/>
          <p:cNvGraphicFramePr>
            <a:graphicFrameLocks noChangeAspect="1"/>
          </p:cNvGraphicFramePr>
          <p:nvPr/>
        </p:nvGraphicFramePr>
        <p:xfrm>
          <a:off x="8375651" y="15875"/>
          <a:ext cx="7493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95" name="Фотография Photo Editor" r:id="rId6" imgW="771429" imgH="628571" progId="">
                  <p:embed/>
                </p:oleObj>
              </mc:Choice>
              <mc:Fallback>
                <p:oleObj name="Фотография Photo Editor" r:id="rId6" imgW="771429" imgH="628571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5651" y="15875"/>
                        <a:ext cx="7493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86801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altLang="ru-RU" dirty="0" smtClean="0"/>
              <a:t>13</a:t>
            </a:r>
            <a:endParaRPr lang="ru-RU" altLang="ru-RU" dirty="0"/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8023" y="121825"/>
            <a:ext cx="8876581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Добыча и распределение нефтяного сырья  в 2015-2017 </a:t>
            </a:r>
            <a:r>
              <a:rPr lang="ru-RU" sz="2000" b="1" dirty="0" err="1" smtClean="0">
                <a:solidFill>
                  <a:srgbClr val="03447F"/>
                </a:solidFill>
              </a:rPr>
              <a:t>гг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313709" y="1385455"/>
            <a:ext cx="1588773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Добыча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84987" y="3433061"/>
            <a:ext cx="3980731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Экспорт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114801" y="3810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4664276" y="3433061"/>
            <a:ext cx="4350328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Поставка на внутренний рынок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92100" y="6553200"/>
            <a:ext cx="323215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1200" i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Информация Минэнерго России</a:t>
            </a: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790951" y="498764"/>
          <a:ext cx="48958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27709" y="3810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D0752-D022-472F-814B-8DD4D0389EBA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8969" y="533192"/>
            <a:ext cx="882217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России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264 НПЗ различной производительности.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Основные -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34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завода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мощностью более 1,0 млн. т год (26 – ВИНК и 8 независимых), суммарной установленной мощностью 310,4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млн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 /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год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Заводы ВИНК переработали в 2017 г.  234,9 млн. т нефти. Независимые  - 34,6 млн. т. , 42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мини-НПЗ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(из 230, которые отчитываются), переработали 10,5 млн. т нефти.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Российские НПЗ к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2016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году  завершили в целом первый этап своей модернизации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Строительство мощностей по глубокой переработки нефти планировалось на втором этапе модернизации, и сроки реализации этого этапа в настоящее время сдвинуты к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2027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году.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Этот факт отрицательно скажется на возможностях НПЗ перерабатывать высокосернистое сырье. 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►"/>
            </a:pPr>
            <a:r>
              <a:rPr lang="ru-RU" b="1" dirty="0">
                <a:solidFill>
                  <a:srgbClr val="C00000"/>
                </a:solidFill>
              </a:rPr>
              <a:t>Программа модернизации - новых установок </a:t>
            </a:r>
            <a:r>
              <a:rPr lang="ru-RU" b="1" dirty="0" smtClean="0">
                <a:solidFill>
                  <a:srgbClr val="C00000"/>
                </a:solidFill>
              </a:rPr>
              <a:t>92, </a:t>
            </a:r>
            <a:r>
              <a:rPr lang="ru-RU" b="1" dirty="0">
                <a:solidFill>
                  <a:srgbClr val="C00000"/>
                </a:solidFill>
              </a:rPr>
              <a:t>реконструкция – </a:t>
            </a:r>
            <a:r>
              <a:rPr lang="ru-RU" b="1" dirty="0" smtClean="0">
                <a:solidFill>
                  <a:srgbClr val="C00000"/>
                </a:solidFill>
              </a:rPr>
              <a:t>35 </a:t>
            </a:r>
            <a:r>
              <a:rPr lang="ru-RU" b="1" dirty="0">
                <a:solidFill>
                  <a:srgbClr val="C00000"/>
                </a:solidFill>
              </a:rPr>
              <a:t>установки.  На сегодняшний день введено в действие </a:t>
            </a:r>
            <a:r>
              <a:rPr lang="ru-RU" b="1" dirty="0" smtClean="0">
                <a:solidFill>
                  <a:srgbClr val="C00000"/>
                </a:solidFill>
              </a:rPr>
              <a:t>70 </a:t>
            </a:r>
            <a:r>
              <a:rPr lang="ru-RU" b="1" dirty="0">
                <a:solidFill>
                  <a:srgbClr val="C00000"/>
                </a:solidFill>
              </a:rPr>
              <a:t>установок.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55722"/>
            <a:ext cx="8122024" cy="511444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ru-RU" altLang="ru-RU" sz="2400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Текущее состояние нефтеперерабатывающих заводов России</a:t>
            </a:r>
            <a:r>
              <a:rPr lang="en-US" altLang="ru-RU" sz="2400" b="1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2400" b="1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kern="0" dirty="0"/>
          </a:p>
        </p:txBody>
      </p:sp>
      <p:graphicFrame>
        <p:nvGraphicFramePr>
          <p:cNvPr id="322561" name="Object 20"/>
          <p:cNvGraphicFramePr>
            <a:graphicFrameLocks noChangeAspect="1"/>
          </p:cNvGraphicFramePr>
          <p:nvPr/>
        </p:nvGraphicFramePr>
        <p:xfrm>
          <a:off x="8394700" y="-18122"/>
          <a:ext cx="7493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3" name="Фотография Photo Editor" r:id="rId3" imgW="771429" imgH="628571" progId="">
                  <p:embed/>
                </p:oleObj>
              </mc:Choice>
              <mc:Fallback>
                <p:oleObj name="Фотография Photo Editor" r:id="rId3" imgW="771429" imgH="628571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700" y="-18122"/>
                        <a:ext cx="7493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1"/>
          <p:cNvSpPr txBox="1">
            <a:spLocks/>
          </p:cNvSpPr>
          <p:nvPr/>
        </p:nvSpPr>
        <p:spPr bwMode="auto">
          <a:xfrm>
            <a:off x="8643940" y="6553200"/>
            <a:ext cx="414338" cy="304800"/>
          </a:xfrm>
          <a:prstGeom prst="rect">
            <a:avLst/>
          </a:prstGeom>
          <a:solidFill>
            <a:srgbClr val="045AA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64773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023" y="121825"/>
            <a:ext cx="8876581" cy="805638"/>
          </a:xfrm>
        </p:spPr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ru-RU" alt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изменения объемов переработки нефти и производства основных видов нефтепродуктов в России в 2014-2017 гг.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/>
              <a:t>16</a:t>
            </a:r>
            <a:endParaRPr lang="ru-RU" alt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104587"/>
              </p:ext>
            </p:extLst>
          </p:nvPr>
        </p:nvGraphicFramePr>
        <p:xfrm>
          <a:off x="138023" y="989507"/>
          <a:ext cx="8876582" cy="5499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9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88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25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07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12517"/>
                <a:gridCol w="1968634"/>
              </a:tblGrid>
              <a:tr h="39130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Нефтепереработка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лн. 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2016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2017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2017/2016</a:t>
                      </a:r>
                      <a:endParaRPr lang="ru-RU" sz="160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5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Объем переработки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289,0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282,4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280,5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279,9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0766">
                <a:tc>
                  <a:txBody>
                    <a:bodyPr/>
                    <a:lstStyle/>
                    <a:p>
                      <a:r>
                        <a:rPr lang="ru-RU" sz="1600" dirty="0"/>
                        <a:t>Продукция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автобензин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39,2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14,0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авиакеросин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11,1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3,9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Дизельное </a:t>
                      </a:r>
                      <a:r>
                        <a:rPr lang="ru-RU" sz="1600" dirty="0" smtClean="0"/>
                        <a:t>топливо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76,3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76,8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27,4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Мазут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70,1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56,9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51,1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18,3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Битум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Кокс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2,82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3,37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1,2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Средняя загрузка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90,3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91304">
                <a:tc>
                  <a:txBody>
                    <a:bodyPr/>
                    <a:lstStyle/>
                    <a:p>
                      <a:r>
                        <a:rPr lang="ru-RU" sz="1600" dirty="0"/>
                        <a:t>Глубина переработки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dirty="0"/>
                        <a:t>нефти, %</a:t>
                      </a:r>
                      <a:r>
                        <a:rPr lang="ru-RU" sz="1600" baseline="0" dirty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74,2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79,0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81,9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8023" y="6488668"/>
            <a:ext cx="29252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Данные ЦДУ ТЭК</a:t>
            </a:r>
            <a:endParaRPr lang="ru-RU" sz="1200" dirty="0"/>
          </a:p>
        </p:txBody>
      </p:sp>
    </p:spTree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4262" y="0"/>
            <a:ext cx="8242539" cy="673037"/>
          </a:xfrm>
        </p:spPr>
        <p:txBody>
          <a:bodyPr/>
          <a:lstStyle/>
          <a:p>
            <a:r>
              <a:rPr lang="ru-RU" altLang="ru-RU" sz="2800" b="1" dirty="0">
                <a:solidFill>
                  <a:srgbClr val="00397E"/>
                </a:solidFill>
                <a:cs typeface="Times New Roman" pitchFamily="18" charset="0"/>
              </a:rPr>
              <a:t>Переработка нефти за 2006-2035 </a:t>
            </a:r>
            <a:r>
              <a:rPr lang="ru-RU" altLang="ru-RU" sz="2800" b="1" dirty="0" smtClean="0">
                <a:solidFill>
                  <a:srgbClr val="00397E"/>
                </a:solidFill>
                <a:cs typeface="Times New Roman" pitchFamily="18" charset="0"/>
              </a:rPr>
              <a:t>гг</a:t>
            </a:r>
            <a:r>
              <a:rPr lang="ru-RU" altLang="ru-RU" sz="2800" b="1" dirty="0">
                <a:solidFill>
                  <a:srgbClr val="00397E"/>
                </a:solidFill>
                <a:cs typeface="Times New Roman" pitchFamily="18" charset="0"/>
              </a:rPr>
              <a:t>., млн. 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/>
              <a:t>17</a:t>
            </a:r>
            <a:endParaRPr lang="ru-RU" alt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44262" y="673036"/>
          <a:ext cx="8242539" cy="5477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85068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1" y="224287"/>
            <a:ext cx="9101139" cy="483080"/>
          </a:xfrm>
        </p:spPr>
        <p:txBody>
          <a:bodyPr/>
          <a:lstStyle/>
          <a:p>
            <a:pPr algn="ctr"/>
            <a:r>
              <a:rPr lang="ru-RU" sz="2000" dirty="0" smtClean="0"/>
              <a:t>Экспорт нефти и нефтепродуктов  из России, </a:t>
            </a:r>
            <a:r>
              <a:rPr lang="ru-RU" sz="2000" cap="none" dirty="0" smtClean="0"/>
              <a:t>млн. тонн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2437" y="1005840"/>
          <a:ext cx="8031484" cy="5684520"/>
        </p:xfrm>
        <a:graphic>
          <a:graphicData uri="http://schemas.openxmlformats.org/drawingml/2006/table">
            <a:tbl>
              <a:tblPr/>
              <a:tblGrid>
                <a:gridCol w="2682243"/>
                <a:gridCol w="2026920"/>
                <a:gridCol w="1536462"/>
                <a:gridCol w="1785859"/>
              </a:tblGrid>
              <a:tr h="178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2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Δ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,%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F296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Нефть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253,5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256,8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«+» 1,3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78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Нефтепродукты (топливо)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156,0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148,4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«-» 4,9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78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Нефтепродукты всего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160,1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155,0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«-» 3,2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78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Бензин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4,9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«-» 20,4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3746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Дизельное топливо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43,7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44,2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«+» 1,1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78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Мазут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42,0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«-» 4,7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3EC8F7-97C9-472C-9590-23E1B447E967}" type="slidenum">
              <a:rPr lang="ru-RU" altLang="ru-RU" smtClean="0">
                <a:solidFill>
                  <a:schemeClr val="tx2"/>
                </a:solidFill>
                <a:latin typeface="Calibri" pitchFamily="34" charset="0"/>
              </a:rPr>
              <a:pPr/>
              <a:t>1</a:t>
            </a:fld>
            <a:endParaRPr lang="ru-RU" altLang="ru-RU" smtClean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0244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1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2575" y="-2476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altLang="ru-RU" sz="1800" smtClean="0">
                <a:solidFill>
                  <a:srgbClr val="00397E"/>
                </a:solidFill>
              </a:rPr>
              <a:t>ПРОИЗВОДСТВО В РОССИИ ЖИДКОГО </a:t>
            </a:r>
            <a:br>
              <a:rPr lang="ru-RU" altLang="ru-RU" sz="1800" smtClean="0">
                <a:solidFill>
                  <a:srgbClr val="00397E"/>
                </a:solidFill>
              </a:rPr>
            </a:br>
            <a:r>
              <a:rPr lang="ru-RU" altLang="ru-RU" sz="1800" smtClean="0">
                <a:solidFill>
                  <a:srgbClr val="00397E"/>
                </a:solidFill>
              </a:rPr>
              <a:t>ТОПЛИВА ДЛЯ ВОДНОГО ТРАНСПОРТА</a:t>
            </a:r>
          </a:p>
        </p:txBody>
      </p:sp>
      <p:graphicFrame>
        <p:nvGraphicFramePr>
          <p:cNvPr id="803914" name="Group 74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3740150"/>
        </p:xfrm>
        <a:graphic>
          <a:graphicData uri="http://schemas.openxmlformats.org/drawingml/2006/table">
            <a:tbl>
              <a:tblPr/>
              <a:tblGrid>
                <a:gridCol w="3376613"/>
                <a:gridCol w="971550"/>
                <a:gridCol w="969962"/>
                <a:gridCol w="969963"/>
                <a:gridCol w="971550"/>
                <a:gridCol w="969962"/>
              </a:tblGrid>
              <a:tr h="48105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Вид топлива 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 г.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2011г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 г.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2015г.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2020г.</a:t>
                      </a:r>
                    </a:p>
                  </a:txBody>
                  <a:tcPr marL="90000" marR="90000" marT="46804" marB="46804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7916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Топлива, производимые на НПЗ, млн.т :</a:t>
                      </a:r>
                    </a:p>
                  </a:txBody>
                  <a:tcPr marT="45724" marB="4572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</a:tr>
              <a:tr h="48264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Судовое  маловязкое топливо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3,7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4,4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3,5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</a:tr>
              <a:tr h="5858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Флотский мазут и моторное топливо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1,7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</a:tr>
              <a:tr h="6382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Топлива, производимые в местах потребления, млн.т :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</a:tr>
              <a:tr h="48581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Бункеровочное топливо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6,7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6,9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7,2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10,0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14,0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FFF"/>
                    </a:solidFill>
                  </a:tcPr>
                </a:tc>
              </a:tr>
              <a:tr h="4874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 жидкого топлива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11,6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13,2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13,8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15,0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18,7</a:t>
                      </a:r>
                    </a:p>
                  </a:txBody>
                  <a:tcPr marL="18000" marR="36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BD5FF"/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7178675" y="93663"/>
            <a:ext cx="2532063" cy="473075"/>
            <a:chOff x="7178722" y="93498"/>
            <a:chExt cx="2532016" cy="47302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245351" y="93498"/>
              <a:ext cx="538162" cy="392112"/>
              <a:chOff x="2568" y="198"/>
              <a:chExt cx="816" cy="587"/>
            </a:xfrm>
          </p:grpSpPr>
          <p:sp>
            <p:nvSpPr>
              <p:cNvPr id="10312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0242" name="Object 20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779" name="Фотография Photo Editor" r:id="rId3" imgW="771429" imgH="628571" progId="">
                      <p:embed/>
                    </p:oleObj>
                  </mc:Choice>
                  <mc:Fallback>
                    <p:oleObj name="Фотография Photo Editor" r:id="rId3" imgW="771429" imgH="628571" progId="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311" name="Text Box 21"/>
            <p:cNvSpPr txBox="1">
              <a:spLocks noChangeArrowheads="1"/>
            </p:cNvSpPr>
            <p:nvPr/>
          </p:nvSpPr>
          <p:spPr bwMode="auto">
            <a:xfrm>
              <a:off x="7178722" y="104853"/>
              <a:ext cx="2532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78803"/>
          </a:xfrm>
        </p:spPr>
        <p:txBody>
          <a:bodyPr/>
          <a:lstStyle/>
          <a:p>
            <a:r>
              <a:rPr lang="ru-RU" sz="2800" dirty="0" smtClean="0">
                <a:solidFill>
                  <a:srgbClr val="03447F"/>
                </a:solidFill>
              </a:rPr>
              <a:t>Первичная переработка, тыс. т</a:t>
            </a:r>
            <a:endParaRPr lang="ru-RU" sz="2800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19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68754"/>
              </p:ext>
            </p:extLst>
          </p:nvPr>
        </p:nvGraphicFramePr>
        <p:xfrm>
          <a:off x="457199" y="853440"/>
          <a:ext cx="8229601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749"/>
                <a:gridCol w="1535883"/>
                <a:gridCol w="2214482"/>
                <a:gridCol w="1444487"/>
              </a:tblGrid>
              <a:tr h="362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2015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2016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2017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</a:tr>
              <a:tr h="3549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282 890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280 573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279 979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«Роснефть»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75 310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73 148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71 711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Башнефть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19 253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18 309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18 921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«ЛУКОЙЛ»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41 828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41 752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43 219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«Сургутнефтегаз»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18 728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18 529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18 187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 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31 909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</a:t>
                      </a:r>
                      <a:r>
                        <a:rPr lang="ru-RU" baseline="0" dirty="0" smtClean="0"/>
                        <a:t> 158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28 949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12 131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13 051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12 969</a:t>
                      </a:r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Независимая нефтегазовая </a:t>
                      </a:r>
                      <a:r>
                        <a:rPr lang="ru-RU" dirty="0" err="1" smtClean="0"/>
                        <a:t>комапания</a:t>
                      </a:r>
                      <a:r>
                        <a:rPr lang="ru-RU" dirty="0" smtClean="0"/>
                        <a:t> («ННК»)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4 224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4 717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4 669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Славнефть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15 265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14 938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15 479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«Татнефть»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8 659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8 710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7 848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ФортеИнвест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5 527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4 546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4 744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Независимые 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34 621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35 658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34 596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Мини-НПЗ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8 764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9 112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10 484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8023" y="6488668"/>
            <a:ext cx="29252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Данные ЦДУ ТЭК</a:t>
            </a:r>
            <a:endParaRPr lang="ru-RU" sz="1200" dirty="0"/>
          </a:p>
        </p:txBody>
      </p:sp>
    </p:spTree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3447F"/>
                </a:solidFill>
              </a:rPr>
              <a:t>Производство автобензина, тыс. т</a:t>
            </a:r>
            <a:endParaRPr lang="ru-RU" sz="28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20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56715"/>
              </p:ext>
            </p:extLst>
          </p:nvPr>
        </p:nvGraphicFramePr>
        <p:xfrm>
          <a:off x="457200" y="1143000"/>
          <a:ext cx="84582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9047"/>
                <a:gridCol w="1578547"/>
                <a:gridCol w="2275995"/>
                <a:gridCol w="1484611"/>
              </a:tblGrid>
              <a:tr h="362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2015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2016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2017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</a:tr>
              <a:tr h="3549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39 213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39 997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39 225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«Роснефть»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9 920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10 321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10 137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Башнефть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4 535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4 076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r>
                        <a:rPr lang="ru-RU" baseline="0" dirty="0" smtClean="0"/>
                        <a:t> 766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«ЛУКОЙЛ»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6 965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7 770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8 132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«Сургутнефтегаз»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2 578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2 550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 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7 127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7 349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6 791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3 313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3 095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3 150</a:t>
                      </a:r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«ННК»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624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Славнефть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2 597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2 618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2 590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«Татнефть»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ФортеИнвест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744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Независимые 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479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Мини-НПЗ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17456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6425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3447F"/>
                </a:solidFill>
              </a:rPr>
              <a:t>Производство дизельного топлива, тыс. т</a:t>
            </a:r>
            <a:endParaRPr lang="ru-RU" sz="28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21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073244"/>
              </p:ext>
            </p:extLst>
          </p:nvPr>
        </p:nvGraphicFramePr>
        <p:xfrm>
          <a:off x="716280" y="1038895"/>
          <a:ext cx="754097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812"/>
                <a:gridCol w="1407366"/>
                <a:gridCol w="2029182"/>
                <a:gridCol w="1323618"/>
              </a:tblGrid>
              <a:tr h="362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2015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2016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3447F"/>
                          </a:solidFill>
                        </a:rPr>
                        <a:t>2017</a:t>
                      </a:r>
                      <a:endParaRPr lang="ru-RU" dirty="0">
                        <a:solidFill>
                          <a:srgbClr val="03447F"/>
                        </a:solidFill>
                      </a:endParaRPr>
                    </a:p>
                  </a:txBody>
                  <a:tcPr/>
                </a:tc>
              </a:tr>
              <a:tr h="3549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76 080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76 341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76 854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«Роснефть»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21 173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20 576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20 402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Башнефть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7 426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6 725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«ЛУКОЙЛ»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12 658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13 529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15 865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«Сургутнефтегаз»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6 386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6 520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6 536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 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8 365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8 603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7 934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</a:t>
                      </a:r>
                      <a:r>
                        <a:rPr lang="ru-RU" baseline="0" dirty="0" smtClean="0"/>
                        <a:t> 007</a:t>
                      </a:r>
                      <a:endParaRPr lang="ru-RU" dirty="0" smtClean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«ННК»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912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Славнефть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4 078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4 121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4 222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«Татнефть»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1 392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1 591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ru-RU" baseline="0" dirty="0" smtClean="0"/>
                        <a:t> 410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ФортеИнвест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1 619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912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Независимые 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8 126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8 433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8 895</a:t>
                      </a:r>
                      <a:endParaRPr lang="ru-RU" dirty="0"/>
                    </a:p>
                  </a:txBody>
                  <a:tcPr/>
                </a:tc>
              </a:tr>
              <a:tr h="362691">
                <a:tc>
                  <a:txBody>
                    <a:bodyPr/>
                    <a:lstStyle/>
                    <a:p>
                      <a:r>
                        <a:rPr lang="ru-RU" dirty="0" smtClean="0"/>
                        <a:t>Мини-НПЗ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1 082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8023" y="6488668"/>
            <a:ext cx="29252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Данные ЦДУ ТЭК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7800328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1" y="0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3447F"/>
                </a:solidFill>
              </a:rPr>
              <a:t>Производство мазута, тыс. т</a:t>
            </a:r>
            <a:endParaRPr lang="ru-RU" sz="28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22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44803"/>
              </p:ext>
            </p:extLst>
          </p:nvPr>
        </p:nvGraphicFramePr>
        <p:xfrm>
          <a:off x="914400" y="899160"/>
          <a:ext cx="754097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812"/>
                <a:gridCol w="1821668"/>
                <a:gridCol w="1614880"/>
                <a:gridCol w="1323618"/>
              </a:tblGrid>
              <a:tr h="2915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2015</a:t>
                      </a:r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2016</a:t>
                      </a:r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2017</a:t>
                      </a:r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71 053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56 895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51 168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«Роснефть»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21 946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17 402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15 849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Башнефть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2 603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2 463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3 212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«ЛУКОЙЛ»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8 312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6 182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5 451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«Сургутнефтегаз»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7 684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7 720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7 111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 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4 535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4 319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3 317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«Газпром»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1 247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329</a:t>
                      </a:r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«ННК»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111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Славнефть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5 105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4 890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5 059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«Татнефть»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ru-RU" baseline="0" dirty="0" smtClean="0"/>
                        <a:t> 176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1 263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«</a:t>
                      </a:r>
                      <a:r>
                        <a:rPr lang="ru-RU" dirty="0" err="1" smtClean="0"/>
                        <a:t>ФортеИнвест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ru-RU" baseline="0" dirty="0" smtClean="0"/>
                        <a:t> 476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697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Независимые 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12 379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8 394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7 082</a:t>
                      </a:r>
                      <a:endParaRPr lang="ru-RU" dirty="0"/>
                    </a:p>
                  </a:txBody>
                  <a:tcPr/>
                </a:tc>
              </a:tr>
              <a:tr h="291531">
                <a:tc>
                  <a:txBody>
                    <a:bodyPr/>
                    <a:lstStyle/>
                    <a:p>
                      <a:r>
                        <a:rPr lang="ru-RU" dirty="0" smtClean="0"/>
                        <a:t>Мини-НПЗ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2 584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2 451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2950,3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871809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Диаграмма 14"/>
          <p:cNvGraphicFramePr/>
          <p:nvPr/>
        </p:nvGraphicFramePr>
        <p:xfrm>
          <a:off x="4361532" y="1870459"/>
          <a:ext cx="408142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450927" y="0"/>
            <a:ext cx="7624916" cy="88235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ln>
                  <a:noFill/>
                </a:ln>
                <a:solidFill>
                  <a:srgbClr val="03447F"/>
                </a:solidFill>
                <a:effectLst/>
                <a:latin typeface="Arial" charset="0"/>
                <a:cs typeface="Arial" charset="0"/>
              </a:rPr>
              <a:t>Планы  модернизации нефтеперерабатывающих производств в 2011–2027 гг.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43664"/>
            <a:ext cx="78486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i="1" dirty="0">
                <a:ln w="18415" cmpd="sng">
                  <a:noFill/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Источник: </a:t>
            </a:r>
            <a:r>
              <a:rPr lang="ru-RU" sz="1200" dirty="0"/>
              <a:t>Минэнерго России, ЦДУ ТЭК</a:t>
            </a:r>
            <a:endParaRPr lang="ru-RU" sz="1200" i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97921" y="1485900"/>
          <a:ext cx="3169920" cy="2758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-359884" y="3611880"/>
            <a:ext cx="3980731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Новое строительство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465119" y="882352"/>
            <a:ext cx="5105599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Заключено 18 соглашений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84418" y="1842511"/>
            <a:ext cx="3980731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реконструкция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965149" y="3867401"/>
            <a:ext cx="2840913" cy="746258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Компоненты автомобильного бензина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867869" y="1842511"/>
            <a:ext cx="3980731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Переработка остатков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620847" y="882352"/>
            <a:ext cx="5775960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План - 135 установок: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реконструкция и строительство новых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153634" y="2219450"/>
            <a:ext cx="1990366" cy="37693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Компоненты дизельного топлива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1649172" y="3700464"/>
          <a:ext cx="39433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Заголовок 1"/>
          <p:cNvSpPr txBox="1">
            <a:spLocks/>
          </p:cNvSpPr>
          <p:nvPr/>
        </p:nvSpPr>
        <p:spPr>
          <a:xfrm>
            <a:off x="3620847" y="4936040"/>
            <a:ext cx="2203138" cy="581891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Независимые НПЗ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17320" y="5878254"/>
            <a:ext cx="1417320" cy="565410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03447F"/>
                </a:solidFill>
              </a:rPr>
              <a:t>ВИНК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801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23</a:t>
            </a:r>
            <a:endParaRPr lang="ru-RU" dirty="0"/>
          </a:p>
        </p:txBody>
      </p:sp>
    </p:spTree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450927" y="0"/>
            <a:ext cx="7624916" cy="88235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ln>
                  <a:noFill/>
                </a:ln>
                <a:solidFill>
                  <a:srgbClr val="EF6B01"/>
                </a:solidFill>
                <a:effectLst/>
                <a:latin typeface="Arial" charset="0"/>
                <a:cs typeface="Arial" charset="0"/>
              </a:rPr>
              <a:t>Выполнение планов по модернизации нефтеперерабатывающих производств в 2011–2027 гг. (2)</a:t>
            </a:r>
          </a:p>
        </p:txBody>
      </p:sp>
      <p:pic>
        <p:nvPicPr>
          <p:cNvPr id="101379" name="Рисунок 3"/>
          <p:cNvPicPr>
            <a:picLocks noChangeAspect="1" noChangeArrowheads="1"/>
          </p:cNvPicPr>
          <p:nvPr/>
        </p:nvPicPr>
        <p:blipFill>
          <a:blip r:embed="rId2" cstate="print"/>
          <a:srcRect l="38601" t="23883" r="38039" b="38641"/>
          <a:stretch>
            <a:fillRect/>
          </a:stretch>
        </p:blipFill>
        <p:spPr bwMode="auto">
          <a:xfrm>
            <a:off x="450927" y="1125538"/>
            <a:ext cx="8442249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4213" y="6581777"/>
            <a:ext cx="78486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i="1" dirty="0">
                <a:ln w="18415" cmpd="sng">
                  <a:noFill/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Источник: </a:t>
            </a:r>
            <a:r>
              <a:rPr lang="ru-RU" sz="1200" dirty="0"/>
              <a:t>Минэнерго России, ЦДУ ТЭК</a:t>
            </a:r>
            <a:endParaRPr lang="ru-RU" sz="1200" i="1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801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24</a:t>
            </a:r>
            <a:endParaRPr lang="ru-RU" dirty="0"/>
          </a:p>
        </p:txBody>
      </p:sp>
    </p:spTree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450927" y="0"/>
            <a:ext cx="7624916" cy="88235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ln>
                  <a:noFill/>
                </a:ln>
                <a:solidFill>
                  <a:srgbClr val="03447F"/>
                </a:solidFill>
                <a:effectLst/>
                <a:latin typeface="Arial" charset="0"/>
                <a:cs typeface="Arial" charset="0"/>
              </a:rPr>
              <a:t>Планы  модернизации нефтеперерабатывающих производств в 2011–2027 гг.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43664"/>
            <a:ext cx="784860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i="1" dirty="0">
                <a:ln w="18415" cmpd="sng">
                  <a:noFill/>
                  <a:prstDash val="solid"/>
                </a:ln>
                <a:latin typeface="Arial" pitchFamily="34" charset="0"/>
                <a:ea typeface="+mj-ea"/>
                <a:cs typeface="Arial" pitchFamily="34" charset="0"/>
              </a:rPr>
              <a:t>Источник: </a:t>
            </a:r>
            <a:r>
              <a:rPr lang="ru-RU" sz="1200" dirty="0"/>
              <a:t>Минэнерго России, ЦДУ ТЭК</a:t>
            </a:r>
            <a:endParaRPr lang="ru-RU" sz="1200" i="1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80801" y="882352"/>
            <a:ext cx="8140629" cy="401699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Количество вводимых и реконструируемых установок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" y="4432809"/>
            <a:ext cx="3035030" cy="1050587"/>
          </a:xfrm>
          <a:prstGeom prst="rect">
            <a:avLst/>
          </a:prstGeom>
        </p:spPr>
        <p:txBody>
          <a:bodyPr/>
          <a:lstStyle/>
          <a:p>
            <a:pPr lvl="0" algn="ctr"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Суммарное количество модернизированных и новых установок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8" name="Диаграмма 17"/>
          <p:cNvGraphicFramePr/>
          <p:nvPr/>
        </p:nvGraphicFramePr>
        <p:xfrm>
          <a:off x="197920" y="1284051"/>
          <a:ext cx="87356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062066411"/>
              </p:ext>
            </p:extLst>
          </p:nvPr>
        </p:nvGraphicFramePr>
        <p:xfrm>
          <a:off x="2866558" y="4027251"/>
          <a:ext cx="589850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66205" y="6553200"/>
            <a:ext cx="434934" cy="304800"/>
          </a:xfrm>
        </p:spPr>
        <p:txBody>
          <a:bodyPr/>
          <a:lstStyle/>
          <a:p>
            <a:pPr>
              <a:defRPr/>
            </a:pPr>
            <a:r>
              <a:rPr lang="ru-RU" sz="1200" dirty="0" smtClean="0"/>
              <a:t>25</a:t>
            </a:r>
            <a:endParaRPr lang="ru-RU" sz="1200" dirty="0"/>
          </a:p>
        </p:txBody>
      </p:sp>
    </p:spTree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/>
              <a:t>26</a:t>
            </a:r>
            <a:endParaRPr lang="ru-RU" altLang="ru-RU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3194"/>
            <a:ext cx="8975791" cy="466137"/>
          </a:xfrm>
          <a:prstGeom prst="roundRect">
            <a:avLst>
              <a:gd name="adj" fmla="val 16667"/>
            </a:avLst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 Глубина переработки нефти за 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2006-2035 гг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., %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06398" y="757236"/>
          <a:ext cx="7990841" cy="522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6498344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FFFFFF"/>
                </a:solidFill>
              </a:rPr>
              <a:t>27</a:t>
            </a:r>
            <a:endParaRPr lang="ru-RU" altLang="ru-RU" dirty="0">
              <a:solidFill>
                <a:srgbClr val="FFFF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678578"/>
              </p:ext>
            </p:extLst>
          </p:nvPr>
        </p:nvGraphicFramePr>
        <p:xfrm>
          <a:off x="85960" y="1164936"/>
          <a:ext cx="4729881" cy="5080123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3929198"/>
                <a:gridCol w="800683"/>
              </a:tblGrid>
              <a:tr h="11511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Заводы России</a:t>
                      </a:r>
                      <a:endParaRPr lang="ru-RU" sz="11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Глубина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переработки нефти по НПЗ России,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%</a:t>
                      </a:r>
                      <a:endParaRPr lang="ru-RU" sz="11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«НК «Роснефть»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75,5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«РН-Комсомольский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97,3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«РН-Туапсинский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66,4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«Сызранский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75,4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«Новокуйбышевский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75,3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«Куйбышевский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60,1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«Ачинский НПЗ ВНК»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69,8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«Ангарская НХК»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91,0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«Рязанская НПК»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69,7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«Саратовский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81,8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«АНК «Башнефть»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Филиал Башнефть-Новойл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85,2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Филиал Башнефть-Уфанефтехим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94,3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Филиал Башнефть-УНПЗ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70,3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«ЛУКОЙЛ»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84,3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83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«ЛУКОЙЛ-Волгограднефтепереработка»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91,7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«ЛУКОЙЛ-ПНОС»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95,4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9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«ЛУКОЙЛ-УНП»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69,8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837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«ЛУКОЙЛ-Нижегороднефтеоргсинтез»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71,0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93520" y="250066"/>
            <a:ext cx="68580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altLang="ru-RU" sz="1700" b="1" dirty="0" smtClean="0">
                <a:solidFill>
                  <a:srgbClr val="03447F"/>
                </a:solidFill>
                <a:cs typeface="Arial" panose="020B0604020202020204" pitchFamily="34" charset="0"/>
              </a:rPr>
              <a:t>Глубина переработки нефтяного сырья </a:t>
            </a:r>
          </a:p>
          <a:p>
            <a:pPr algn="ctr"/>
            <a:r>
              <a:rPr lang="ru-RU" altLang="ru-RU" sz="1700" b="1" dirty="0" smtClean="0">
                <a:solidFill>
                  <a:srgbClr val="03447F"/>
                </a:solidFill>
                <a:cs typeface="Arial" panose="020B0604020202020204" pitchFamily="34" charset="0"/>
              </a:rPr>
              <a:t>на отдельных НПЗ и в компаниях </a:t>
            </a:r>
            <a:endParaRPr lang="ru-RU" altLang="ru-RU" sz="1700" b="1" dirty="0">
              <a:solidFill>
                <a:srgbClr val="03447F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794463"/>
              </p:ext>
            </p:extLst>
          </p:nvPr>
        </p:nvGraphicFramePr>
        <p:xfrm>
          <a:off x="5016819" y="1111612"/>
          <a:ext cx="4084320" cy="5133447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2788848"/>
                <a:gridCol w="1295472"/>
              </a:tblGrid>
              <a:tr h="1110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Заводы России</a:t>
                      </a:r>
                      <a:endParaRPr lang="ru-RU" sz="11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Глубина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переработки нефти по НПЗ России,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153E"/>
                          </a:solidFill>
                          <a:effectLst/>
                        </a:rPr>
                        <a:t>%</a:t>
                      </a:r>
                      <a:endParaRPr lang="ru-RU" sz="11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«Сургутнефтегаз»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57,6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«Киришинефтеоргсинтез»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57,6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«Газпром нефть»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85,5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«Газпромнефть-Омский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90,6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«Газпромнефть-МНПЗ»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75,8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«Газпром нефтехим Салават»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87,2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ЗАО «Краснодарский НПЗ-КЭН»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69,9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«ТАИФ-НК»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73,4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ЗАО «ФортеИнвест»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84,5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ПАО «Орскнефтеоргсинтез»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84,5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«ННК»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96,8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«ННК-Хабаровский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96,8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«НГК «Славнефть»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66,5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«Славнефть – ЯНОС»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66,5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«Афипский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56,1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Яйский НПЗ филиал АО «НХС»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60,7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ЗАО «Антипинский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90,2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«Марийский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99,1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ОАО «Новошахтинский ЗНП»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98,7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АО «ТАНЕКО»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84,8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ООО «Ильский НПЗ»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53,1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80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Итого по России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rgbClr val="FBAF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153E"/>
                          </a:solidFill>
                          <a:effectLst/>
                        </a:rPr>
                        <a:t>79,0</a:t>
                      </a:r>
                      <a:endParaRPr lang="ru-RU" sz="1200" dirty="0">
                        <a:solidFill>
                          <a:srgbClr val="00153E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30" marR="2943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" y="6595668"/>
            <a:ext cx="816697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i="1" dirty="0" smtClean="0">
                <a:solidFill>
                  <a:srgbClr val="002060"/>
                </a:solidFill>
              </a:rPr>
              <a:t>* Протокол заседания Ассоциации нефтепереработчиков </a:t>
            </a:r>
            <a:r>
              <a:rPr lang="ru-RU" sz="1050" i="1" dirty="0">
                <a:solidFill>
                  <a:srgbClr val="002060"/>
                </a:solidFill>
              </a:rPr>
              <a:t>и нефтехимиков </a:t>
            </a:r>
            <a:r>
              <a:rPr lang="ru-RU" sz="1050" i="1" dirty="0" smtClean="0">
                <a:solidFill>
                  <a:srgbClr val="002060"/>
                </a:solidFill>
              </a:rPr>
              <a:t> № 133 </a:t>
            </a:r>
            <a:r>
              <a:rPr lang="ru-RU" sz="1050" i="1" dirty="0">
                <a:solidFill>
                  <a:srgbClr val="002060"/>
                </a:solidFill>
              </a:rPr>
              <a:t>от </a:t>
            </a:r>
            <a:r>
              <a:rPr lang="ru-RU" sz="1050" i="1" dirty="0" smtClean="0">
                <a:solidFill>
                  <a:srgbClr val="002060"/>
                </a:solidFill>
              </a:rPr>
              <a:t>09.02.2017 </a:t>
            </a:r>
            <a:endParaRPr lang="ru-RU" sz="10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3345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227" y="191734"/>
            <a:ext cx="8130614" cy="1362075"/>
          </a:xfrm>
        </p:spPr>
        <p:txBody>
          <a:bodyPr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ru-RU" altLang="ru-RU" sz="1800" cap="none" dirty="0" smtClean="0">
                <a:solidFill>
                  <a:srgbClr val="0344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 в модернизацию нефтеперерабатывющих производств в соответствии с планами модернизации в 2011 – 2016 гг</a:t>
            </a:r>
            <a:endParaRPr lang="ru-RU" altLang="ru-RU" sz="1800" cap="none" dirty="0">
              <a:solidFill>
                <a:srgbClr val="0344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672" y="1371515"/>
            <a:ext cx="3672347" cy="364588"/>
          </a:xfrm>
        </p:spPr>
        <p:txBody>
          <a:bodyPr/>
          <a:lstStyle/>
          <a:p>
            <a:r>
              <a:rPr lang="ru-RU" b="1" i="1" dirty="0" smtClean="0"/>
              <a:t>Инвестиции, млрд. руб.</a:t>
            </a:r>
            <a:endParaRPr lang="ru-RU" b="1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28</a:t>
            </a:r>
            <a:endParaRPr lang="ru-RU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 bwMode="auto">
          <a:xfrm>
            <a:off x="5428793" y="1371515"/>
            <a:ext cx="3672347" cy="51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Суммарные инвестиции, млрд. руб.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92100" y="6429377"/>
            <a:ext cx="3232150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1200" i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</a:rPr>
              <a:t>Информация Минэнерго России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21226" y="1888503"/>
          <a:ext cx="4127677" cy="3811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348904" y="2057400"/>
          <a:ext cx="4572000" cy="364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1493DFEE-B7DB-4CA6-A5E9-A170518F83C3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2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5556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smtClean="0">
                <a:solidFill>
                  <a:srgbClr val="00397E"/>
                </a:solidFill>
              </a:rPr>
              <a:t>ПРОИЗВОДСТВО В РОССИИ </a:t>
            </a:r>
            <a:br>
              <a:rPr lang="ru-RU" altLang="ru-RU" sz="1800" smtClean="0">
                <a:solidFill>
                  <a:srgbClr val="00397E"/>
                </a:solidFill>
              </a:rPr>
            </a:br>
            <a:r>
              <a:rPr lang="ru-RU" altLang="ru-RU" sz="1800" smtClean="0">
                <a:solidFill>
                  <a:srgbClr val="00397E"/>
                </a:solidFill>
              </a:rPr>
              <a:t>ТОПОЧНОГО МАЗУТА</a:t>
            </a:r>
            <a:br>
              <a:rPr lang="ru-RU" altLang="ru-RU" sz="1800" smtClean="0">
                <a:solidFill>
                  <a:srgbClr val="00397E"/>
                </a:solidFill>
              </a:rPr>
            </a:br>
            <a:endParaRPr lang="ru-RU" altLang="ru-RU" sz="1800" smtClean="0">
              <a:solidFill>
                <a:srgbClr val="00397E"/>
              </a:solidFill>
            </a:endParaRPr>
          </a:p>
        </p:txBody>
      </p:sp>
      <p:graphicFrame>
        <p:nvGraphicFramePr>
          <p:cNvPr id="480315" name="Group 59"/>
          <p:cNvGraphicFramePr>
            <a:graphicFrameLocks noGrp="1"/>
          </p:cNvGraphicFramePr>
          <p:nvPr>
            <p:ph idx="1"/>
          </p:nvPr>
        </p:nvGraphicFramePr>
        <p:xfrm>
          <a:off x="457200" y="1087438"/>
          <a:ext cx="8229601" cy="3765623"/>
        </p:xfrm>
        <a:graphic>
          <a:graphicData uri="http://schemas.openxmlformats.org/drawingml/2006/table">
            <a:tbl>
              <a:tblPr/>
              <a:tblGrid>
                <a:gridCol w="4114799"/>
                <a:gridCol w="936702"/>
                <a:gridCol w="798124"/>
                <a:gridCol w="715960"/>
                <a:gridCol w="715960"/>
                <a:gridCol w="715960"/>
                <a:gridCol w="232096"/>
              </a:tblGrid>
              <a:tr h="309511">
                <a:tc gridSpan="7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97E"/>
                          </a:solidFill>
                          <a:effectLst/>
                          <a:latin typeface="Arial" pitchFamily="34" charset="0"/>
                        </a:rPr>
                        <a:t>МЛН.Т</a:t>
                      </a:r>
                    </a:p>
                  </a:txBody>
                  <a:tcPr marT="45712" marB="45712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 Показатель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2010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г.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2011г.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2012г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2015г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2020г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 производства топочного мазута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69,9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73,3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74,5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48,6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27,7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Потребность РФ в 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топочном мазуте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14,4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17,3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17,8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14,1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14,9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8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в т.ч. на смешение для производства бункеровочного топлива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4,1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4,5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6,9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8,4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Экспорт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55,5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56,0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50,7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34,5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12,8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т.ч. в СНГ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1,1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7178675" y="93663"/>
            <a:ext cx="2532063" cy="473075"/>
            <a:chOff x="7178722" y="93498"/>
            <a:chExt cx="2532016" cy="47302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245351" y="93498"/>
              <a:ext cx="538162" cy="392112"/>
              <a:chOff x="2568" y="198"/>
              <a:chExt cx="816" cy="587"/>
            </a:xfrm>
          </p:grpSpPr>
          <p:sp>
            <p:nvSpPr>
              <p:cNvPr id="9287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9218" name="Object 20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755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286" name="Text Box 21"/>
            <p:cNvSpPr txBox="1">
              <a:spLocks noChangeArrowheads="1"/>
            </p:cNvSpPr>
            <p:nvPr/>
          </p:nvSpPr>
          <p:spPr bwMode="auto">
            <a:xfrm>
              <a:off x="7178722" y="104853"/>
              <a:ext cx="2532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2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33375" y="128590"/>
            <a:ext cx="8353426" cy="465137"/>
          </a:xfrm>
          <a:prstGeom prst="roundRect">
            <a:avLst>
              <a:gd name="adj" fmla="val 16667"/>
            </a:avLst>
          </a:prstGeo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FA9D10"/>
                </a:solidFill>
              </a:rPr>
              <a:t>Динамика изменения </a:t>
            </a:r>
            <a:r>
              <a:rPr lang="ru-RU" altLang="ru-RU" sz="2400" b="1" dirty="0">
                <a:solidFill>
                  <a:srgbClr val="FA9D10"/>
                </a:solidFill>
              </a:rPr>
              <a:t>мощностей по переработке </a:t>
            </a:r>
            <a:r>
              <a:rPr lang="ru-RU" altLang="ru-RU" sz="2400" b="1" dirty="0" smtClean="0">
                <a:solidFill>
                  <a:srgbClr val="FA9D10"/>
                </a:solidFill>
              </a:rPr>
              <a:t>нефти за 2005-2017 </a:t>
            </a:r>
            <a:r>
              <a:rPr lang="ru-RU" altLang="ru-RU" sz="2400" b="1" dirty="0">
                <a:solidFill>
                  <a:srgbClr val="FA9D10"/>
                </a:solidFill>
              </a:rPr>
              <a:t>гг</a:t>
            </a:r>
            <a:r>
              <a:rPr lang="ru-RU" altLang="ru-RU" sz="2400" b="1" dirty="0" smtClean="0">
                <a:solidFill>
                  <a:srgbClr val="FA9D10"/>
                </a:solidFill>
              </a:rPr>
              <a:t>.</a:t>
            </a:r>
            <a:r>
              <a:rPr lang="en-US" altLang="ru-RU" sz="2400" b="1" dirty="0" smtClean="0">
                <a:solidFill>
                  <a:srgbClr val="FA9D10"/>
                </a:solidFill>
              </a:rPr>
              <a:t> </a:t>
            </a:r>
            <a:r>
              <a:rPr lang="ru-RU" altLang="ru-RU" sz="2400" b="1" dirty="0" smtClean="0">
                <a:solidFill>
                  <a:srgbClr val="FA9D10"/>
                </a:solidFill>
              </a:rPr>
              <a:t>в России</a:t>
            </a:r>
            <a:endParaRPr lang="ru-RU" altLang="ru-RU" sz="2400" b="1" dirty="0">
              <a:solidFill>
                <a:srgbClr val="FA9D10"/>
              </a:solidFill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33375" y="789709"/>
          <a:ext cx="8353426" cy="5848591"/>
        </p:xfrm>
        <a:graphic>
          <a:graphicData uri="http://schemas.openxmlformats.org/drawingml/2006/table">
            <a:tbl>
              <a:tblPr/>
              <a:tblGrid>
                <a:gridCol w="3258959"/>
                <a:gridCol w="1278611"/>
                <a:gridCol w="1238655"/>
                <a:gridCol w="1318568"/>
                <a:gridCol w="1258633"/>
              </a:tblGrid>
              <a:tr h="717868"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Динамика мощностей по переработке нефти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2005-2017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гг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 , млн тонн</a:t>
                      </a:r>
                    </a:p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к 2005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5220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Процессы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51000"/>
                      </a:schemeClr>
                    </a:solidFill>
                  </a:tcPr>
                </a:tc>
              </a:tr>
              <a:tr h="4405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Первичная переработка нефти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310,4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116,7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3915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Каталитический риформинг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078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Гидроочистка дизтоплива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405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Гидроочистка бензина кат.крекинга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078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Изомеризация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3915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Каталитический крекинг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138,2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3752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Алкилирование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241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Гидрокрекинг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15,9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230,4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241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Коксование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245,3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241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Висбрекинг гудрона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  <a:tr h="4241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Производство битума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131,7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801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29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1" y="0"/>
            <a:ext cx="8229600" cy="263611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3447F"/>
                </a:solidFill>
              </a:rPr>
              <a:t>Введенные мощности</a:t>
            </a:r>
            <a:endParaRPr lang="ru-RU" sz="28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1200" dirty="0" smtClean="0"/>
              <a:t>30</a:t>
            </a:r>
            <a:endParaRPr lang="ru-RU" altLang="ru-RU" sz="1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675328"/>
              </p:ext>
            </p:extLst>
          </p:nvPr>
        </p:nvGraphicFramePr>
        <p:xfrm>
          <a:off x="0" y="361771"/>
          <a:ext cx="4497859" cy="2286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Изомеризация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2011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Ярославский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1224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Московский НПЗ</a:t>
                      </a:r>
                    </a:p>
                    <a:p>
                      <a:r>
                        <a:rPr lang="ru-RU" sz="1200" dirty="0" smtClean="0"/>
                        <a:t>Саратовский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2772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Новокуйбышевский</a:t>
                      </a:r>
                      <a:r>
                        <a:rPr lang="ru-RU" sz="1200" baseline="0" dirty="0" smtClean="0"/>
                        <a:t> НПЗ</a:t>
                      </a:r>
                    </a:p>
                    <a:p>
                      <a:r>
                        <a:rPr lang="ru-RU" sz="1200" baseline="0" dirty="0" smtClean="0"/>
                        <a:t>Куйбышевский НПЗ</a:t>
                      </a:r>
                    </a:p>
                    <a:p>
                      <a:r>
                        <a:rPr lang="ru-RU" sz="1200" baseline="0" dirty="0" smtClean="0"/>
                        <a:t>Рязанская НПК</a:t>
                      </a:r>
                    </a:p>
                    <a:p>
                      <a:r>
                        <a:rPr lang="ru-RU" sz="1200" baseline="0" dirty="0" smtClean="0"/>
                        <a:t>Орскнефтеоргсинтез</a:t>
                      </a:r>
                    </a:p>
                    <a:p>
                      <a:r>
                        <a:rPr lang="ru-RU" sz="1200" baseline="0" dirty="0" smtClean="0"/>
                        <a:t>Астраханский ГПЗ</a:t>
                      </a:r>
                      <a:endParaRPr lang="ru-RU" sz="1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2017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Газпром </a:t>
                      </a:r>
                      <a:r>
                        <a:rPr lang="ru-RU" sz="1200" dirty="0" err="1" smtClean="0"/>
                        <a:t>нефтехим</a:t>
                      </a:r>
                      <a:r>
                        <a:rPr lang="ru-RU" sz="1200" dirty="0" smtClean="0"/>
                        <a:t> Салават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980004"/>
              </p:ext>
            </p:extLst>
          </p:nvPr>
        </p:nvGraphicFramePr>
        <p:xfrm>
          <a:off x="0" y="2643846"/>
          <a:ext cx="4497859" cy="822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Каталитический риформинг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Новокуйбышевский</a:t>
                      </a:r>
                      <a:r>
                        <a:rPr lang="ru-RU" sz="1200" baseline="0" dirty="0" smtClean="0"/>
                        <a:t>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2017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Газпром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нефтехим</a:t>
                      </a:r>
                      <a:r>
                        <a:rPr lang="ru-RU" sz="1200" baseline="0" dirty="0" smtClean="0"/>
                        <a:t> Салават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654046"/>
              </p:ext>
            </p:extLst>
          </p:nvPr>
        </p:nvGraphicFramePr>
        <p:xfrm>
          <a:off x="0" y="3624864"/>
          <a:ext cx="4497859" cy="822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Алкилирование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Новоуфимский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Ниэегороднефтеоргсинтез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310562"/>
              </p:ext>
            </p:extLst>
          </p:nvPr>
        </p:nvGraphicFramePr>
        <p:xfrm>
          <a:off x="4497859" y="361771"/>
          <a:ext cx="4497859" cy="822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Производство МТБЭ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Ангарская НХК</a:t>
                      </a:r>
                      <a:endParaRPr lang="ru-RU" sz="1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Куйбышевский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283666"/>
              </p:ext>
            </p:extLst>
          </p:nvPr>
        </p:nvGraphicFramePr>
        <p:xfrm>
          <a:off x="4497859" y="1281559"/>
          <a:ext cx="4497859" cy="822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Каталитический крекинг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Нижегороднефтеоргсинтез</a:t>
                      </a:r>
                      <a:endParaRPr lang="ru-RU" sz="1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Куйбышевский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447571"/>
              </p:ext>
            </p:extLst>
          </p:nvPr>
        </p:nvGraphicFramePr>
        <p:xfrm>
          <a:off x="4497858" y="2106857"/>
          <a:ext cx="4497859" cy="191165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3504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Гидроочистка</a:t>
                      </a:r>
                      <a:r>
                        <a:rPr lang="ru-RU" sz="1200" baseline="0" dirty="0" smtClean="0">
                          <a:solidFill>
                            <a:srgbClr val="03447F"/>
                          </a:solidFill>
                        </a:rPr>
                        <a:t> бензина кат. крекинга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535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Омский НПЗ</a:t>
                      </a:r>
                    </a:p>
                    <a:p>
                      <a:r>
                        <a:rPr lang="ru-RU" sz="1200" dirty="0" smtClean="0"/>
                        <a:t>Ярославский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60535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Московский НПЗ</a:t>
                      </a:r>
                    </a:p>
                    <a:p>
                      <a:r>
                        <a:rPr lang="ru-RU" sz="1200" dirty="0" smtClean="0"/>
                        <a:t>Уфимский НПЗ</a:t>
                      </a:r>
                    </a:p>
                  </a:txBody>
                  <a:tcPr anchor="ctr"/>
                </a:tc>
              </a:tr>
              <a:tr h="35047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Нижегороднефтеоргсинтез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01554"/>
              </p:ext>
            </p:extLst>
          </p:nvPr>
        </p:nvGraphicFramePr>
        <p:xfrm>
          <a:off x="4497859" y="4036344"/>
          <a:ext cx="4497859" cy="135189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2334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Гидрокрекинг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345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Хабаровский</a:t>
                      </a:r>
                      <a:r>
                        <a:rPr lang="ru-RU" sz="1200" baseline="0" dirty="0" smtClean="0"/>
                        <a:t> НПЗ</a:t>
                      </a:r>
                    </a:p>
                    <a:p>
                      <a:r>
                        <a:rPr lang="ru-RU" sz="1200" baseline="0" dirty="0" smtClean="0"/>
                        <a:t>КИНЕФ</a:t>
                      </a:r>
                      <a:endParaRPr lang="ru-RU" sz="1200" dirty="0"/>
                    </a:p>
                  </a:txBody>
                  <a:tcPr anchor="ctr"/>
                </a:tc>
              </a:tr>
              <a:tr h="31018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Танеко</a:t>
                      </a:r>
                    </a:p>
                  </a:txBody>
                  <a:tcPr anchor="ctr"/>
                </a:tc>
              </a:tr>
              <a:tr h="31018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Волгограднефтепереработка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390489"/>
              </p:ext>
            </p:extLst>
          </p:nvPr>
        </p:nvGraphicFramePr>
        <p:xfrm>
          <a:off x="-1" y="4480560"/>
          <a:ext cx="4497859" cy="2377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14058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Гидроочистка дизельного топлива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739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Омский НПЗ</a:t>
                      </a:r>
                    </a:p>
                    <a:p>
                      <a:r>
                        <a:rPr lang="ru-RU" sz="1200" dirty="0" smtClean="0"/>
                        <a:t>Волгограднефтепереработка</a:t>
                      </a:r>
                    </a:p>
                    <a:p>
                      <a:r>
                        <a:rPr lang="ru-RU" sz="1200" dirty="0" smtClean="0"/>
                        <a:t>КИНЕФ</a:t>
                      </a:r>
                      <a:endParaRPr lang="ru-RU" sz="1200" dirty="0"/>
                    </a:p>
                  </a:txBody>
                  <a:tcPr anchor="ctr"/>
                </a:tc>
              </a:tr>
              <a:tr h="23898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Ярославский НПЗ</a:t>
                      </a:r>
                    </a:p>
                    <a:p>
                      <a:r>
                        <a:rPr lang="ru-RU" sz="1200" dirty="0" smtClean="0"/>
                        <a:t>Хабаровский</a:t>
                      </a:r>
                      <a:r>
                        <a:rPr lang="ru-RU" sz="1200" baseline="0" dirty="0" smtClean="0"/>
                        <a:t>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15314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2014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Хабаровский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23898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Пермнефтеоргсинтез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Антипинский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 anchor="ctr"/>
                </a:tc>
              </a:tr>
              <a:tr h="14058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Антипинский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682634"/>
              </p:ext>
            </p:extLst>
          </p:nvPr>
        </p:nvGraphicFramePr>
        <p:xfrm>
          <a:off x="4497859" y="5384808"/>
          <a:ext cx="4497859" cy="1005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УЗК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Пермнефтеоргсинтез</a:t>
                      </a:r>
                      <a:endParaRPr lang="ru-RU" sz="1200" dirty="0"/>
                    </a:p>
                  </a:txBody>
                  <a:tcPr anchor="ctr"/>
                </a:tc>
              </a:tr>
              <a:tr h="14671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Танеко</a:t>
                      </a:r>
                    </a:p>
                    <a:p>
                      <a:r>
                        <a:rPr lang="ru-RU" sz="1200" dirty="0" err="1" smtClean="0"/>
                        <a:t>Антипинский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7989" y="-72970"/>
            <a:ext cx="8019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Europe"/>
                <a:ea typeface="+mj-ea"/>
                <a:cs typeface="Arial" panose="020B0604020202020204" pitchFamily="34" charset="0"/>
              </a:rPr>
              <a:t>Модернизация в  2016 г.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Europe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315776"/>
              </p:ext>
            </p:extLst>
          </p:nvPr>
        </p:nvGraphicFramePr>
        <p:xfrm>
          <a:off x="251520" y="450250"/>
          <a:ext cx="8508021" cy="89281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42854"/>
                <a:gridCol w="2118697"/>
                <a:gridCol w="1370921"/>
                <a:gridCol w="1579881"/>
                <a:gridCol w="1095668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b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предприятия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2014, %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2015, %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2016, %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 +/- к прошлому году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</a:tr>
              <a:tr h="2432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 АО 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«ТАНЕКО»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77,5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74,1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smtClean="0">
                          <a:latin typeface="Times New Roman" pitchFamily="18" charset="0"/>
                          <a:cs typeface="Times New Roman" pitchFamily="18" charset="0"/>
                        </a:rPr>
                        <a:t>94,8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10,7</a:t>
                      </a:r>
                      <a:endParaRPr lang="ru-RU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76D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85051" y="1343061"/>
            <a:ext cx="85080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июля </a:t>
            </a:r>
            <a:r>
              <a:rPr lang="en-US" sz="1200" b="1" dirty="0" smtClean="0">
                <a:solidFill>
                  <a:schemeClr val="accent2">
                    <a:lumMod val="50000"/>
                  </a:schemeClr>
                </a:solidFill>
              </a:rPr>
              <a:t> 2016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года в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режим комплексного опробования оборудования успешно выведена установка замедленного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коксования 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в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" y="6510216"/>
            <a:ext cx="5724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900" i="1" dirty="0" smtClean="0">
                <a:solidFill>
                  <a:schemeClr val="accent2">
                    <a:lumMod val="50000"/>
                  </a:schemeClr>
                </a:solidFill>
              </a:rPr>
              <a:t>*Информация ПАО «</a:t>
            </a:r>
            <a:r>
              <a:rPr lang="ru-RU" sz="900" i="1" dirty="0" err="1" smtClean="0">
                <a:solidFill>
                  <a:schemeClr val="accent2">
                    <a:lumMod val="50000"/>
                  </a:schemeClr>
                </a:solidFill>
              </a:rPr>
              <a:t>Татнефть</a:t>
            </a:r>
            <a:r>
              <a:rPr lang="ru-RU" sz="900" i="1" dirty="0" smtClean="0">
                <a:solidFill>
                  <a:schemeClr val="accent2">
                    <a:lumMod val="50000"/>
                  </a:schemeClr>
                </a:solidFill>
              </a:rPr>
              <a:t>»,  Минэнерго РФ, </a:t>
            </a:r>
          </a:p>
          <a:p>
            <a:pPr>
              <a:spcBef>
                <a:spcPts val="0"/>
              </a:spcBef>
              <a:defRPr/>
            </a:pPr>
            <a:r>
              <a:rPr lang="ru-RU" sz="900" i="1" dirty="0" smtClean="0">
                <a:solidFill>
                  <a:schemeClr val="accent2">
                    <a:lumMod val="50000"/>
                  </a:schemeClr>
                </a:solidFill>
              </a:rPr>
              <a:t>**</a:t>
            </a:r>
            <a:r>
              <a:rPr lang="ru-RU" sz="900" i="1" dirty="0" smtClean="0">
                <a:solidFill>
                  <a:srgbClr val="002060"/>
                </a:solidFill>
              </a:rPr>
              <a:t> Протокол заседания Ассоциации </a:t>
            </a:r>
            <a:r>
              <a:rPr lang="ru-RU" sz="900" i="1" dirty="0" err="1" smtClean="0">
                <a:solidFill>
                  <a:srgbClr val="002060"/>
                </a:solidFill>
              </a:rPr>
              <a:t>нефтепереработчиков</a:t>
            </a:r>
            <a:r>
              <a:rPr lang="ru-RU" sz="900" i="1" dirty="0" smtClean="0">
                <a:solidFill>
                  <a:srgbClr val="002060"/>
                </a:solidFill>
              </a:rPr>
              <a:t> и нефтехимиков  № 133 от 09.02.2017 </a:t>
            </a:r>
            <a:endParaRPr lang="ru-RU" sz="9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28230"/>
              </p:ext>
            </p:extLst>
          </p:nvPr>
        </p:nvGraphicFramePr>
        <p:xfrm>
          <a:off x="185051" y="1798320"/>
          <a:ext cx="8441552" cy="3950905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2664829"/>
                <a:gridCol w="3505200"/>
                <a:gridCol w="2271523"/>
              </a:tblGrid>
              <a:tr h="26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Ввод новых мощностей в 2016 году*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Europe"/>
                        <a:ea typeface="Times New Roman"/>
                        <a:cs typeface="Times New Roman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3447F"/>
                        </a:solidFill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rgbClr val="03447F"/>
                        </a:solidFill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53544" marR="53544" marT="0" marB="0"/>
                </a:tc>
              </a:tr>
              <a:tr h="3335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НПЗ</a:t>
                      </a:r>
                      <a:endParaRPr lang="ru-RU" sz="1400" b="1" kern="1200" baseline="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Установки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Europe"/>
                        <a:ea typeface="Times New Roman"/>
                        <a:cs typeface="Times New Roman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Мощность (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тыс.т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Europe"/>
                        <a:ea typeface="Times New Roman"/>
                        <a:cs typeface="Times New Roman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3341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ООО «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Лукойл-Пермнефтеоргсинтез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»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Гидроочистка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 дизельного топлива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1500,0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870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ООО «Волгограднефтепереработка»</a:t>
                      </a: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Комплекс глубокой переработки вакуумного газойля (гидрокрекинг)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3500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218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АО «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Газпромнефть-ОНПЗ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Установка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Europe"/>
                        </a:rPr>
                        <a:t> </a:t>
                      </a:r>
                      <a:r>
                        <a:rPr lang="ru-RU" sz="1400" b="0" baseline="0" dirty="0" err="1" smtClean="0">
                          <a:solidFill>
                            <a:schemeClr val="tx1"/>
                          </a:solidFill>
                          <a:latin typeface="Europe"/>
                        </a:rPr>
                        <a:t>алкилирования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Europe"/>
                        </a:rPr>
                        <a:t> 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Europe"/>
                        </a:rPr>
                        <a:t>(реконструкция с увеличением мощности до 412 тыс.т / год)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1388" marR="6138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21825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ЗАО «</a:t>
                      </a:r>
                      <a:r>
                        <a:rPr lang="ru-RU" sz="1400" i="0" kern="1200" dirty="0" err="1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Антипинский</a:t>
                      </a:r>
                      <a:r>
                        <a:rPr lang="ru-RU" sz="1400" i="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 НПЗ»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Гидроочистка дизельного топлива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2600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2182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Установка замедленного коксования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21825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ОАО «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Новошахтинский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 НПЗ»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49425" marR="494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Установка по производству дорожного битума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700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6504" marR="6650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42182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ЭЛОУ-АВТ-2 (первая очередь – блок ЭЛОУ-АТ)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0887" marR="608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</a:rPr>
                        <a:t>2,5 млн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0887" marR="608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85050" y="5729068"/>
          <a:ext cx="8441553" cy="11504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95310"/>
                <a:gridCol w="3489960"/>
                <a:gridCol w="2256283"/>
              </a:tblGrid>
              <a:tr h="67884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АО "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Куйбышевский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НПЗ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Установка каталитического крекинга</a:t>
                      </a:r>
                      <a:endParaRPr lang="ru-RU" sz="14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1 150</a:t>
                      </a:r>
                      <a:endParaRPr lang="ru-RU" sz="14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879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Установка каталитического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риформинга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000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39899">
                <a:tc v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4" marR="6964" marT="928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Установка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МТБЭ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280</a:t>
                      </a:r>
                    </a:p>
                  </a:txBody>
                  <a:tcPr marL="6964" marR="6964" marT="92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86801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altLang="ru-RU" sz="1200" dirty="0" smtClean="0"/>
              <a:t>31</a:t>
            </a:r>
            <a:endParaRPr lang="ru-RU" altLang="ru-RU" sz="12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7592"/>
            <a:ext cx="7772400" cy="527533"/>
          </a:xfrm>
        </p:spPr>
        <p:txBody>
          <a:bodyPr/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</a:rPr>
              <a:t>ввОДЫ</a:t>
            </a:r>
            <a:r>
              <a:rPr lang="ru-RU" sz="2800" dirty="0" smtClean="0">
                <a:solidFill>
                  <a:srgbClr val="002060"/>
                </a:solidFill>
              </a:rPr>
              <a:t> МОЩНОСТЕЙ В 2017 ГОДУ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32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1600" y="545125"/>
          <a:ext cx="8585200" cy="6035040"/>
        </p:xfrm>
        <a:graphic>
          <a:graphicData uri="http://schemas.openxmlformats.org/drawingml/2006/table">
            <a:tbl>
              <a:tblPr/>
              <a:tblGrid>
                <a:gridCol w="2980267"/>
                <a:gridCol w="2259580"/>
                <a:gridCol w="1550420"/>
                <a:gridCol w="1794933"/>
              </a:tblGrid>
              <a:tr h="325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Наименование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Предприятие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Мощность,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тыс. т/год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Реализация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каталитического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риформинга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ООО «ПО 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Киришинефтеоргсинтез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1 200,0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Пуско-наладочные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работы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изомеризации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ООО «ПО 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Киришинефтеоргсинтез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1 100,0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Пуско-наладочные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работы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изомеризации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АО «ТАНЕКО»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400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изомеризации (</a:t>
                      </a:r>
                      <a:r>
                        <a:rPr lang="ru-RU" sz="1400" dirty="0" smtClean="0"/>
                        <a:t>КУПВБ)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Не входит в 4СС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АО «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</a:rPr>
                        <a:t>Антипинский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НПЗ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В феврале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2018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232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Пуско-наладочные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работы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Гидроочистка бензина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400" dirty="0" smtClean="0"/>
                        <a:t>КУПВБ)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АО 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Антипинский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НПЗ»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952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Пуско-наладочные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работы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каталитического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</a:rPr>
                        <a:t>риформинга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ru-RU" sz="1400" dirty="0" smtClean="0"/>
                        <a:t>КУПВБ)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АО 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Антипинский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НПЗ»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288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Пуско-наладочные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</a:rPr>
                        <a:t> работы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каталитического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риформинга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АО «Куйбышевский НПЗ»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Реконструкция без увел. мощности,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этап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Установка каталитического крекинга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АО «Московский НПЗ»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Реконструкция  увел. мощности на 300 т.т./г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27 ноября 2017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Установка изомеризации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"Газпром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нефтехим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Салават"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434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-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Установка гидроочистки бензина перед изомеризацией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"Газпром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нефтехим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Салават"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440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1.02.2017 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Гидроочистка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дизельного топлива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Рязанская НПК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2000 (рек)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2017 вместо 2018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1" y="0"/>
            <a:ext cx="8229600" cy="263611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3447F"/>
                </a:solidFill>
              </a:rPr>
              <a:t>Перспективы ввода  мощностей</a:t>
            </a:r>
            <a:endParaRPr lang="ru-RU" sz="28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4556" y="6553200"/>
            <a:ext cx="414338" cy="304800"/>
          </a:xfrm>
        </p:spPr>
        <p:txBody>
          <a:bodyPr/>
          <a:lstStyle/>
          <a:p>
            <a:pPr>
              <a:defRPr/>
            </a:pPr>
            <a:r>
              <a:rPr lang="ru-RU" altLang="ru-RU" sz="1200" dirty="0" smtClean="0"/>
              <a:t>33</a:t>
            </a:r>
            <a:endParaRPr lang="ru-RU" altLang="ru-RU" sz="1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675328"/>
              </p:ext>
            </p:extLst>
          </p:nvPr>
        </p:nvGraphicFramePr>
        <p:xfrm>
          <a:off x="0" y="361771"/>
          <a:ext cx="4497859" cy="1828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Изомеризация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2018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Танеко</a:t>
                      </a:r>
                      <a:r>
                        <a:rPr lang="ru-RU" sz="1200" dirty="0" smtClean="0"/>
                        <a:t> (вместо 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2019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Ильский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Яйский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2020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Нижегороднефтеоргсинтез</a:t>
                      </a: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2021-2027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Краснодарский </a:t>
                      </a:r>
                      <a:r>
                        <a:rPr lang="ru-RU" sz="1200" baseline="0" dirty="0" smtClean="0"/>
                        <a:t>НПЗ</a:t>
                      </a:r>
                    </a:p>
                    <a:p>
                      <a:r>
                        <a:rPr lang="ru-RU" sz="1200" baseline="0" dirty="0" smtClean="0"/>
                        <a:t>Туапсинский 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980004"/>
              </p:ext>
            </p:extLst>
          </p:nvPr>
        </p:nvGraphicFramePr>
        <p:xfrm>
          <a:off x="0" y="2209800"/>
          <a:ext cx="4497859" cy="1828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Каталитический риформинг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629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2018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Московский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86869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Танеко</a:t>
                      </a:r>
                      <a:r>
                        <a:rPr lang="ru-RU" sz="1200" dirty="0" smtClean="0"/>
                        <a:t> (вместо 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66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2019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Ильский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63069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Яйский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2021-2027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Краснодарский </a:t>
                      </a:r>
                      <a:r>
                        <a:rPr lang="ru-RU" sz="1200" baseline="0" dirty="0" smtClean="0"/>
                        <a:t>НПЗ</a:t>
                      </a:r>
                    </a:p>
                    <a:p>
                      <a:r>
                        <a:rPr lang="ru-RU" sz="1200" baseline="0" dirty="0" smtClean="0"/>
                        <a:t>Туапсинский 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654046"/>
              </p:ext>
            </p:extLst>
          </p:nvPr>
        </p:nvGraphicFramePr>
        <p:xfrm>
          <a:off x="0" y="4292831"/>
          <a:ext cx="4497859" cy="5486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Алкилирование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2018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Ангарская НХК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283666"/>
              </p:ext>
            </p:extLst>
          </p:nvPr>
        </p:nvGraphicFramePr>
        <p:xfrm>
          <a:off x="4497858" y="1184731"/>
          <a:ext cx="4497859" cy="10972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2562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Каталитический крекинг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5626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2019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Сызранский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26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2019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Газпром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нефтехим</a:t>
                      </a:r>
                      <a:r>
                        <a:rPr lang="ru-RU" sz="1200" baseline="0" dirty="0" smtClean="0"/>
                        <a:t> Салават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26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2020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Танеко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447571"/>
              </p:ext>
            </p:extLst>
          </p:nvPr>
        </p:nvGraphicFramePr>
        <p:xfrm>
          <a:off x="4497858" y="2282011"/>
          <a:ext cx="4497859" cy="7315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2640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Гидроочистка</a:t>
                      </a:r>
                      <a:r>
                        <a:rPr lang="ru-RU" sz="1200" baseline="0" dirty="0" smtClean="0">
                          <a:solidFill>
                            <a:srgbClr val="03447F"/>
                          </a:solidFill>
                        </a:rPr>
                        <a:t> бензина кат. крекинга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617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2021-2027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Ангарская НХК</a:t>
                      </a:r>
                    </a:p>
                    <a:p>
                      <a:r>
                        <a:rPr lang="ru-RU" sz="1200" baseline="0" dirty="0" smtClean="0"/>
                        <a:t>Рязанская НПК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167342"/>
              </p:ext>
            </p:extLst>
          </p:nvPr>
        </p:nvGraphicFramePr>
        <p:xfrm>
          <a:off x="4412585" y="4032483"/>
          <a:ext cx="4497859" cy="303768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2579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Гидроочистка дизельного топлива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3299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2018</a:t>
                      </a:r>
                      <a:endParaRPr lang="ru-RU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Омский  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93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2019</a:t>
                      </a:r>
                      <a:endParaRPr lang="ru-RU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Ачинский</a:t>
                      </a:r>
                      <a:r>
                        <a:rPr lang="ru-RU" sz="1100" dirty="0" smtClean="0"/>
                        <a:t> 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/>
                        <a:t>Новокуйбышевский</a:t>
                      </a:r>
                      <a:r>
                        <a:rPr lang="ru-RU" sz="1100" baseline="0" dirty="0" smtClean="0"/>
                        <a:t>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/>
                        <a:t>Ильский</a:t>
                      </a:r>
                      <a:r>
                        <a:rPr lang="ru-RU" sz="1100" dirty="0" smtClean="0"/>
                        <a:t>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27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2020</a:t>
                      </a:r>
                      <a:endParaRPr lang="ru-RU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Комсомольский</a:t>
                      </a:r>
                      <a:r>
                        <a:rPr lang="ru-RU" sz="1100" baseline="0" dirty="0" smtClean="0"/>
                        <a:t>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/>
                        <a:t>Сызранский</a:t>
                      </a:r>
                      <a:r>
                        <a:rPr lang="ru-RU" sz="1100" dirty="0" smtClean="0"/>
                        <a:t> НПЗ</a:t>
                      </a:r>
                      <a:endParaRPr lang="ru-RU" sz="11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/>
                        <a:t>Танеко</a:t>
                      </a:r>
                      <a:endParaRPr lang="ru-RU" sz="11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/>
                        <a:t>Афипский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1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2021</a:t>
                      </a:r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Марийский НПЗ (вместо 2020 </a:t>
                      </a:r>
                      <a:r>
                        <a:rPr lang="ru-RU" sz="1100" dirty="0" err="1" smtClean="0"/>
                        <a:t>гг</a:t>
                      </a:r>
                      <a:r>
                        <a:rPr lang="ru-RU" sz="1100" dirty="0" smtClean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797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2023</a:t>
                      </a:r>
                      <a:endParaRPr lang="ru-RU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Яйский</a:t>
                      </a:r>
                      <a:r>
                        <a:rPr lang="ru-RU" sz="1100" dirty="0" smtClean="0"/>
                        <a:t>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7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2024</a:t>
                      </a:r>
                      <a:endParaRPr lang="ru-RU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err="1" smtClean="0"/>
                        <a:t>Новошахтинский</a:t>
                      </a:r>
                      <a:r>
                        <a:rPr lang="ru-RU" sz="1100" baseline="0" dirty="0" smtClean="0"/>
                        <a:t> НПЗ (вместо 2019)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572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2021-2027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Ангарская НХК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682634"/>
              </p:ext>
            </p:extLst>
          </p:nvPr>
        </p:nvGraphicFramePr>
        <p:xfrm>
          <a:off x="0" y="5003689"/>
          <a:ext cx="4497859" cy="2103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УЗК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2020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Уфимский НПЗ</a:t>
                      </a:r>
                    </a:p>
                    <a:p>
                      <a:r>
                        <a:rPr lang="ru-RU" sz="1200" dirty="0" smtClean="0"/>
                        <a:t>Марийский НПЗ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Антипинский</a:t>
                      </a:r>
                      <a:r>
                        <a:rPr lang="ru-RU" sz="1200" baseline="0" dirty="0" smtClean="0"/>
                        <a:t> НПЗ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(на рассмотрении вместо 2020г)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4671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2022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Ильский</a:t>
                      </a:r>
                      <a:r>
                        <a:rPr lang="ru-RU" sz="1200" dirty="0" smtClean="0"/>
                        <a:t> НПЗ</a:t>
                      </a:r>
                    </a:p>
                    <a:p>
                      <a:r>
                        <a:rPr lang="ru-RU" sz="1200" dirty="0" smtClean="0"/>
                        <a:t>Афипский НПЗ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Яйский</a:t>
                      </a:r>
                      <a:r>
                        <a:rPr lang="ru-RU" sz="1200" baseline="0" dirty="0" smtClean="0"/>
                        <a:t> НПЗ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310562"/>
              </p:ext>
            </p:extLst>
          </p:nvPr>
        </p:nvGraphicFramePr>
        <p:xfrm>
          <a:off x="4497859" y="361771"/>
          <a:ext cx="4497859" cy="822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Производство МТБЭ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2019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Сызранский</a:t>
                      </a:r>
                      <a:r>
                        <a:rPr lang="ru-RU" sz="1200" dirty="0" smtClean="0"/>
                        <a:t> НПЗ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2021-2027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Рязанская НПК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447571"/>
              </p:ext>
            </p:extLst>
          </p:nvPr>
        </p:nvGraphicFramePr>
        <p:xfrm>
          <a:off x="4497858" y="3052729"/>
          <a:ext cx="4497859" cy="97975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16985"/>
                <a:gridCol w="2980874"/>
              </a:tblGrid>
              <a:tr h="20420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3447F"/>
                          </a:solidFill>
                        </a:rPr>
                        <a:t>Комплекс глубокой переработки нефтяных остатков</a:t>
                      </a:r>
                      <a:endParaRPr lang="ru-RU" sz="1200" dirty="0">
                        <a:solidFill>
                          <a:srgbClr val="03447F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271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Ярославский НПЗ</a:t>
                      </a:r>
                      <a:endParaRPr lang="ru-RU" sz="1200" baseline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1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2018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ТАИФ-НК (вместо 2017)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2880" y="263612"/>
            <a:ext cx="3947159" cy="52722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3447F"/>
                </a:solidFill>
              </a:rPr>
              <a:t>Перспективы ввода  мощностей гидрокрекинга</a:t>
            </a:r>
            <a:endParaRPr lang="ru-RU" sz="2400" b="1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1200" dirty="0" smtClean="0"/>
              <a:t>34</a:t>
            </a:r>
            <a:endParaRPr lang="ru-RU" altLang="ru-RU" sz="12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01554"/>
              </p:ext>
            </p:extLst>
          </p:nvPr>
        </p:nvGraphicFramePr>
        <p:xfrm>
          <a:off x="182880" y="1219200"/>
          <a:ext cx="3337560" cy="521142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76144"/>
                <a:gridCol w="1853696"/>
                <a:gridCol w="807720"/>
              </a:tblGrid>
              <a:tr h="2543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344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Гидрокрекинг</a:t>
                      </a:r>
                      <a:endParaRPr lang="ru-RU" sz="1600" dirty="0">
                        <a:solidFill>
                          <a:srgbClr val="0344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344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Тыс. т</a:t>
                      </a:r>
                      <a:endParaRPr lang="ru-RU" sz="1600" dirty="0">
                        <a:solidFill>
                          <a:srgbClr val="0344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4357">
                <a:tc gridSpan="2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344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344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239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Туапсинский 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Орскнефтеоргсинтез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(вместо 2020 г)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4239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Ачинский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Новокуйбышевский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Комсомольский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Афипский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Ильский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4400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70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Антипинский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(на рассмотрении вместо 2020г)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5435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Краснодарский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НПЗ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35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Новошахтинский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НПЗ (вместо 2019 г)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18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2021-2027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Рязанская НПК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Заголовок 4"/>
          <p:cNvSpPr txBox="1">
            <a:spLocks/>
          </p:cNvSpPr>
          <p:nvPr/>
        </p:nvSpPr>
        <p:spPr bwMode="auto">
          <a:xfrm>
            <a:off x="3261361" y="1219200"/>
            <a:ext cx="8229600" cy="26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4526282" y="263612"/>
            <a:ext cx="3947159" cy="527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3447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Возможные вводы мощностей гидрокрекинга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344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3718561" y="1219200"/>
          <a:ext cx="5382578" cy="228237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10784"/>
                <a:gridCol w="2363351"/>
                <a:gridCol w="1308443"/>
              </a:tblGrid>
              <a:tr h="53587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Europe"/>
                        </a:rPr>
                        <a:t>Наименование предприятия</a:t>
                      </a:r>
                      <a:endParaRPr lang="ru-RU" sz="1300" dirty="0">
                        <a:latin typeface="Europe"/>
                      </a:endParaRPr>
                    </a:p>
                  </a:txBody>
                  <a:tcPr marL="91451" marR="91451" marT="60973" marB="60973">
                    <a:solidFill>
                      <a:srgbClr val="F9BD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Europe"/>
                        </a:rPr>
                        <a:t>Наименование установки </a:t>
                      </a:r>
                      <a:endParaRPr lang="ru-RU" sz="1300" dirty="0">
                        <a:latin typeface="Europe"/>
                      </a:endParaRPr>
                    </a:p>
                  </a:txBody>
                  <a:tcPr marL="91451" marR="91451" marT="60973" marB="60973">
                    <a:solidFill>
                      <a:srgbClr val="F9BD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Europe"/>
                        </a:rPr>
                        <a:t>Мощность, тыс.т</a:t>
                      </a:r>
                      <a:endParaRPr lang="ru-RU" sz="1300" dirty="0">
                        <a:latin typeface="Europe"/>
                      </a:endParaRPr>
                    </a:p>
                  </a:txBody>
                  <a:tcPr marL="91451" marR="91451" marT="60973" marB="60973">
                    <a:solidFill>
                      <a:srgbClr val="F9BD27"/>
                    </a:solidFill>
                  </a:tcPr>
                </a:tc>
              </a:tr>
              <a:tr h="69348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Московский НПЗ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Установка гидрокрекинга вакуумного газойля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</a:tr>
              <a:tr h="48517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Газпром нефтехим Салават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Установка гидрокрекинга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1 500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</a:tr>
              <a:tr h="5043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Омский НПЗ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Установка гидрокрекинга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591171"/>
              </p:ext>
            </p:extLst>
          </p:nvPr>
        </p:nvGraphicFramePr>
        <p:xfrm>
          <a:off x="3718561" y="3448774"/>
          <a:ext cx="5376228" cy="315723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728742"/>
                <a:gridCol w="2363790"/>
                <a:gridCol w="1283696"/>
              </a:tblGrid>
              <a:tr h="840741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Кириши</a:t>
                      </a:r>
                    </a:p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нефтеоргсинтез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Гидрокрекинг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нефтяных остатков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5 000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</a:tr>
              <a:tr h="48766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Саратовский НПЗ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гидрокрекинга вакуумного газойля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2 200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</a:tr>
              <a:tr h="49047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Ново-Уфимский НПЗ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Установка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гидрокрекинга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2 100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</a:tr>
              <a:tr h="3345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Ярослав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нефтеоргсинтез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Гидрокрекинг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1" marR="91421" marT="60953" marB="60953">
                    <a:solidFill>
                      <a:schemeClr val="bg1"/>
                    </a:solidFill>
                  </a:tcPr>
                </a:tc>
              </a:tr>
              <a:tr h="334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Куйбышевский НПЗ</a:t>
                      </a: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Гидрокрекинг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ВГ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1 600</a:t>
                      </a: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</a:tr>
              <a:tr h="334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Сызранский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НПЗ</a:t>
                      </a: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Гидрокрекинг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ВГ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1 465</a:t>
                      </a:r>
                    </a:p>
                  </a:txBody>
                  <a:tcPr marL="91451" marR="91451" marT="60973" marB="6097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396" y="188640"/>
            <a:ext cx="7772400" cy="57606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3447F"/>
                </a:solidFill>
              </a:rPr>
              <a:t>Изменение планов модернизации на следующий период  (с 2018 г)  </a:t>
            </a:r>
            <a:endParaRPr lang="ru-RU" sz="2400" dirty="0">
              <a:solidFill>
                <a:srgbClr val="03447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35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83864" y="1343608"/>
          <a:ext cx="8102937" cy="4613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2937"/>
              </a:tblGrid>
              <a:tr h="901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Изменение планов модернизации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58972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2018 году 5 установок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(по 4СС – 7 установок)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753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Уменьшение в 2011-2020 году общего количества установок до 108 (по 4СС – 10 установок)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46693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установок вводимых до 2027 г. увеличится  - 128 установок (по 4СС – 127 установок)</a:t>
                      </a:r>
                    </a:p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396" y="188640"/>
            <a:ext cx="7772400" cy="576064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</a:rPr>
              <a:t>Проблемы и перспективы модернизации нефтепереработки России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36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83864" y="1124744"/>
          <a:ext cx="3788729" cy="5607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8729"/>
              </a:tblGrid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Europe"/>
                          <a:cs typeface="Arial" panose="020B0604020202020204" pitchFamily="34" charset="0"/>
                        </a:rPr>
                        <a:t>ПРОБЛЕМЫ МОДЕРНИЗАЦИИ НЕФТЕПЕРЕРАБОТКИ РОССИИ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Сокращение капитальных вложений в нефтепереработку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и нефтехимию</a:t>
                      </a:r>
                      <a:endParaRPr lang="ru-RU" sz="1400" dirty="0">
                        <a:latin typeface="Europe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Замедление программы модернизации нефтепереработки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и перенос сроков ввода установок глубокой переработки углеводородного сырья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204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Ухудшение качества нефти в магистральной трубопроводной системе может привести  к увеличению себестоимости продукции нефтепереработки и снижению выручки от экспорта нефтяного сырья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Europe"/>
                          <a:ea typeface="+mn-ea"/>
                          <a:cs typeface="+mn-cs"/>
                        </a:rPr>
                        <a:t>Снижение объемов первичной переработки нефти;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Europe"/>
                          <a:ea typeface="+mn-ea"/>
                          <a:cs typeface="+mn-cs"/>
                        </a:rPr>
                        <a:t>Необходимость развития внутреннего рынка потребления нефтепродуктов;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Europe"/>
                          <a:ea typeface="+mn-ea"/>
                          <a:cs typeface="+mn-cs"/>
                        </a:rPr>
                        <a:t>Ориентирование нефтепереработки на производство сырья для нефтехимии;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Europe"/>
                        <a:ea typeface="+mn-ea"/>
                        <a:cs typeface="+mn-cs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837876" y="1124744"/>
          <a:ext cx="3921666" cy="562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166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Europe"/>
                          <a:cs typeface="Arial" panose="020B0604020202020204" pitchFamily="34" charset="0"/>
                        </a:rPr>
                        <a:t>ПЕРСПЕКТИВЫ МОДЕРНИЗАЦИИ НЕФТЕПЕРЕРАБОТКИ РОССИИ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Реализация второго этапа модернизации нефтеперерабатывающих предприятий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увеличение глубины переработки нефти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Europe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Увеличение доли российских технологий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Увеличение доли российского оборудования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Увеличение доли российских катализаторов нефтепереработки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Осуществляется реализация технологий, получивших статус «Национальный проект»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В связи с увеличение высокосернистого сырья, ведущие компании отрасли приступили к реализации комплексных проектов (гидрокрекинг - замедленное коксование (АО «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Europe"/>
                        </a:rPr>
                        <a:t>Ачинский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 НПЗ ВНК», ООО «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Europe"/>
                        </a:rPr>
                        <a:t>РН-Комсомольский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НПЗ»,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АО «Новокуйбышевский НПЗ»)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Europe"/>
                      </a:endParaRP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Europe"/>
                        </a:rPr>
                        <a:t>Создание дорожной карты по присадкам к топливам и маслам</a:t>
                      </a:r>
                    </a:p>
                  </a:txBody>
                  <a:tcPr marL="84406" marR="844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Text Box 2"/>
          <p:cNvSpPr txBox="1">
            <a:spLocks noChangeArrowheads="1"/>
          </p:cNvSpPr>
          <p:nvPr/>
        </p:nvSpPr>
        <p:spPr bwMode="auto">
          <a:xfrm>
            <a:off x="-1463674" y="446089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206852" name="Rectangle 3"/>
          <p:cNvSpPr>
            <a:spLocks noChangeArrowheads="1"/>
          </p:cNvSpPr>
          <p:nvPr/>
        </p:nvSpPr>
        <p:spPr bwMode="auto">
          <a:xfrm>
            <a:off x="4487576" y="317516"/>
            <a:ext cx="184730" cy="297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baseline="3000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206853" name="Text Box 4"/>
          <p:cNvSpPr txBox="1">
            <a:spLocks noChangeArrowheads="1"/>
          </p:cNvSpPr>
          <p:nvPr/>
        </p:nvSpPr>
        <p:spPr bwMode="auto">
          <a:xfrm>
            <a:off x="5638800" y="1524011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206854" name="Rectangle 5"/>
          <p:cNvSpPr>
            <a:spLocks noGrp="1" noChangeArrowheads="1"/>
          </p:cNvSpPr>
          <p:nvPr>
            <p:ph type="title"/>
          </p:nvPr>
        </p:nvSpPr>
        <p:spPr>
          <a:xfrm>
            <a:off x="785813" y="2197100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ru-RU" altLang="ru-RU" sz="3200" b="1" i="1" dirty="0" smtClean="0">
                <a:solidFill>
                  <a:schemeClr val="accent2">
                    <a:lumMod val="50000"/>
                  </a:schemeClr>
                </a:solidFill>
                <a:latin typeface="NewtonCTT" pitchFamily="18" charset="0"/>
              </a:rPr>
              <a:t>Спасибо за внимание!</a:t>
            </a:r>
          </a:p>
        </p:txBody>
      </p:sp>
      <p:graphicFrame>
        <p:nvGraphicFramePr>
          <p:cNvPr id="137218" name="Object 2"/>
          <p:cNvGraphicFramePr>
            <a:graphicFrameLocks noChangeAspect="1"/>
          </p:cNvGraphicFramePr>
          <p:nvPr/>
        </p:nvGraphicFramePr>
        <p:xfrm>
          <a:off x="8140700" y="12700"/>
          <a:ext cx="749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67" name="Фотография Photo Editor" r:id="rId6" imgW="771429" imgH="628571" progId="">
                  <p:embed/>
                </p:oleObj>
              </mc:Choice>
              <mc:Fallback>
                <p:oleObj name="Фотография Photo Editor" r:id="rId6" imgW="771429" imgH="628571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0700" y="12700"/>
                        <a:ext cx="749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8136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Требования к характеристикам топочного мазута</a:t>
            </a:r>
          </a:p>
        </p:txBody>
      </p:sp>
      <p:graphicFrame>
        <p:nvGraphicFramePr>
          <p:cNvPr id="42030" name="Group 46"/>
          <p:cNvGraphicFramePr>
            <a:graphicFrameLocks noGrp="1"/>
          </p:cNvGraphicFramePr>
          <p:nvPr>
            <p:ph/>
          </p:nvPr>
        </p:nvGraphicFramePr>
        <p:xfrm>
          <a:off x="611188" y="2060575"/>
          <a:ext cx="7705725" cy="3721101"/>
        </p:xfrm>
        <a:graphic>
          <a:graphicData uri="http://schemas.openxmlformats.org/drawingml/2006/table">
            <a:tbl>
              <a:tblPr/>
              <a:tblGrid>
                <a:gridCol w="3673475"/>
                <a:gridCol w="1943100"/>
                <a:gridCol w="2089150"/>
              </a:tblGrid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Характеристика топочного мазута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Единица измерения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Нормы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9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Массовая доля серы, не более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3,5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7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Температура вспышки в открытом тигле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°С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Требования к характеристикам судового топлива </a:t>
            </a:r>
          </a:p>
        </p:txBody>
      </p:sp>
      <p:graphicFrame>
        <p:nvGraphicFramePr>
          <p:cNvPr id="44083" name="Group 51"/>
          <p:cNvGraphicFramePr>
            <a:graphicFrameLocks noGrp="1"/>
          </p:cNvGraphicFramePr>
          <p:nvPr>
            <p:ph/>
          </p:nvPr>
        </p:nvGraphicFramePr>
        <p:xfrm>
          <a:off x="609600" y="1844675"/>
          <a:ext cx="7850188" cy="3862389"/>
        </p:xfrm>
        <a:graphic>
          <a:graphicData uri="http://schemas.openxmlformats.org/drawingml/2006/table">
            <a:tbl>
              <a:tblPr/>
              <a:tblGrid>
                <a:gridCol w="3365500"/>
                <a:gridCol w="1604963"/>
                <a:gridCol w="2879725"/>
              </a:tblGrid>
              <a:tr h="1217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Характеристика судового топлива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Единица измерения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Нормы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Массовая доля серы, не более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3,5 ( до 31 декабря 2010 г.)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 (до 31 декабря 2012 г)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1,5 (с 1 января 2013 г.)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Температура вспышки в закрытом тигле, не ниже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°С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4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457200" y="531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smtClean="0">
                <a:solidFill>
                  <a:srgbClr val="00397E"/>
                </a:solidFill>
              </a:rPr>
              <a:t>Виды судового топлива</a:t>
            </a:r>
          </a:p>
        </p:txBody>
      </p:sp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457200" y="1466850"/>
            <a:ext cx="8229600" cy="5391150"/>
          </a:xfrm>
        </p:spPr>
        <p:txBody>
          <a:bodyPr/>
          <a:lstStyle/>
          <a:p>
            <a:pPr eaLnBrk="1" hangingPunct="1"/>
            <a:r>
              <a:rPr lang="ru-RU" altLang="ru-RU" sz="2400" dirty="0" smtClean="0"/>
              <a:t>Судовое топливо подразделяется на два основных вида:</a:t>
            </a:r>
          </a:p>
          <a:p>
            <a:pPr eaLnBrk="1" hangingPunct="1"/>
            <a:r>
              <a:rPr lang="ru-RU" altLang="ru-RU" sz="2400" b="1" dirty="0" smtClean="0"/>
              <a:t>тяжелое топливо</a:t>
            </a:r>
            <a:r>
              <a:rPr lang="ru-RU" altLang="ru-RU" sz="2400" dirty="0" smtClean="0"/>
              <a:t>  (флотский мазут)- мазуты с вязкостью от 30 до 700 мм</a:t>
            </a:r>
            <a:r>
              <a:rPr lang="ru-RU" altLang="ru-RU" sz="2400" baseline="30000" dirty="0" smtClean="0"/>
              <a:t>2</a:t>
            </a:r>
            <a:r>
              <a:rPr lang="ru-RU" altLang="ru-RU" sz="2400" dirty="0" smtClean="0"/>
              <a:t>/с, которые по международной классификации называются – </a:t>
            </a:r>
            <a:r>
              <a:rPr lang="ru-RU" altLang="ru-RU" sz="2400" dirty="0" err="1" smtClean="0"/>
              <a:t>residual</a:t>
            </a:r>
            <a:r>
              <a:rPr lang="ru-RU" altLang="ru-RU" sz="2400" dirty="0" smtClean="0"/>
              <a:t> или </a:t>
            </a:r>
            <a:r>
              <a:rPr lang="ru-RU" altLang="ru-RU" sz="2400" dirty="0" err="1" smtClean="0"/>
              <a:t>Intermediate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Fuel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Oil</a:t>
            </a:r>
            <a:r>
              <a:rPr lang="ru-RU" altLang="ru-RU" sz="2400" dirty="0" smtClean="0"/>
              <a:t> (IFO) </a:t>
            </a:r>
          </a:p>
          <a:p>
            <a:pPr eaLnBrk="1" hangingPunct="1">
              <a:buFontTx/>
              <a:buNone/>
            </a:pPr>
            <a:r>
              <a:rPr lang="ru-RU" altLang="ru-RU" sz="2400" dirty="0" smtClean="0"/>
              <a:t> </a:t>
            </a:r>
          </a:p>
          <a:p>
            <a:pPr eaLnBrk="1" hangingPunct="1"/>
            <a:r>
              <a:rPr lang="ru-RU" altLang="ru-RU" sz="2400" b="1" dirty="0" smtClean="0"/>
              <a:t>легкое топливо</a:t>
            </a:r>
            <a:r>
              <a:rPr lang="ru-RU" altLang="ru-RU" sz="2400" dirty="0" smtClean="0"/>
              <a:t> (судовое маловязкое  или дизельное топливо)– дистилляты, по международной классификации – </a:t>
            </a:r>
            <a:r>
              <a:rPr lang="ru-RU" altLang="ru-RU" sz="2400" dirty="0" err="1" smtClean="0"/>
              <a:t>distillate</a:t>
            </a:r>
            <a:r>
              <a:rPr lang="ru-RU" altLang="ru-RU" sz="2400" dirty="0" smtClean="0"/>
              <a:t> или </a:t>
            </a:r>
            <a:r>
              <a:rPr lang="ru-RU" altLang="ru-RU" sz="2400" dirty="0" err="1" smtClean="0"/>
              <a:t>Marine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Diesel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Oil</a:t>
            </a:r>
            <a:r>
              <a:rPr lang="ru-RU" altLang="ru-RU" sz="2400" dirty="0" smtClean="0"/>
              <a:t> (MDO) и </a:t>
            </a:r>
            <a:r>
              <a:rPr lang="ru-RU" altLang="ru-RU" sz="2400" dirty="0" err="1" smtClean="0"/>
              <a:t>Marine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Gas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Oil</a:t>
            </a:r>
            <a:r>
              <a:rPr lang="ru-RU" altLang="ru-RU" sz="2400" dirty="0" smtClean="0"/>
              <a:t> (MGO. </a:t>
            </a:r>
          </a:p>
        </p:txBody>
      </p:sp>
      <p:sp>
        <p:nvSpPr>
          <p:cNvPr id="1126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AA41E65C-FE89-4263-B85E-42E7EB0DC60C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5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784975" y="74613"/>
            <a:ext cx="2925763" cy="457200"/>
            <a:chOff x="6784975" y="74613"/>
            <a:chExt cx="2925763" cy="457200"/>
          </a:xfrm>
        </p:grpSpPr>
        <p:sp>
          <p:nvSpPr>
            <p:cNvPr id="11271" name="Text Box 21"/>
            <p:cNvSpPr txBox="1">
              <a:spLocks noChangeArrowheads="1"/>
            </p:cNvSpPr>
            <p:nvPr/>
          </p:nvSpPr>
          <p:spPr bwMode="auto">
            <a:xfrm>
              <a:off x="6784975" y="74613"/>
              <a:ext cx="292576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6954838" y="96838"/>
              <a:ext cx="538162" cy="392112"/>
              <a:chOff x="2568" y="198"/>
              <a:chExt cx="816" cy="587"/>
            </a:xfrm>
          </p:grpSpPr>
          <p:sp>
            <p:nvSpPr>
              <p:cNvPr id="11273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1266" name="Object 2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8803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5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smtClean="0">
                <a:solidFill>
                  <a:srgbClr val="00397E"/>
                </a:solidFill>
              </a:rPr>
              <a:t>Тяжелое  судовое топливо</a:t>
            </a:r>
          </a:p>
        </p:txBody>
      </p:sp>
      <p:sp>
        <p:nvSpPr>
          <p:cNvPr id="12292" name="Содержимое 2"/>
          <p:cNvSpPr>
            <a:spLocks noGrp="1"/>
          </p:cNvSpPr>
          <p:nvPr>
            <p:ph idx="1"/>
          </p:nvPr>
        </p:nvSpPr>
        <p:spPr>
          <a:xfrm>
            <a:off x="457200" y="1316038"/>
            <a:ext cx="8643938" cy="5888037"/>
          </a:xfrm>
        </p:spPr>
        <p:txBody>
          <a:bodyPr/>
          <a:lstStyle/>
          <a:p>
            <a:pPr eaLnBrk="1" hangingPunct="1"/>
            <a:r>
              <a:rPr lang="ru-RU" altLang="ru-RU" sz="2400" b="1" smtClean="0"/>
              <a:t>Тяжёлое остаточное топливо  - флотский мазут</a:t>
            </a:r>
            <a:r>
              <a:rPr lang="ru-RU" altLang="ru-RU" sz="2400" smtClean="0"/>
              <a:t>, имеют более низкую вязкость, температуру застывания, зольность и калорийность, чем топочный мазут;</a:t>
            </a:r>
          </a:p>
          <a:p>
            <a:pPr eaLnBrk="1" hangingPunct="1"/>
            <a:r>
              <a:rPr lang="ru-RU" altLang="ru-RU" sz="2400" smtClean="0"/>
              <a:t>Флотские мазуты получают смешением остаточных нефтепродуктов (мазут, гудрон, тяжёлые газойли вторичных процессов) и дизельных фракций как прямогонных, так и вторичного происхождения.</a:t>
            </a:r>
          </a:p>
          <a:p>
            <a:pPr eaLnBrk="1" hangingPunct="1"/>
            <a:r>
              <a:rPr lang="ru-RU" altLang="ru-RU" sz="2400" smtClean="0"/>
              <a:t>Флотские мазуты могут сжигаться в судовых котельных, использоваться как моторное топливо для мало-среднеоборотных дизелей и топливо для  газотурбинных установок.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400" smtClean="0"/>
              <a:t>используются для малооборотных дизельных двигателей или для среднеоборотных (крейсерский  режим</a:t>
            </a:r>
            <a:r>
              <a:rPr lang="ru-RU" altLang="ru-RU" smtClean="0"/>
              <a:t>)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229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30A0390A-D17A-41D8-A6ED-A19E93486677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6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784975" y="74613"/>
            <a:ext cx="2925763" cy="457200"/>
            <a:chOff x="6784975" y="74613"/>
            <a:chExt cx="2925763" cy="457200"/>
          </a:xfrm>
        </p:grpSpPr>
        <p:sp>
          <p:nvSpPr>
            <p:cNvPr id="12295" name="Text Box 21"/>
            <p:cNvSpPr txBox="1">
              <a:spLocks noChangeArrowheads="1"/>
            </p:cNvSpPr>
            <p:nvPr/>
          </p:nvSpPr>
          <p:spPr bwMode="auto">
            <a:xfrm>
              <a:off x="6784975" y="74613"/>
              <a:ext cx="292576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6954838" y="96838"/>
              <a:ext cx="538162" cy="392112"/>
              <a:chOff x="2568" y="198"/>
              <a:chExt cx="816" cy="587"/>
            </a:xfrm>
          </p:grpSpPr>
          <p:sp>
            <p:nvSpPr>
              <p:cNvPr id="12297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2290" name="Object 2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9827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6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457200" y="4778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600" smtClean="0">
                <a:solidFill>
                  <a:srgbClr val="00397E"/>
                </a:solidFill>
              </a:rPr>
              <a:t>Легкое судовое топливо</a:t>
            </a: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Судовое маловязкое топливо</a:t>
            </a:r>
            <a:r>
              <a:rPr lang="ru-RU" altLang="ru-RU" sz="2800" smtClean="0"/>
              <a:t>— топливо, предназначенное для использования в судовых высоко- и среднеоборотных дизелях, а также на газотурбинных установках.</a:t>
            </a:r>
          </a:p>
          <a:p>
            <a:pPr eaLnBrk="1" hangingPunct="1"/>
            <a:r>
              <a:rPr lang="ru-RU" altLang="ru-RU" sz="2800" smtClean="0"/>
              <a:t>Изготавливается из дизельных фракций с добавлением легких газойлей вторичных процессов. </a:t>
            </a:r>
          </a:p>
          <a:p>
            <a:pPr eaLnBrk="1" hangingPunct="1"/>
            <a:r>
              <a:rPr lang="ru-RU" altLang="ru-RU" sz="2800" smtClean="0"/>
              <a:t>В отличие от дизельного топлива, имеет более низкое цетановое число и более высокое содержание серы</a:t>
            </a:r>
          </a:p>
        </p:txBody>
      </p:sp>
      <p:sp>
        <p:nvSpPr>
          <p:cNvPr id="1331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1DBC9807-9DB7-42AF-BC76-2312066A403B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7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784975" y="74613"/>
            <a:ext cx="2925763" cy="457200"/>
            <a:chOff x="6784975" y="74613"/>
            <a:chExt cx="2925763" cy="457200"/>
          </a:xfrm>
        </p:grpSpPr>
        <p:sp>
          <p:nvSpPr>
            <p:cNvPr id="13319" name="Text Box 21"/>
            <p:cNvSpPr txBox="1">
              <a:spLocks noChangeArrowheads="1"/>
            </p:cNvSpPr>
            <p:nvPr/>
          </p:nvSpPr>
          <p:spPr bwMode="auto">
            <a:xfrm>
              <a:off x="6784975" y="74613"/>
              <a:ext cx="292576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6954838" y="96838"/>
              <a:ext cx="538162" cy="392112"/>
              <a:chOff x="2568" y="198"/>
              <a:chExt cx="816" cy="587"/>
            </a:xfrm>
          </p:grpSpPr>
          <p:sp>
            <p:nvSpPr>
              <p:cNvPr id="13321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3314" name="Object 2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0851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7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457200" y="401638"/>
            <a:ext cx="8229600" cy="17176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400" smtClean="0">
                <a:solidFill>
                  <a:srgbClr val="00397E"/>
                </a:solidFill>
              </a:rPr>
              <a:t>Основные положения  по ограничению выбросов продуктов сгорания  судовых топлив</a:t>
            </a:r>
          </a:p>
        </p:txBody>
      </p:sp>
      <p:sp>
        <p:nvSpPr>
          <p:cNvPr id="14340" name="Содержимое 2"/>
          <p:cNvSpPr>
            <a:spLocks noGrp="1"/>
          </p:cNvSpPr>
          <p:nvPr>
            <p:ph idx="1"/>
          </p:nvPr>
        </p:nvSpPr>
        <p:spPr>
          <a:xfrm>
            <a:off x="0" y="1851025"/>
            <a:ext cx="9101138" cy="4702175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Для мировой бункерной отрасли в настоящий момент наибольшее значение имеет Приложение VI MARPOL 73/78 по вопросу ограничения выбросов продуктов сгорания в атмосферу.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r>
              <a:rPr lang="ru-RU" altLang="ru-RU" sz="2000" smtClean="0"/>
              <a:t>В нем определены морские бассейны и районы SECA (SOx Emission Control Areas – зоны контроля за выбросами соединений серы), где, в первую очередь, контролируется выброс оксидов серы и установлены ограничения на ее содержание в судовом топливе. 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r>
              <a:rPr lang="ru-RU" altLang="ru-RU" sz="2000" smtClean="0"/>
              <a:t>Таким образом, все суда, проходящие зоны SECA, должны сжигать в этих зонах только такое топливо, в котором содержание серы не превышает 0,1 -  1,5%. Изменение нормы по содержанию серы в топливах затрагивают все виды мазутов и дистилляты.</a:t>
            </a:r>
          </a:p>
        </p:txBody>
      </p:sp>
      <p:sp>
        <p:nvSpPr>
          <p:cNvPr id="1434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fld id="{9CCE94BC-102F-4A76-9A6D-708590F7DE0D}" type="slidenum">
              <a:rPr lang="ru-RU" altLang="ru-RU" smtClean="0">
                <a:solidFill>
                  <a:srgbClr val="FFFFFF"/>
                </a:solidFill>
                <a:latin typeface="Calibri" pitchFamily="34" charset="0"/>
              </a:rPr>
              <a:pPr>
                <a:lnSpc>
                  <a:spcPct val="80000"/>
                </a:lnSpc>
              </a:pPr>
              <a:t>8</a:t>
            </a:fld>
            <a:endParaRPr lang="ru-RU" alt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784975" y="74613"/>
            <a:ext cx="2925763" cy="457200"/>
            <a:chOff x="6784975" y="74613"/>
            <a:chExt cx="2925763" cy="457200"/>
          </a:xfrm>
        </p:grpSpPr>
        <p:sp>
          <p:nvSpPr>
            <p:cNvPr id="14343" name="Text Box 21"/>
            <p:cNvSpPr txBox="1">
              <a:spLocks noChangeArrowheads="1"/>
            </p:cNvSpPr>
            <p:nvPr/>
          </p:nvSpPr>
          <p:spPr bwMode="auto">
            <a:xfrm>
              <a:off x="6784975" y="74613"/>
              <a:ext cx="292576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1200" b="1"/>
                <a:t>РГУ  Нефти и газа </a:t>
              </a:r>
              <a:br>
                <a:rPr lang="ru-RU" altLang="ru-RU" sz="1200" b="1"/>
              </a:br>
              <a:r>
                <a:rPr lang="ru-RU" altLang="ru-RU" sz="1200" b="1"/>
                <a:t>им. И.М.Губкина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6954838" y="96838"/>
              <a:ext cx="538162" cy="392112"/>
              <a:chOff x="2568" y="198"/>
              <a:chExt cx="816" cy="587"/>
            </a:xfrm>
          </p:grpSpPr>
          <p:sp>
            <p:nvSpPr>
              <p:cNvPr id="14345" name="Oval 19"/>
              <p:cNvSpPr>
                <a:spLocks noChangeArrowheads="1"/>
              </p:cNvSpPr>
              <p:nvPr/>
            </p:nvSpPr>
            <p:spPr bwMode="auto">
              <a:xfrm>
                <a:off x="2652" y="210"/>
                <a:ext cx="612" cy="558"/>
              </a:xfrm>
              <a:prstGeom prst="ellipse">
                <a:avLst/>
              </a:prstGeom>
              <a:solidFill>
                <a:srgbClr val="85C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graphicFrame>
            <p:nvGraphicFramePr>
              <p:cNvPr id="14338" name="Object 2"/>
              <p:cNvGraphicFramePr>
                <a:graphicFrameLocks noChangeAspect="1"/>
              </p:cNvGraphicFramePr>
              <p:nvPr/>
            </p:nvGraphicFramePr>
            <p:xfrm>
              <a:off x="2568" y="198"/>
              <a:ext cx="816" cy="5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1875" name="Фотография Photo Editor" r:id="rId3" imgW="771429" imgH="628571" progId="MSPhotoEd.3">
                      <p:embed/>
                    </p:oleObj>
                  </mc:Choice>
                  <mc:Fallback>
                    <p:oleObj name="Фотография Photo Editor" r:id="rId3" imgW="771429" imgH="628571" progId="MSPhotoEd.3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8" y="198"/>
                            <a:ext cx="816" cy="5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" name="Номер слайда 5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altLang="ru-RU" sz="1400" b="1" dirty="0" smtClean="0">
                <a:solidFill>
                  <a:schemeClr val="bg1"/>
                </a:solidFill>
              </a:rPr>
              <a:t>8</a:t>
            </a:r>
            <a:endParaRPr lang="ru-RU" alt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38885</TotalTime>
  <Words>3426</Words>
  <Application>Microsoft Office PowerPoint</Application>
  <PresentationFormat>Экран (4:3)</PresentationFormat>
  <Paragraphs>1118</Paragraphs>
  <Slides>38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Bookman Old Style</vt:lpstr>
      <vt:lpstr>Calibri</vt:lpstr>
      <vt:lpstr>Europe</vt:lpstr>
      <vt:lpstr>NewtonCTT</vt:lpstr>
      <vt:lpstr>Symbol</vt:lpstr>
      <vt:lpstr>Times New Roman</vt:lpstr>
      <vt:lpstr>Wingdings</vt:lpstr>
      <vt:lpstr>Wingdings 3</vt:lpstr>
      <vt:lpstr>1_Оформление по умолчанию</vt:lpstr>
      <vt:lpstr>Фотография Photo Editor</vt:lpstr>
      <vt:lpstr>Презентация PowerPoint</vt:lpstr>
      <vt:lpstr>ПРОИЗВОДСТВО В РОССИИ ЖИДКОГО  ТОПЛИВА ДЛЯ ВОДНОГО ТРАНСПОРТА</vt:lpstr>
      <vt:lpstr>ПРОИЗВОДСТВО В РОССИИ  ТОПОЧНОГО МАЗУТА </vt:lpstr>
      <vt:lpstr>Требования к характеристикам топочного мазута</vt:lpstr>
      <vt:lpstr>Требования к характеристикам судового топлива </vt:lpstr>
      <vt:lpstr>Виды судового топлива</vt:lpstr>
      <vt:lpstr>Тяжелое  судовое топливо</vt:lpstr>
      <vt:lpstr>Легкое судовое топливо</vt:lpstr>
      <vt:lpstr>Основные положения  по ограничению выбросов продуктов сгорания  судовых топлив</vt:lpstr>
      <vt:lpstr>Ограничения по содержанию серы в бункерных топливах (действующие и планируемые) </vt:lpstr>
      <vt:lpstr>      Стандарты на судовое топливо</vt:lpstr>
      <vt:lpstr>Основные способы производства  малосернистого  судового топлива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изменения объемов переработки нефти и производства основных видов нефтепродуктов в России в 2014-2017 гг.</vt:lpstr>
      <vt:lpstr>Переработка нефти за 2006-2035 гг., млн. т</vt:lpstr>
      <vt:lpstr>Экспорт нефти и нефтепродуктов  из России, млн. тонн</vt:lpstr>
      <vt:lpstr>Первичная переработка, тыс. т</vt:lpstr>
      <vt:lpstr>Производство автобензина, тыс. т</vt:lpstr>
      <vt:lpstr>Производство дизельного топлива, тыс. т</vt:lpstr>
      <vt:lpstr>Производство мазута, тыс. т</vt:lpstr>
      <vt:lpstr>Планы  модернизации нефтеперерабатывающих производств в 2011–2027 гг.</vt:lpstr>
      <vt:lpstr>Выполнение планов по модернизации нефтеперерабатывающих производств в 2011–2027 гг. (2)</vt:lpstr>
      <vt:lpstr>Планы  модернизации нефтеперерабатывающих производств в 2011–2027 гг.</vt:lpstr>
      <vt:lpstr> Глубина переработки нефти за 2006-2035 гг., %</vt:lpstr>
      <vt:lpstr>Презентация PowerPoint</vt:lpstr>
      <vt:lpstr>Инвестиции в модернизацию нефтеперерабатывющих производств в соответствии с планами модернизации в 2011 – 2016 гг</vt:lpstr>
      <vt:lpstr>Динамика изменения мощностей по переработке нефти за 2005-2017 гг. в России</vt:lpstr>
      <vt:lpstr>Введенные мощности</vt:lpstr>
      <vt:lpstr>Презентация PowerPoint</vt:lpstr>
      <vt:lpstr>ввОДЫ МОЩНОСТЕЙ В 2017 ГОДУ</vt:lpstr>
      <vt:lpstr>Перспективы ввода  мощностей</vt:lpstr>
      <vt:lpstr>Перспективы ввода  мощностей гидрокрекинга</vt:lpstr>
      <vt:lpstr>Изменение планов модернизации на следующий период  (с 2018 г)  </vt:lpstr>
      <vt:lpstr>Проблемы и перспективы модернизации нефтепереработки России</vt:lpstr>
      <vt:lpstr>Спасибо за внимание!</vt:lpstr>
    </vt:vector>
  </TitlesOfParts>
  <Company>VNP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Dbrodskaya</dc:creator>
  <cp:lastModifiedBy>sekret</cp:lastModifiedBy>
  <cp:revision>1299</cp:revision>
  <cp:lastPrinted>2018-06-04T08:28:20Z</cp:lastPrinted>
  <dcterms:created xsi:type="dcterms:W3CDTF">2011-02-03T13:55:32Z</dcterms:created>
  <dcterms:modified xsi:type="dcterms:W3CDTF">2018-06-04T12:50:08Z</dcterms:modified>
</cp:coreProperties>
</file>