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6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6" autoAdjust="0"/>
  </p:normalViewPr>
  <p:slideViewPr>
    <p:cSldViewPr>
      <p:cViewPr>
        <p:scale>
          <a:sx n="118" d="100"/>
          <a:sy n="118" d="100"/>
        </p:scale>
        <p:origin x="-59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2;&#1080;&#1090;&#1072;&#1083;&#1080;&#1081;\AppData\Local\Microsoft\Windows\Temporary%20Internet%20Files\Content.Outlook\J0IA64SY\&#1050;&#1085;&#1080;&#1075;&#1072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baseline="0" dirty="0">
                <a:effectLst/>
              </a:rPr>
              <a:t>ОБЪЕМ РЕАЛИЗОВАННОГО БУНКЕРНОГО ТОПЛИВА </a:t>
            </a:r>
            <a:endParaRPr lang="ru-RU" sz="1800" b="1" i="0" baseline="0" dirty="0" smtClean="0">
              <a:effectLst/>
            </a:endParaRPr>
          </a:p>
          <a:p>
            <a:pPr>
              <a:defRPr/>
            </a:pPr>
            <a:r>
              <a:rPr lang="ru-RU" sz="1800" b="1" i="0" baseline="0" dirty="0" smtClean="0">
                <a:effectLst/>
              </a:rPr>
              <a:t>В 2015 ГОДУ</a:t>
            </a:r>
            <a:endParaRPr lang="ru-RU" dirty="0">
              <a:effectLst/>
            </a:endParaRPr>
          </a:p>
        </c:rich>
      </c:tx>
      <c:layout>
        <c:manualLayout>
          <c:xMode val="edge"/>
          <c:yMode val="edge"/>
          <c:x val="0.11389670907127157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9649122807017545E-2"/>
          <c:w val="0.97026630170017314"/>
          <c:h val="0.98035087719298242"/>
        </c:manualLayout>
      </c:layout>
      <c:pie3DChart>
        <c:varyColors val="1"/>
        <c:ser>
          <c:idx val="0"/>
          <c:order val="0"/>
          <c:explosion val="19"/>
          <c:dPt>
            <c:idx val="0"/>
            <c:bubble3D val="0"/>
            <c:explosion val="6"/>
          </c:dPt>
          <c:dPt>
            <c:idx val="3"/>
            <c:bubble3D val="0"/>
            <c:explosion val="16"/>
          </c:dPt>
          <c:dLbls>
            <c:dLbl>
              <c:idx val="0"/>
              <c:layout>
                <c:manualLayout>
                  <c:x val="-0.23037457817772777"/>
                  <c:y val="5.5755776429585582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/>
                      <a:t>6</a:t>
                    </a:r>
                    <a:r>
                      <a:rPr lang="ru-RU" sz="1200" b="1"/>
                      <a:t>,</a:t>
                    </a:r>
                    <a:r>
                      <a:rPr lang="en-US" sz="1200" b="1"/>
                      <a:t>7</a:t>
                    </a:r>
                    <a:r>
                      <a:rPr lang="ru-RU" sz="1200" b="1"/>
                      <a:t> млн т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2539551733656167E-2"/>
                  <c:y val="-0.41932901175231735"/>
                </c:manualLayout>
              </c:layout>
              <c:tx>
                <c:rich>
                  <a:bodyPr/>
                  <a:lstStyle/>
                  <a:p>
                    <a:r>
                      <a:rPr lang="en-US" sz="1200" b="1"/>
                      <a:t>590</a:t>
                    </a:r>
                    <a:r>
                      <a:rPr lang="ru-RU" sz="1200" b="1"/>
                      <a:t> тыс т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0531352759200863"/>
                  <c:y val="-0.21988881267620827"/>
                </c:manualLayout>
              </c:layout>
              <c:tx>
                <c:rich>
                  <a:bodyPr/>
                  <a:lstStyle/>
                  <a:p>
                    <a:r>
                      <a:rPr lang="ru-RU" sz="1200" b="1"/>
                      <a:t>3,4 млн т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5762953600802659"/>
                  <c:y val="0.41692911737665217"/>
                </c:manualLayout>
              </c:layout>
              <c:tx>
                <c:rich>
                  <a:bodyPr/>
                  <a:lstStyle/>
                  <a:p>
                    <a:r>
                      <a:rPr lang="en-US" sz="1200" b="1"/>
                      <a:t>4</a:t>
                    </a:r>
                    <a:r>
                      <a:rPr lang="ru-RU" sz="1200" b="1"/>
                      <a:t>,</a:t>
                    </a:r>
                    <a:r>
                      <a:rPr lang="en-US" sz="1200" b="1"/>
                      <a:t>1</a:t>
                    </a:r>
                    <a:r>
                      <a:rPr lang="ru-RU" sz="1200" b="1" baseline="0"/>
                      <a:t> млн т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Лист1!$A$1:$A$4</c:f>
              <c:strCache>
                <c:ptCount val="4"/>
                <c:pt idx="0">
                  <c:v>Дальний Восток</c:v>
                </c:pt>
                <c:pt idx="1">
                  <c:v>Балтийский и Арктический бассейны</c:v>
                </c:pt>
                <c:pt idx="2">
                  <c:v>Речные бункеровки</c:v>
                </c:pt>
                <c:pt idx="3">
                  <c:v>Южные бассейны</c:v>
                </c:pt>
              </c:strCache>
            </c:strRef>
          </c:cat>
          <c:val>
            <c:numRef>
              <c:f>Лист1!$B$1:$B$4</c:f>
              <c:numCache>
                <c:formatCode>General</c:formatCode>
                <c:ptCount val="4"/>
                <c:pt idx="0">
                  <c:v>6700000</c:v>
                </c:pt>
                <c:pt idx="1">
                  <c:v>4100000</c:v>
                </c:pt>
                <c:pt idx="2">
                  <c:v>590000</c:v>
                </c:pt>
                <c:pt idx="3">
                  <c:v>3400000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5.0000028633702787E-2"/>
          <c:y val="0.89754499902587315"/>
          <c:w val="0.73272185106580379"/>
          <c:h val="8.7118540774052483E-2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143790849673228E-2"/>
          <c:y val="4.4647365709544758E-2"/>
          <c:w val="0.957219251336899"/>
          <c:h val="0.8739659516696265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Лист1!$A$10</c:f>
              <c:strCache>
                <c:ptCount val="1"/>
                <c:pt idx="0">
                  <c:v>грузообоорот</c:v>
                </c:pt>
              </c:strCache>
            </c:strRef>
          </c:tx>
          <c:marker>
            <c:symbol val="diamond"/>
            <c:size val="16"/>
          </c:marker>
          <c:dLbls>
            <c:dLbl>
              <c:idx val="0"/>
              <c:layout>
                <c:manualLayout>
                  <c:x val="2.4286581663630837E-3"/>
                  <c:y val="5.5823930444261767E-2"/>
                </c:manualLayout>
              </c:layout>
              <c:tx>
                <c:rich>
                  <a:bodyPr/>
                  <a:lstStyle/>
                  <a:p>
                    <a:r>
                      <a:rPr lang="en-US" sz="1100" baseline="0"/>
                      <a:t>623</a:t>
                    </a:r>
                    <a:r>
                      <a:rPr lang="ru-RU" sz="1100" baseline="0"/>
                      <a:t> млн т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2859744990892532E-3"/>
                  <c:y val="6.4412227435686725E-2"/>
                </c:manualLayout>
              </c:layout>
              <c:tx>
                <c:rich>
                  <a:bodyPr/>
                  <a:lstStyle/>
                  <a:p>
                    <a:r>
                      <a:rPr lang="en-US" sz="1100" baseline="0"/>
                      <a:t>740</a:t>
                    </a:r>
                    <a:r>
                      <a:rPr lang="ru-RU" sz="1100" baseline="0"/>
                      <a:t> млн т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9049770722763117E-17"/>
                  <c:y val="6.011807893997427E-2"/>
                </c:manualLayout>
              </c:layout>
              <c:tx>
                <c:rich>
                  <a:bodyPr/>
                  <a:lstStyle/>
                  <a:p>
                    <a:r>
                      <a:rPr lang="en-US" sz="1100" baseline="0"/>
                      <a:t>850</a:t>
                    </a:r>
                    <a:r>
                      <a:rPr lang="ru-RU" sz="1100" baseline="0"/>
                      <a:t> млн т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942926533090468E-2"/>
                  <c:y val="6.4412227435686753E-2"/>
                </c:manualLayout>
              </c:layout>
              <c:tx>
                <c:rich>
                  <a:bodyPr/>
                  <a:lstStyle/>
                  <a:p>
                    <a:r>
                      <a:rPr lang="en-US" sz="1100" baseline="0"/>
                      <a:t>1</a:t>
                    </a:r>
                    <a:r>
                      <a:rPr lang="ru-RU" sz="1100" baseline="0"/>
                      <a:t>,</a:t>
                    </a:r>
                    <a:r>
                      <a:rPr lang="en-US" sz="1100" baseline="0"/>
                      <a:t>3</a:t>
                    </a:r>
                    <a:r>
                      <a:rPr lang="ru-RU" sz="1100" baseline="0"/>
                      <a:t> млрд т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Лист1!$B$9:$E$9</c:f>
              <c:numCache>
                <c:formatCode>General</c:formatCode>
                <c:ptCount val="4"/>
                <c:pt idx="0">
                  <c:v>2014</c:v>
                </c:pt>
                <c:pt idx="1">
                  <c:v>2017</c:v>
                </c:pt>
                <c:pt idx="2">
                  <c:v>2020</c:v>
                </c:pt>
                <c:pt idx="3">
                  <c:v>2030</c:v>
                </c:pt>
              </c:numCache>
            </c:numRef>
          </c:cat>
          <c:val>
            <c:numRef>
              <c:f>Лист1!$B$10:$E$10</c:f>
              <c:numCache>
                <c:formatCode>General</c:formatCode>
                <c:ptCount val="4"/>
                <c:pt idx="0">
                  <c:v>623</c:v>
                </c:pt>
                <c:pt idx="1">
                  <c:v>740</c:v>
                </c:pt>
                <c:pt idx="2">
                  <c:v>850</c:v>
                </c:pt>
                <c:pt idx="3">
                  <c:v>1300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7039616"/>
        <c:axId val="33233088"/>
      </c:lineChart>
      <c:catAx>
        <c:axId val="3703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 b="1" i="0" baseline="0"/>
            </a:pPr>
            <a:endParaRPr lang="ru-RU"/>
          </a:p>
        </c:txPr>
        <c:crossAx val="33233088"/>
        <c:crosses val="autoZero"/>
        <c:auto val="1"/>
        <c:lblAlgn val="ctr"/>
        <c:lblOffset val="100"/>
        <c:noMultiLvlLbl val="0"/>
      </c:catAx>
      <c:valAx>
        <c:axId val="332330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7039616"/>
        <c:crosses val="autoZero"/>
        <c:crossBetween val="between"/>
      </c:valAx>
      <c:spPr>
        <a:effectLst>
          <a:glow rad="63500">
            <a:schemeClr val="accent2">
              <a:satMod val="175000"/>
              <a:alpha val="34000"/>
            </a:schemeClr>
          </a:glow>
          <a:outerShdw blurRad="635000" dir="15120000" sx="103000" sy="103000" algn="ctr" rotWithShape="0">
            <a:srgbClr val="000000">
              <a:alpha val="28000"/>
            </a:srgbClr>
          </a:outerShdw>
        </a:effectLst>
        <a:scene3d>
          <a:camera prst="orthographicFront"/>
          <a:lightRig rig="harsh" dir="t"/>
        </a:scene3d>
        <a:sp3d prstMaterial="powder"/>
      </c:spPr>
    </c:plotArea>
    <c:legend>
      <c:legendPos val="b"/>
      <c:layout>
        <c:manualLayout>
          <c:xMode val="edge"/>
          <c:yMode val="edge"/>
          <c:x val="0.38265246255982743"/>
          <c:y val="0.82919170690362731"/>
          <c:w val="0.25477358110984827"/>
          <c:h val="7.8318254860075112E-2"/>
        </c:manualLayout>
      </c:layout>
      <c:overlay val="0"/>
      <c:txPr>
        <a:bodyPr/>
        <a:lstStyle/>
        <a:p>
          <a:pPr>
            <a:defRPr sz="1100" b="1" i="0" baseline="0"/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441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910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31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037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63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50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37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83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975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730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83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7E0F-9AE3-4AEB-8BAC-A7FE2CC59A15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51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8064896" cy="1080120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и перспективы региональных </a:t>
            </a:r>
            <a:r>
              <a:rPr lang="ru-RU" b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бункеровочных</a:t>
            </a:r>
            <a:r>
              <a:rPr lang="ru-RU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рынков России</a:t>
            </a:r>
            <a:br>
              <a:rPr lang="ru-RU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789040"/>
            <a:ext cx="3168352" cy="288032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b="1" dirty="0" smtClean="0">
                <a:solidFill>
                  <a:srgbClr val="FFC000"/>
                </a:solidFill>
              </a:rPr>
              <a:t>Надежда Малышева</a:t>
            </a:r>
          </a:p>
          <a:p>
            <a:pPr algn="l"/>
            <a:r>
              <a:rPr lang="ru-RU" dirty="0" smtClean="0">
                <a:solidFill>
                  <a:srgbClr val="FFC000"/>
                </a:solidFill>
              </a:rPr>
              <a:t>Директор по развитию</a:t>
            </a:r>
          </a:p>
          <a:p>
            <a:pPr algn="l"/>
            <a:endParaRPr lang="ru-RU" dirty="0" smtClean="0">
              <a:solidFill>
                <a:srgbClr val="FFC000"/>
              </a:solidFill>
            </a:endParaRPr>
          </a:p>
          <a:p>
            <a:pPr algn="l"/>
            <a:endParaRPr lang="ru-RU" dirty="0" smtClean="0">
              <a:solidFill>
                <a:srgbClr val="FFC000"/>
              </a:solidFill>
            </a:endParaRPr>
          </a:p>
          <a:p>
            <a:pPr algn="l"/>
            <a:endParaRPr lang="ru-RU" dirty="0" smtClean="0">
              <a:solidFill>
                <a:srgbClr val="FFC000"/>
              </a:solidFill>
            </a:endParaRPr>
          </a:p>
          <a:p>
            <a:pPr algn="l"/>
            <a:r>
              <a:rPr lang="ru-RU" sz="2600" dirty="0" smtClean="0">
                <a:solidFill>
                  <a:srgbClr val="FFC000"/>
                </a:solidFill>
              </a:rPr>
              <a:t>Июнь 2016 г.</a:t>
            </a:r>
            <a:endParaRPr lang="ru-RU" sz="2600" dirty="0">
              <a:solidFill>
                <a:srgbClr val="FFC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869160"/>
            <a:ext cx="3050053" cy="170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1542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  <p:pic>
        <p:nvPicPr>
          <p:cNvPr id="1027" name="Picture 3" descr="Z:\Боресенок\Форум бункеровщиков\Папка Доклад_Лена-2015\Доклад_Лена-2015-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45232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  <p:pic>
        <p:nvPicPr>
          <p:cNvPr id="3074" name="Picture 2" descr="Z:\Боресенок\Форум бункеровщиков\Папка Доклад_Лена-2015\Доклад_Лена-2015-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7447950" cy="526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Z:\Боресенок\Форум бункеровщиков\Папка Доклад_Лена-2015\Доклад_Лена-2015-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" y="-85009"/>
            <a:ext cx="7447950" cy="694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  <p:pic>
        <p:nvPicPr>
          <p:cNvPr id="4098" name="Picture 2" descr="Z:\Боресенок\Форум бункеровщиков\Папка Доклад_Лена-2015\Доклад_Лена-2015-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745232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6779096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Прогнозируемый рост грузооборота портов России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685165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562074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Северо-Запад</a:t>
            </a:r>
            <a:r>
              <a:rPr lang="ru-RU" sz="2400" dirty="0" smtClean="0"/>
              <a:t>, Арктика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9448431"/>
              </p:ext>
            </p:extLst>
          </p:nvPr>
        </p:nvGraphicFramePr>
        <p:xfrm>
          <a:off x="467544" y="1052736"/>
          <a:ext cx="6768752" cy="4678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3017"/>
                <a:gridCol w="1797578"/>
                <a:gridCol w="1838157"/>
              </a:tblGrid>
              <a:tr h="708310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Месторасположение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Проектная мощность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Планируемый</a:t>
                      </a:r>
                      <a:r>
                        <a:rPr lang="ru-RU" baseline="0" dirty="0" smtClean="0"/>
                        <a:t> срок реализации</a:t>
                      </a:r>
                      <a:endParaRPr lang="ru-RU" dirty="0"/>
                    </a:p>
                  </a:txBody>
                  <a:tcPr/>
                </a:tc>
              </a:tr>
              <a:tr h="587834">
                <a:tc>
                  <a:txBody>
                    <a:bodyPr/>
                    <a:lstStyle/>
                    <a:p>
                      <a:r>
                        <a:rPr lang="ru-RU" dirty="0" smtClean="0"/>
                        <a:t>ММПК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Бронка</a:t>
                      </a:r>
                      <a:r>
                        <a:rPr lang="ru-RU" baseline="0" dirty="0" smtClean="0"/>
                        <a:t> (Санкт-Петербург)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1,45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</a:t>
                      </a:r>
                      <a:r>
                        <a:rPr lang="en-US" dirty="0" smtClean="0"/>
                        <a:t>TEUs</a:t>
                      </a:r>
                    </a:p>
                    <a:p>
                      <a:r>
                        <a:rPr lang="en-US" dirty="0" smtClean="0"/>
                        <a:t>260 </a:t>
                      </a:r>
                      <a:r>
                        <a:rPr lang="ru-RU" dirty="0" smtClean="0"/>
                        <a:t>тыс.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baseline="0" dirty="0" smtClean="0"/>
                        <a:t>Ro-Ro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2020 </a:t>
                      </a:r>
                      <a:r>
                        <a:rPr lang="ru-RU" dirty="0" smtClean="0"/>
                        <a:t>г.</a:t>
                      </a:r>
                      <a:r>
                        <a:rPr lang="en-US" dirty="0" smtClean="0"/>
                        <a:t> </a:t>
                      </a:r>
                      <a:r>
                        <a:rPr lang="ru-RU" dirty="0" smtClean="0"/>
                        <a:t>и далее</a:t>
                      </a:r>
                      <a:endParaRPr lang="ru-RU" dirty="0"/>
                    </a:p>
                  </a:txBody>
                  <a:tcPr/>
                </a:tc>
              </a:tr>
              <a:tr h="410370">
                <a:tc>
                  <a:txBody>
                    <a:bodyPr/>
                    <a:lstStyle/>
                    <a:p>
                      <a:r>
                        <a:rPr lang="ru-RU" dirty="0" smtClean="0"/>
                        <a:t>Пионерский (Калининград)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пассажиры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 г.</a:t>
                      </a:r>
                      <a:endParaRPr lang="ru-RU" dirty="0"/>
                    </a:p>
                  </a:txBody>
                  <a:tcPr/>
                </a:tc>
              </a:tr>
              <a:tr h="41037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Сабетта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16,5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 г.</a:t>
                      </a:r>
                      <a:endParaRPr lang="ru-RU" dirty="0"/>
                    </a:p>
                  </a:txBody>
                  <a:tcPr/>
                </a:tc>
              </a:tr>
              <a:tr h="5107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Порт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err="1" smtClean="0"/>
                        <a:t>Лавна</a:t>
                      </a:r>
                      <a:r>
                        <a:rPr lang="ru-RU" dirty="0" smtClean="0"/>
                        <a:t> (Мурманск)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 г. и далее</a:t>
                      </a:r>
                      <a:endParaRPr lang="ru-RU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r>
                        <a:rPr lang="ru-RU" dirty="0" smtClean="0"/>
                        <a:t>РПК</a:t>
                      </a:r>
                      <a:r>
                        <a:rPr lang="ru-RU" baseline="0" dirty="0" smtClean="0"/>
                        <a:t> «Высоцк ЛУКОЙЛ-</a:t>
                      </a:r>
                      <a:r>
                        <a:rPr lang="en-US" baseline="0" dirty="0" smtClean="0"/>
                        <a:t>II</a:t>
                      </a:r>
                      <a:r>
                        <a:rPr lang="ru-RU" baseline="0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+5 млн тонн нефтепродуктов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 г. и далее</a:t>
                      </a:r>
                      <a:endParaRPr lang="ru-RU" dirty="0"/>
                    </a:p>
                  </a:txBody>
                  <a:tcPr/>
                </a:tc>
              </a:tr>
              <a:tr h="41037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Приморск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+10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 дизтоплива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2017-18 гг.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5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Южный бассейн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2255422"/>
              </p:ext>
            </p:extLst>
          </p:nvPr>
        </p:nvGraphicFramePr>
        <p:xfrm>
          <a:off x="457200" y="1600200"/>
          <a:ext cx="6707187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616"/>
                <a:gridCol w="2304256"/>
                <a:gridCol w="194431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Месторасположение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Проектная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мощность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Планируемый срок реализации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Сухогрузный район порта Тамань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94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2025 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Новороссийск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/>
                        <a:t>+</a:t>
                      </a:r>
                      <a:r>
                        <a:rPr lang="ru-RU" dirty="0" smtClean="0"/>
                        <a:t>20 млн</a:t>
                      </a:r>
                      <a:r>
                        <a:rPr lang="ru-RU" baseline="0" dirty="0" smtClean="0"/>
                        <a:t> тонн сухогрузов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2018 г.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smtClean="0"/>
                        <a:t>и далее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Ростов-на-Дону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+2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 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Астрахань-Оля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Увеличение перевалки до 20 млн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2020 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Таманский</a:t>
                      </a:r>
                      <a:r>
                        <a:rPr lang="ru-RU" baseline="0" dirty="0" smtClean="0"/>
                        <a:t> терминал навалочных грузов (ОТЭКО)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+35 млн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 г.</a:t>
                      </a:r>
                      <a:r>
                        <a:rPr lang="ru-RU" baseline="0" dirty="0" smtClean="0"/>
                        <a:t> и далее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7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Дальневосточный бассейн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5029996"/>
              </p:ext>
            </p:extLst>
          </p:nvPr>
        </p:nvGraphicFramePr>
        <p:xfrm>
          <a:off x="457200" y="1600200"/>
          <a:ext cx="6778626" cy="294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624"/>
                <a:gridCol w="2304256"/>
                <a:gridCol w="194374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Месторасположение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Проектная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мощность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Планируемый срок реализации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Ванино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+ 15 млн тонн (уголь)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 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Порт</a:t>
                      </a:r>
                      <a:r>
                        <a:rPr lang="ru-RU" baseline="0" dirty="0" smtClean="0"/>
                        <a:t> Восточный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+18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baseline="0" dirty="0" smtClean="0"/>
                        <a:t> тонн (уголь)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 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Зарубино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2025 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Петропавловск-Камчатский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Рост до 8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baseline="0" dirty="0" smtClean="0"/>
                        <a:t> тонн, до 1 </a:t>
                      </a:r>
                      <a:r>
                        <a:rPr lang="ru-RU" baseline="0" dirty="0" err="1" smtClean="0"/>
                        <a:t>млн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baseline="0" dirty="0" smtClean="0"/>
                        <a:t>TEUs</a:t>
                      </a:r>
                      <a:r>
                        <a:rPr lang="ru-RU" baseline="0" dirty="0" smtClean="0"/>
                        <a:t>, пассажиры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н.д.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62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540" y="764704"/>
            <a:ext cx="8280920" cy="5616624"/>
          </a:xfrm>
        </p:spPr>
        <p:txBody>
          <a:bodyPr>
            <a:normAutofit fontScale="77500" lnSpcReduction="20000"/>
          </a:bodyPr>
          <a:lstStyle/>
          <a:p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БЛАГОДАРЮ </a:t>
            </a:r>
          </a:p>
          <a:p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ВНИМАНИЕ!</a:t>
            </a:r>
          </a:p>
          <a:p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Медиа-группа «</a:t>
            </a:r>
            <a:r>
              <a:rPr lang="ru-RU" sz="4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ПортНьюс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 </a:t>
            </a:r>
          </a:p>
          <a:p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(812) 570 78 03, </a:t>
            </a:r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ru-RU" sz="4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portnews.ru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44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4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www.portnews.ru       www.rus-shipping.ru</a:t>
            </a:r>
            <a:endParaRPr lang="ru-RU" sz="4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29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3203848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3203848" cy="6858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лет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отраслевого пиара</a:t>
            </a:r>
            <a:endParaRPr lang="ru-RU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548680"/>
            <a:ext cx="5400600" cy="648072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C000"/>
                </a:solidFill>
              </a:rPr>
              <a:t>Медиа-группа «</a:t>
            </a:r>
            <a:r>
              <a:rPr lang="ru-RU" b="1" dirty="0" err="1" smtClean="0">
                <a:solidFill>
                  <a:srgbClr val="FFC000"/>
                </a:solidFill>
              </a:rPr>
              <a:t>ПортНьюс</a:t>
            </a:r>
            <a:r>
              <a:rPr lang="ru-RU" b="1" dirty="0" smtClean="0">
                <a:solidFill>
                  <a:srgbClr val="FFC000"/>
                </a:solidFill>
              </a:rPr>
              <a:t>»</a:t>
            </a:r>
            <a:endParaRPr lang="ru-RU" sz="2600" dirty="0">
              <a:solidFill>
                <a:srgbClr val="FFC000"/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563888" y="1340768"/>
            <a:ext cx="5400600" cy="475252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Информационно-аналитическое агентство «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ПортНьюс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 создано и зарегистрировано как средство массовой информации в 2004 году. Сегодня ИАА «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ПортНьюс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 — это ведущее и самое читаемое СМИ в области морского и речного транспорта, а также инструмент взаимодействия бизнеса, власти и прессы. Ежедневно около восьми тысяч постоянных читателей русской и английской версий портала — это серьезный показатель интереса к нашему проекту. Нас читает отраслевая аудитория по всей России — от Северо-Запада до Дальнего Востока, а также страны СНГ, Европа, Китай и США.</a:t>
            </a:r>
          </a:p>
          <a:p>
            <a:pPr algn="l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Главный проект агентства — информационный портал </a:t>
            </a: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www.portnews.ru — в оперативном режиме предоставляет </a:t>
            </a: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информацию о событиях в портовой отрасли для российской </a:t>
            </a: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зарубежной аудитории. Вся информация портала находится </a:t>
            </a: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открытом доступе, обновляется в режиме реального времени.</a:t>
            </a:r>
          </a:p>
          <a:p>
            <a:pPr algn="l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Подразделения агентства работают в сфере журналистики </a:t>
            </a: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аналитики, маркетинга и дизайна, общественных коммуникаций и развития корпоративного имиджа.</a:t>
            </a:r>
          </a:p>
          <a:p>
            <a:pPr algn="l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 2008 года «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ПортНьюс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 — член Ассоциации Морских Торговых Портов (АСОП).</a:t>
            </a:r>
            <a:endParaRPr lang="ru-RU" sz="2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7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3203848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3203848" cy="6858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8000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уникальных 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посетителей в день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подписчиков 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новости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4800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новостных 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сообщений в неделю</a:t>
            </a:r>
            <a:endParaRPr lang="ru-RU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66004" y="692696"/>
            <a:ext cx="5400600" cy="64807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www.portnews.ru</a:t>
            </a:r>
            <a:endParaRPr lang="ru-RU" sz="2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7" t="7050" r="18545" b="9946"/>
          <a:stretch/>
        </p:blipFill>
        <p:spPr bwMode="auto">
          <a:xfrm>
            <a:off x="3350662" y="1628800"/>
            <a:ext cx="5730079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185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3096344" cy="3456384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ON-LINE</a:t>
            </a:r>
            <a:endParaRPr lang="ru-RU" sz="5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621168" y="450080"/>
            <a:ext cx="3096344" cy="2330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ваши новости </a:t>
            </a:r>
          </a:p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ваши перевозки</a:t>
            </a:r>
          </a:p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ваши цены</a:t>
            </a:r>
          </a:p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ваши объемы</a:t>
            </a:r>
          </a:p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ваши планы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335" y="2952134"/>
            <a:ext cx="5401665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61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788" y="0"/>
            <a:ext cx="7081212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280920" cy="1224136"/>
          </a:xfrm>
        </p:spPr>
        <p:txBody>
          <a:bodyPr>
            <a:normAutofit/>
          </a:bodyPr>
          <a:lstStyle/>
          <a:p>
            <a:pPr algn="l"/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ОТРАСЛЕВОЙ 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endParaRPr lang="ru-RU" sz="4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51520" y="4581129"/>
            <a:ext cx="3096344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 </a:t>
            </a:r>
          </a:p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ВЫПУСК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54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280920" cy="122413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ЦЕНОВОЙ БЮЛЛЕТЕНЬ ПОРТНЬЮС</a:t>
            </a:r>
            <a:endParaRPr lang="ru-RU" sz="4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88761"/>
            <a:ext cx="6552727" cy="535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196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0433708"/>
              </p:ext>
            </p:extLst>
          </p:nvPr>
        </p:nvGraphicFramePr>
        <p:xfrm>
          <a:off x="251520" y="908720"/>
          <a:ext cx="6984776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6766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  <p:pic>
        <p:nvPicPr>
          <p:cNvPr id="2" name="Picture 2" descr="D:\PortNews\Исследования\2016\Доклад_Лена-2015-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" y="288754"/>
            <a:ext cx="7452320" cy="619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  <p:pic>
        <p:nvPicPr>
          <p:cNvPr id="2050" name="Picture 2" descr="Z:\Боресенок\Форум бункеровщиков\Папка Доклад_Лена-2015\Доклад_Лена-2015-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859" y="-288032"/>
            <a:ext cx="7533179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</TotalTime>
  <Words>308</Words>
  <Application>Microsoft Office PowerPoint</Application>
  <PresentationFormat>Экран (4:3)</PresentationFormat>
  <Paragraphs>115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Особенности и перспективы региональных бункеровочных рынков России </vt:lpstr>
      <vt:lpstr>12 лет отраслевого пиара</vt:lpstr>
      <vt:lpstr>8000 уникальных  посетителей в день    2500 подписчиков  на новости    4800 новостных  сообщений в неделю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Прогнозируемый рост грузооборота портов России</vt:lpstr>
      <vt:lpstr>Северо-Запад, Арктика</vt:lpstr>
      <vt:lpstr>Южный бассейн</vt:lpstr>
      <vt:lpstr>Дальневосточный бассейн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Экологическое топливо  для Балтики: в поисках  альтернатив</dc:title>
  <dc:creator>DEDE</dc:creator>
  <cp:lastModifiedBy>Av</cp:lastModifiedBy>
  <cp:revision>136</cp:revision>
  <dcterms:created xsi:type="dcterms:W3CDTF">2014-11-24T10:47:19Z</dcterms:created>
  <dcterms:modified xsi:type="dcterms:W3CDTF">2016-06-08T12:28:23Z</dcterms:modified>
</cp:coreProperties>
</file>