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16"/>
  </p:notesMasterIdLst>
  <p:sldIdLst>
    <p:sldId id="256" r:id="rId3"/>
    <p:sldId id="273" r:id="rId4"/>
    <p:sldId id="266" r:id="rId5"/>
    <p:sldId id="278" r:id="rId6"/>
    <p:sldId id="269" r:id="rId7"/>
    <p:sldId id="272" r:id="rId8"/>
    <p:sldId id="270" r:id="rId9"/>
    <p:sldId id="271" r:id="rId10"/>
    <p:sldId id="261" r:id="rId11"/>
    <p:sldId id="262" r:id="rId12"/>
    <p:sldId id="267" r:id="rId13"/>
    <p:sldId id="265" r:id="rId14"/>
    <p:sldId id="260" r:id="rId15"/>
  </p:sldIdLst>
  <p:sldSz cx="9144000" cy="6858000" type="screen4x3"/>
  <p:notesSz cx="6858000" cy="9144000"/>
  <p:custDataLst>
    <p:tags r:id="rId17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262E"/>
    <a:srgbClr val="000000"/>
    <a:srgbClr val="FECB00"/>
    <a:srgbClr val="E98300"/>
    <a:srgbClr val="ED9C33"/>
    <a:srgbClr val="F4C180"/>
    <a:srgbClr val="8B73A7"/>
    <a:srgbClr val="B6A7C8"/>
    <a:srgbClr val="DC7D82"/>
    <a:srgbClr val="988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 varScale="1">
        <p:scale>
          <a:sx n="112" d="100"/>
          <a:sy n="112" d="100"/>
        </p:scale>
        <p:origin x="-1500" y="-78"/>
      </p:cViewPr>
      <p:guideLst>
        <p:guide orient="horz" pos="164"/>
        <p:guide orient="horz" pos="4162"/>
        <p:guide orient="horz" pos="731"/>
        <p:guide orient="horz" pos="799"/>
        <p:guide orient="horz" pos="3775"/>
        <p:guide pos="1446"/>
        <p:guide pos="158"/>
        <p:guide pos="5602"/>
        <p:guide pos="4314"/>
        <p:guide pos="4218"/>
        <p:guide pos="2929"/>
        <p:guide pos="2831"/>
        <p:guide pos="15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5E0D-B76F-47A8-91B1-C71AD6BE59C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EC2AB-FD5C-4EF7-AF8D-FB95907AF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7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198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North: regulation driven</a:t>
            </a:r>
          </a:p>
          <a:p>
            <a:r>
              <a:rPr lang="en-GB" dirty="0" err="1" smtClean="0"/>
              <a:t>Center</a:t>
            </a:r>
            <a:r>
              <a:rPr lang="en-GB" dirty="0" smtClean="0"/>
              <a:t>: regulation driven (Euro 6) and demand</a:t>
            </a:r>
            <a:r>
              <a:rPr lang="en-GB" baseline="0" dirty="0" smtClean="0"/>
              <a:t> driven</a:t>
            </a:r>
          </a:p>
          <a:p>
            <a:r>
              <a:rPr lang="en-GB" baseline="0" dirty="0" smtClean="0"/>
              <a:t>Southwest: availability driven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89E8E70-1D69-4BC0-AC06-2F09CEB9F783}" type="datetime4">
              <a:rPr lang="en-GB" smtClean="0"/>
              <a:pPr/>
              <a:t>22 June 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258BE3-425E-44FE-9E4F-46F3EB7D50FE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879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517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693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472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959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4092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329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8157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929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 smtClean="0">
                <a:solidFill>
                  <a:schemeClr val="tx2"/>
                </a:solidFill>
              </a:rPr>
              <a:t>“Gas” =</a:t>
            </a:r>
            <a:r>
              <a:rPr lang="en-GB" sz="1200" b="0" baseline="0" dirty="0" smtClean="0">
                <a:solidFill>
                  <a:schemeClr val="tx2"/>
                </a:solidFill>
              </a:rPr>
              <a:t> </a:t>
            </a:r>
            <a:r>
              <a:rPr lang="en-GB" sz="1200" b="0" dirty="0" smtClean="0">
                <a:solidFill>
                  <a:schemeClr val="tx2"/>
                </a:solidFill>
              </a:rPr>
              <a:t>pure gas engines (Rolls Royce and Mitsubishi)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 smtClean="0">
                <a:solidFill>
                  <a:schemeClr val="tx2"/>
                </a:solidFill>
              </a:rPr>
              <a:t>“DF” = Dual Fuel (</a:t>
            </a:r>
            <a:r>
              <a:rPr lang="en-GB" sz="1200" b="0" dirty="0" err="1" smtClean="0">
                <a:solidFill>
                  <a:schemeClr val="tx2"/>
                </a:solidFill>
              </a:rPr>
              <a:t>Wärtsilä</a:t>
            </a:r>
            <a:r>
              <a:rPr lang="en-GB" sz="1200" b="0" dirty="0" smtClean="0">
                <a:solidFill>
                  <a:schemeClr val="tx2"/>
                </a:solidFill>
              </a:rPr>
              <a:t> and MAN). Some</a:t>
            </a:r>
            <a:r>
              <a:rPr lang="en-GB" sz="1200" b="0" baseline="0" dirty="0" smtClean="0">
                <a:solidFill>
                  <a:schemeClr val="tx2"/>
                </a:solidFill>
              </a:rPr>
              <a:t> of the PSV DF ships actually have both DF and Diesel engines, but the DF engines typically produce &gt;90% of the energy on board over a year.</a:t>
            </a:r>
            <a:endParaRPr lang="en-GB" sz="1200" b="0" dirty="0" smtClean="0">
              <a:solidFill>
                <a:schemeClr val="tx2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 smtClean="0">
                <a:solidFill>
                  <a:schemeClr val="tx2"/>
                </a:solidFill>
              </a:rPr>
              <a:t>“Gas + Diesel” =</a:t>
            </a:r>
            <a:r>
              <a:rPr lang="en-GB" sz="1200" b="0" baseline="0" dirty="0" smtClean="0">
                <a:solidFill>
                  <a:schemeClr val="tx2"/>
                </a:solidFill>
              </a:rPr>
              <a:t> </a:t>
            </a:r>
            <a:r>
              <a:rPr lang="en-GB" sz="1200" b="0" dirty="0" smtClean="0">
                <a:solidFill>
                  <a:schemeClr val="tx2"/>
                </a:solidFill>
              </a:rPr>
              <a:t>both pure gas and diesel engines are installed for ship propulsion, but the gas engines typically produce &gt;90% of the energy on board over</a:t>
            </a:r>
            <a:r>
              <a:rPr lang="en-GB" sz="1200" b="0" baseline="0" dirty="0" smtClean="0">
                <a:solidFill>
                  <a:schemeClr val="tx2"/>
                </a:solidFill>
              </a:rPr>
              <a:t> a year. Many “Gas” ships also have “take me home” diesel back-up solutions (Rolls Royce and Mitsubishi).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baseline="0" dirty="0" smtClean="0">
                <a:solidFill>
                  <a:schemeClr val="tx2"/>
                </a:solidFill>
              </a:rPr>
              <a:t>“Other” = is for now one gas turbine solution and two </a:t>
            </a:r>
            <a:r>
              <a:rPr lang="en-GB" sz="1200" b="0" baseline="0" dirty="0" err="1" smtClean="0">
                <a:solidFill>
                  <a:schemeClr val="tx2"/>
                </a:solidFill>
              </a:rPr>
              <a:t>newbuilds</a:t>
            </a:r>
            <a:r>
              <a:rPr lang="en-GB" sz="1200" b="0" baseline="0" dirty="0" smtClean="0">
                <a:solidFill>
                  <a:schemeClr val="tx2"/>
                </a:solidFill>
              </a:rPr>
              <a:t> where engine supplier is not confirmed.</a:t>
            </a:r>
            <a:endParaRPr lang="en-GB" sz="1200" b="0" dirty="0" smtClean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89E8E70-1D69-4BC0-AC06-2F09CEB9F783}" type="datetime4">
              <a:rPr lang="en-GB" smtClean="0"/>
              <a:pPr/>
              <a:t>22 June 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258BE3-425E-44FE-9E4F-46F3EB7D50FE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326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Main hubs where things are moving fast: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Scandinavia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Baltics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Northern Continental Europe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Gulf of Mexico and the Lakes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Canada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Middle East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Singapore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093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1160464"/>
            <a:ext cx="8893174" cy="31178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641864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04580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 smtClean="0">
                <a:solidFill>
                  <a:schemeClr val="tx1"/>
                </a:solidFill>
              </a:rPr>
              <a:t>DNV GL ©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21" name="bmkFld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4" name="bmkDraft"/>
          <p:cNvSpPr txBox="1">
            <a:spLocks noChangeArrowheads="1"/>
          </p:cNvSpPr>
          <p:nvPr userDrawn="1"/>
        </p:nvSpPr>
        <p:spPr bwMode="auto">
          <a:xfrm>
            <a:off x="3811588" y="6012013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5" name="bmk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bmkFldDate"/>
          <p:cNvSpPr/>
          <p:nvPr userDrawn="1"/>
        </p:nvSpPr>
        <p:spPr>
          <a:xfrm>
            <a:off x="249520" y="3862800"/>
            <a:ext cx="6446555" cy="3312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600" b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2015-06-25</a:t>
            </a:r>
            <a:endParaRPr lang="en-GB" sz="16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bmkFldAuthorName"/>
          <p:cNvSpPr txBox="1">
            <a:spLocks noChangeArrowheads="1"/>
          </p:cNvSpPr>
          <p:nvPr userDrawn="1"/>
        </p:nvSpPr>
        <p:spPr bwMode="auto">
          <a:xfrm>
            <a:off x="250823" y="3574800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600" b="1" kern="120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Jan Tellkamp</a:t>
            </a:r>
            <a:endParaRPr lang="en-GB" altLang="ja-JP" sz="16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bmk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250825" y="2420888"/>
            <a:ext cx="6445250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539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70800"/>
            <a:ext cx="4244976" cy="4722013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649788" y="1268413"/>
            <a:ext cx="4242692" cy="47244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9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smtClean="0"/>
              <a:t>2015-06-25</a:t>
            </a:r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47948" y="5678682"/>
            <a:ext cx="8644531" cy="3379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943199"/>
            <a:ext cx="8892000" cy="4679931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Table Placeholder 11"/>
          <p:cNvSpPr>
            <a:spLocks noGrp="1"/>
          </p:cNvSpPr>
          <p:nvPr>
            <p:ph type="tbl" sz="quarter" idx="15"/>
          </p:nvPr>
        </p:nvSpPr>
        <p:spPr>
          <a:xfrm>
            <a:off x="0" y="5537488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42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71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7388" y="6537522"/>
            <a:ext cx="4246563" cy="1603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bmkFld6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2015-06-25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7" name="bmkDraft6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8" name="bmkConfidentiality6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914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260350"/>
            <a:ext cx="8893174" cy="31612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2572"/>
            <a:ext cx="8425631" cy="1304415"/>
          </a:xfrm>
        </p:spPr>
        <p:txBody>
          <a:bodyPr anchor="t" anchorCtr="0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smtClean="0"/>
              <a:t>2015-06-25</a:t>
            </a:r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3601" y="3343880"/>
            <a:ext cx="8895600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0823" y="3518053"/>
            <a:ext cx="4246563" cy="2160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3" y="3752838"/>
            <a:ext cx="4246563" cy="204873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Email address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0823" y="3957711"/>
            <a:ext cx="4246563" cy="320602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Telephone number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50825" y="5769260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9663" y="4967444"/>
            <a:ext cx="204565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200" b="1" cap="none" baseline="0" noProof="1" smtClean="0">
                <a:solidFill>
                  <a:schemeClr val="tx1"/>
                </a:solidFill>
              </a:rPr>
              <a:t>www.dnvgl.com</a:t>
            </a:r>
            <a:endParaRPr lang="en-GB" sz="1200" b="1" cap="none" baseline="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79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smtClean="0"/>
              <a:t>2015-06-25</a:t>
            </a:r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50823" y="1268413"/>
            <a:ext cx="8641657" cy="4724400"/>
          </a:xfr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1200"/>
              </a:spcBef>
              <a:buClr>
                <a:srgbClr val="333333"/>
              </a:buClr>
              <a:buFont typeface="+mj-lt"/>
              <a:buAutoNum type="arabicPeriod"/>
              <a:defRPr b="1"/>
            </a:lvl1pPr>
            <a:lvl2pPr marL="522000" indent="-180000">
              <a:buFont typeface="Wingdings" panose="05000000000000000000" pitchFamily="2" charset="2"/>
              <a:buChar char="§"/>
              <a:defRPr/>
            </a:lvl2pPr>
            <a:lvl3pPr marL="738000"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9128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79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1160747"/>
            <a:ext cx="8893175" cy="34425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765372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528482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 smtClean="0">
                <a:solidFill>
                  <a:schemeClr val="tx1"/>
                </a:solidFill>
              </a:rPr>
              <a:t>DNV GL ©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16" name="bmkConfidentiality4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bmkDraft4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2" name="bmkFld4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2015-06-25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3" name="bmk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48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3"/>
            <a:ext cx="8893174" cy="30960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FontTx/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271529"/>
            <a:ext cx="8893175" cy="1721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4876154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64788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 smtClean="0">
                <a:solidFill>
                  <a:schemeClr val="tx1"/>
                </a:solidFill>
              </a:rPr>
              <a:t>DNV GL ©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18" name="bmkConfidentiality5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bmkDraft5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2" name="bmkFld5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2015-06-25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4" name="bmkBusinessAreaName"/>
          <p:cNvSpPr/>
          <p:nvPr userDrawn="1"/>
        </p:nvSpPr>
        <p:spPr>
          <a:xfrm>
            <a:off x="250825" y="4501596"/>
            <a:ext cx="6445252" cy="21614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lvl="0" indent="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endParaRPr lang="en-GB" sz="1400" b="1" cap="all" baseline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0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3933056"/>
            <a:ext cx="8893174" cy="2059757"/>
          </a:xfrm>
          <a:prstGeom prst="rect">
            <a:avLst/>
          </a:prstGeom>
          <a:solidFill>
            <a:srgbClr val="009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2"/>
            <a:ext cx="8893174" cy="2756849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4312347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3924941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 smtClean="0">
                <a:solidFill>
                  <a:schemeClr val="tx1"/>
                </a:solidFill>
              </a:rPr>
              <a:t>DNV GL ©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22" name="bmkFld2AuthorName"/>
          <p:cNvSpPr txBox="1">
            <a:spLocks noChangeArrowheads="1"/>
          </p:cNvSpPr>
          <p:nvPr userDrawn="1"/>
        </p:nvSpPr>
        <p:spPr bwMode="auto">
          <a:xfrm>
            <a:off x="250823" y="5363202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200" b="1" kern="120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Jan Tellkamp</a:t>
            </a:r>
            <a:endParaRPr lang="en-GB" altLang="ja-JP" sz="12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bmkFld3Date"/>
          <p:cNvSpPr/>
          <p:nvPr userDrawn="1"/>
        </p:nvSpPr>
        <p:spPr>
          <a:xfrm>
            <a:off x="249520" y="5685609"/>
            <a:ext cx="6446555" cy="30720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200" b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2015-06-25</a:t>
            </a:r>
            <a:endParaRPr lang="en-GB" sz="12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bmkConfidentiality3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bmkDraft3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6" name="bmkFld2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8" name="bmkBusinessAreaName"/>
          <p:cNvSpPr/>
          <p:nvPr userDrawn="1"/>
        </p:nvSpPr>
        <p:spPr>
          <a:xfrm>
            <a:off x="246122" y="4056885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Subtitle 2"/>
          <p:cNvSpPr>
            <a:spLocks noGrp="1"/>
          </p:cNvSpPr>
          <p:nvPr>
            <p:ph type="subTitle" idx="1"/>
          </p:nvPr>
        </p:nvSpPr>
        <p:spPr>
          <a:xfrm>
            <a:off x="250825" y="5039166"/>
            <a:ext cx="6445250" cy="324036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69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260351"/>
            <a:ext cx="8893174" cy="5732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5907600"/>
            <a:ext cx="8892000" cy="2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90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60351"/>
            <a:ext cx="8892000" cy="57324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81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4"/>
            <a:ext cx="4243389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7" y="1268414"/>
            <a:ext cx="4243387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07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4" y="972000"/>
            <a:ext cx="4243389" cy="572400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6" y="1620000"/>
            <a:ext cx="4243387" cy="4372813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9788" y="970248"/>
            <a:ext cx="4242692" cy="572312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9787" y="1618861"/>
            <a:ext cx="4242693" cy="4373952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13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9852" y="6697681"/>
            <a:ext cx="1257536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 smtClean="0">
                <a:solidFill>
                  <a:schemeClr val="tx1"/>
                </a:solidFill>
              </a:rPr>
              <a:t>DNV GL ©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bmkConfidentiality2"/>
          <p:cNvSpPr/>
          <p:nvPr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bmkDraft2"/>
          <p:cNvSpPr txBox="1">
            <a:spLocks noChangeArrowheads="1"/>
          </p:cNvSpPr>
          <p:nvPr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4" name="bmkFld2Date"/>
          <p:cNvSpPr txBox="1">
            <a:spLocks noChangeArrowheads="1"/>
          </p:cNvSpPr>
          <p:nvPr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2015-06-25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2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65" r:id="rId7"/>
    <p:sldLayoutId id="2147483652" r:id="rId8"/>
    <p:sldLayoutId id="2147483653" r:id="rId9"/>
    <p:sldLayoutId id="2147483664" r:id="rId10"/>
    <p:sldLayoutId id="2147483666" r:id="rId11"/>
    <p:sldLayoutId id="2147483654" r:id="rId12"/>
    <p:sldLayoutId id="2147483655" r:id="rId13"/>
    <p:sldLayoutId id="2147483667" r:id="rId1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9852" y="6697681"/>
            <a:ext cx="1257536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2015-06-25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 smtClean="0">
                <a:solidFill>
                  <a:schemeClr val="tx1"/>
                </a:solidFill>
              </a:rPr>
              <a:t>DNV GL ©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bmkConfidentiality2"/>
          <p:cNvSpPr/>
          <p:nvPr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bmkDraft2"/>
          <p:cNvSpPr txBox="1">
            <a:spLocks noChangeArrowheads="1"/>
          </p:cNvSpPr>
          <p:nvPr/>
        </p:nvSpPr>
        <p:spPr bwMode="auto">
          <a:xfrm>
            <a:off x="3811588" y="6033489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endParaRPr lang="en-GB" altLang="ja-JP" sz="20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4" name="bmkFld2Date"/>
          <p:cNvSpPr txBox="1">
            <a:spLocks noChangeArrowheads="1"/>
          </p:cNvSpPr>
          <p:nvPr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2015-06-25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2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g.mrbunker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Development of world LNG-fuelled shipping in 2014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All Russian forum “Current </a:t>
            </a:r>
            <a:r>
              <a:rPr lang="en-US"/>
              <a:t>State and Prospects for Development of Russian Bunker Services </a:t>
            </a:r>
            <a:r>
              <a:rPr lang="en-US" smtClean="0"/>
              <a:t>Market”</a:t>
            </a:r>
            <a:endParaRPr lang="en-GB" dirty="0"/>
          </a:p>
        </p:txBody>
      </p:sp>
      <p:pic>
        <p:nvPicPr>
          <p:cNvPr id="1026" name="Picture 2" descr="Russian Association of Marine and River Bunker Supplier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949280"/>
            <a:ext cx="2571800" cy="47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91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/>
          <p:cNvGrpSpPr/>
          <p:nvPr/>
        </p:nvGrpSpPr>
        <p:grpSpPr>
          <a:xfrm>
            <a:off x="251520" y="5771728"/>
            <a:ext cx="917513" cy="230832"/>
            <a:chOff x="395536" y="5733256"/>
            <a:chExt cx="917513" cy="230832"/>
          </a:xfrm>
        </p:grpSpPr>
        <p:sp>
          <p:nvSpPr>
            <p:cNvPr id="105" name="Oval 104"/>
            <p:cNvSpPr/>
            <p:nvPr/>
          </p:nvSpPr>
          <p:spPr bwMode="auto">
            <a:xfrm>
              <a:off x="395536" y="5787262"/>
              <a:ext cx="193868" cy="161728"/>
            </a:xfrm>
            <a:prstGeom prst="ellipse">
              <a:avLst/>
            </a:prstGeom>
            <a:gradFill>
              <a:gsLst>
                <a:gs pos="0">
                  <a:schemeClr val="accent4">
                    <a:shade val="51000"/>
                    <a:satMod val="130000"/>
                    <a:alpha val="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</a:gra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609010" y="5733256"/>
              <a:ext cx="704039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9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Existing</a:t>
              </a:r>
              <a:endParaRPr lang="en-GB" sz="9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302398" y="956813"/>
            <a:ext cx="7287872" cy="4714267"/>
            <a:chOff x="899592" y="1124744"/>
            <a:chExt cx="7287872" cy="4714266"/>
          </a:xfrm>
        </p:grpSpPr>
        <p:pic>
          <p:nvPicPr>
            <p:cNvPr id="5122" name="Picture 2" descr="C:\Users\kast\AppData\Local\Microsoft\Windows\Temporary Internet Files\Content.Outlook\TE6AS6TZ\1206-038 World map-01 (2).jp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783" t="10812" r="32966" b="66325"/>
            <a:stretch/>
          </p:blipFill>
          <p:spPr bwMode="auto">
            <a:xfrm>
              <a:off x="899592" y="1124744"/>
              <a:ext cx="7287872" cy="4714266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3396248" y="2825802"/>
              <a:ext cx="144016" cy="108012"/>
            </a:xfrm>
            <a:prstGeom prst="ellipse">
              <a:avLst/>
            </a:prstGeom>
            <a:gradFill>
              <a:gsLst>
                <a:gs pos="0">
                  <a:schemeClr val="accent4">
                    <a:shade val="51000"/>
                    <a:satMod val="130000"/>
                    <a:alpha val="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</a:gra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3349000" y="2925829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3342948" y="3042711"/>
              <a:ext cx="144016" cy="108012"/>
            </a:xfrm>
            <a:prstGeom prst="ellipse">
              <a:avLst/>
            </a:prstGeom>
            <a:gradFill>
              <a:gsLst>
                <a:gs pos="0">
                  <a:schemeClr val="accent4">
                    <a:shade val="51000"/>
                    <a:satMod val="130000"/>
                    <a:alpha val="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</a:gra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3372624" y="3159593"/>
              <a:ext cx="144016" cy="108012"/>
            </a:xfrm>
            <a:prstGeom prst="ellipse">
              <a:avLst/>
            </a:prstGeom>
            <a:gradFill>
              <a:gsLst>
                <a:gs pos="0">
                  <a:schemeClr val="accent4">
                    <a:shade val="51000"/>
                    <a:satMod val="130000"/>
                    <a:alpha val="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</a:gra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3364260" y="3119408"/>
              <a:ext cx="144016" cy="108012"/>
            </a:xfrm>
            <a:prstGeom prst="ellipse">
              <a:avLst/>
            </a:prstGeom>
            <a:gradFill>
              <a:gsLst>
                <a:gs pos="0">
                  <a:schemeClr val="accent4">
                    <a:shade val="51000"/>
                    <a:satMod val="130000"/>
                    <a:alpha val="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</a:gra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3342948" y="2999172"/>
              <a:ext cx="144016" cy="108012"/>
            </a:xfrm>
            <a:prstGeom prst="ellipse">
              <a:avLst/>
            </a:prstGeom>
            <a:gradFill>
              <a:gsLst>
                <a:gs pos="0">
                  <a:schemeClr val="accent4">
                    <a:shade val="51000"/>
                    <a:satMod val="130000"/>
                    <a:alpha val="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</a:gra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4067944" y="2204864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3663280" y="3134754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3807296" y="3213599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3843928" y="3313626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4646220" y="2950871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4718228" y="3061375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4354008" y="3445038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>
              <a:off x="3603328" y="3292325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3569832" y="3699099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3665138" y="3753036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3234936" y="3895887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Oval 54"/>
            <p:cNvSpPr/>
            <p:nvPr/>
          </p:nvSpPr>
          <p:spPr bwMode="auto">
            <a:xfrm>
              <a:off x="3292340" y="3849014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Oval 55"/>
            <p:cNvSpPr/>
            <p:nvPr/>
          </p:nvSpPr>
          <p:spPr bwMode="auto">
            <a:xfrm>
              <a:off x="3336484" y="3810023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Oval 56"/>
            <p:cNvSpPr/>
            <p:nvPr/>
          </p:nvSpPr>
          <p:spPr bwMode="auto">
            <a:xfrm>
              <a:off x="3396248" y="3776979"/>
              <a:ext cx="144016" cy="108012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Oval 62"/>
            <p:cNvSpPr/>
            <p:nvPr/>
          </p:nvSpPr>
          <p:spPr bwMode="auto">
            <a:xfrm>
              <a:off x="4471520" y="2914765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4471520" y="2853335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4723720" y="2937225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4531696" y="3297257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4626880" y="3081720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4894136" y="3022777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4030188" y="3643791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3875846" y="3630445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3739804" y="3681028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3709636" y="3434835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3789392" y="3457926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3542988" y="3442146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>
              <a:off x="2843808" y="3305241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>
              <a:off x="3074976" y="4040302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2778168" y="5266493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Oval 99"/>
            <p:cNvSpPr/>
            <p:nvPr/>
          </p:nvSpPr>
          <p:spPr bwMode="auto">
            <a:xfrm>
              <a:off x="3146984" y="4815154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3335356" y="4632739"/>
              <a:ext cx="144016" cy="108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LNG </a:t>
            </a:r>
            <a:r>
              <a:rPr lang="en-GB" smtClean="0"/>
              <a:t>Bunker-Infrastructure, Europe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10</a:t>
            </a:fld>
            <a:endParaRPr lang="en-GB" altLang="ja-JP" dirty="0"/>
          </a:p>
        </p:txBody>
      </p:sp>
      <p:sp>
        <p:nvSpPr>
          <p:cNvPr id="123" name="Oval 122"/>
          <p:cNvSpPr/>
          <p:nvPr/>
        </p:nvSpPr>
        <p:spPr bwMode="auto">
          <a:xfrm>
            <a:off x="3807071" y="2709589"/>
            <a:ext cx="144016" cy="108012"/>
          </a:xfrm>
          <a:prstGeom prst="ellipse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2981624" y="4539213"/>
            <a:ext cx="144016" cy="108012"/>
          </a:xfrm>
          <a:prstGeom prst="ellipse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2856790" y="4814099"/>
            <a:ext cx="144016" cy="108012"/>
          </a:xfrm>
          <a:prstGeom prst="ellipse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4509608" y="3005485"/>
            <a:ext cx="144016" cy="108012"/>
          </a:xfrm>
          <a:prstGeom prst="ellipse">
            <a:avLst/>
          </a:prstGeom>
          <a:gradFill>
            <a:gsLst>
              <a:gs pos="0">
                <a:schemeClr val="accent4">
                  <a:shade val="51000"/>
                  <a:satMod val="130000"/>
                  <a:alpha val="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2" name="Oval 111"/>
          <p:cNvSpPr/>
          <p:nvPr/>
        </p:nvSpPr>
        <p:spPr bwMode="auto">
          <a:xfrm>
            <a:off x="106503" y="5142951"/>
            <a:ext cx="144016" cy="10801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1835696" y="5424419"/>
            <a:ext cx="144016" cy="10801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Oval 58"/>
          <p:cNvSpPr/>
          <p:nvPr/>
        </p:nvSpPr>
        <p:spPr bwMode="auto">
          <a:xfrm>
            <a:off x="4905010" y="4934870"/>
            <a:ext cx="144016" cy="108012"/>
          </a:xfrm>
          <a:prstGeom prst="ellipse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3760923" y="3811278"/>
            <a:ext cx="193868" cy="161728"/>
          </a:xfrm>
          <a:prstGeom prst="ellipse">
            <a:avLst/>
          </a:prstGeom>
          <a:gradFill>
            <a:gsLst>
              <a:gs pos="0">
                <a:schemeClr val="accent4">
                  <a:shade val="51000"/>
                  <a:satMod val="130000"/>
                  <a:alpha val="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4048348" y="3980384"/>
            <a:ext cx="190663" cy="161438"/>
          </a:xfrm>
          <a:prstGeom prst="ellipse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Oval 61"/>
          <p:cNvSpPr/>
          <p:nvPr/>
        </p:nvSpPr>
        <p:spPr bwMode="auto">
          <a:xfrm>
            <a:off x="4200748" y="4132784"/>
            <a:ext cx="190663" cy="161438"/>
          </a:xfrm>
          <a:prstGeom prst="ellipse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Oval 2"/>
          <p:cNvSpPr/>
          <p:nvPr/>
        </p:nvSpPr>
        <p:spPr>
          <a:xfrm rot="20784570">
            <a:off x="2799017" y="1732137"/>
            <a:ext cx="3123116" cy="2052284"/>
          </a:xfrm>
          <a:prstGeom prst="ellipse">
            <a:avLst/>
          </a:prstGeom>
          <a:solidFill>
            <a:schemeClr val="tx1">
              <a:lumMod val="75000"/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/>
          </a:p>
        </p:txBody>
      </p:sp>
      <p:sp>
        <p:nvSpPr>
          <p:cNvPr id="64" name="Oval 63"/>
          <p:cNvSpPr/>
          <p:nvPr/>
        </p:nvSpPr>
        <p:spPr>
          <a:xfrm rot="754516">
            <a:off x="3286753" y="3763753"/>
            <a:ext cx="2399138" cy="635837"/>
          </a:xfrm>
          <a:prstGeom prst="ellipse">
            <a:avLst/>
          </a:prstGeom>
          <a:solidFill>
            <a:schemeClr val="tx1">
              <a:lumMod val="75000"/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66" name="Oval 65"/>
          <p:cNvSpPr/>
          <p:nvPr/>
        </p:nvSpPr>
        <p:spPr>
          <a:xfrm>
            <a:off x="9578" y="4350706"/>
            <a:ext cx="5260964" cy="1384351"/>
          </a:xfrm>
          <a:prstGeom prst="ellipse">
            <a:avLst/>
          </a:prstGeom>
          <a:solidFill>
            <a:schemeClr val="tx1">
              <a:lumMod val="75000"/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68" name="Oval 67"/>
          <p:cNvSpPr/>
          <p:nvPr/>
        </p:nvSpPr>
        <p:spPr bwMode="auto">
          <a:xfrm>
            <a:off x="4557894" y="2690448"/>
            <a:ext cx="138968" cy="137702"/>
          </a:xfrm>
          <a:prstGeom prst="ellipse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89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regulatory </a:t>
            </a:r>
            <a:r>
              <a:rPr lang="en-GB"/>
              <a:t>framework </a:t>
            </a:r>
            <a:r>
              <a:rPr lang="en-GB" smtClean="0"/>
              <a:t>is </a:t>
            </a:r>
            <a:r>
              <a:rPr lang="en-GB" dirty="0"/>
              <a:t>developing fast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" name="Flowchart: Multidocument 3"/>
          <p:cNvSpPr/>
          <p:nvPr/>
        </p:nvSpPr>
        <p:spPr>
          <a:xfrm>
            <a:off x="1842229" y="2506156"/>
            <a:ext cx="1190600" cy="783704"/>
          </a:xfrm>
          <a:prstGeom prst="flowChartMultidocument">
            <a:avLst/>
          </a:prstGeom>
          <a:solidFill>
            <a:schemeClr val="accent4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smtClean="0"/>
              <a:t>European Framework</a:t>
            </a:r>
            <a:endParaRPr lang="en-GB" sz="1000" dirty="0" smtClean="0"/>
          </a:p>
        </p:txBody>
      </p:sp>
      <p:sp>
        <p:nvSpPr>
          <p:cNvPr id="7" name="Flowchart: Multidocument 6"/>
          <p:cNvSpPr/>
          <p:nvPr/>
        </p:nvSpPr>
        <p:spPr>
          <a:xfrm>
            <a:off x="7731352" y="2276872"/>
            <a:ext cx="1190600" cy="783704"/>
          </a:xfrm>
          <a:prstGeom prst="flowChartMultidocument">
            <a:avLst/>
          </a:prstGeom>
          <a:solidFill>
            <a:schemeClr val="accent4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Bunker procedures</a:t>
            </a:r>
          </a:p>
        </p:txBody>
      </p:sp>
      <p:sp>
        <p:nvSpPr>
          <p:cNvPr id="8" name="Flowchart: Multidocument 7"/>
          <p:cNvSpPr/>
          <p:nvPr/>
        </p:nvSpPr>
        <p:spPr>
          <a:xfrm>
            <a:off x="3624325" y="4127177"/>
            <a:ext cx="1190600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ISO TS 18683</a:t>
            </a:r>
          </a:p>
        </p:txBody>
      </p:sp>
      <p:sp>
        <p:nvSpPr>
          <p:cNvPr id="9" name="Flowchart: Multidocument 8"/>
          <p:cNvSpPr/>
          <p:nvPr/>
        </p:nvSpPr>
        <p:spPr>
          <a:xfrm>
            <a:off x="1675920" y="5360073"/>
            <a:ext cx="1413384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Recommended Practices</a:t>
            </a:r>
          </a:p>
        </p:txBody>
      </p:sp>
      <p:sp>
        <p:nvSpPr>
          <p:cNvPr id="11" name="Flowchart: Multidocument 10"/>
          <p:cNvSpPr/>
          <p:nvPr/>
        </p:nvSpPr>
        <p:spPr>
          <a:xfrm>
            <a:off x="6462211" y="2328502"/>
            <a:ext cx="1190600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Rhine Regulations</a:t>
            </a:r>
          </a:p>
        </p:txBody>
      </p:sp>
      <p:sp>
        <p:nvSpPr>
          <p:cNvPr id="12" name="Flowchart: Multidocument 11"/>
          <p:cNvSpPr/>
          <p:nvPr/>
        </p:nvSpPr>
        <p:spPr>
          <a:xfrm>
            <a:off x="6544119" y="4044030"/>
            <a:ext cx="1190600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IGF Code</a:t>
            </a:r>
          </a:p>
        </p:txBody>
      </p:sp>
      <p:sp>
        <p:nvSpPr>
          <p:cNvPr id="13" name="Flowchart: Multidocument 12"/>
          <p:cNvSpPr/>
          <p:nvPr/>
        </p:nvSpPr>
        <p:spPr>
          <a:xfrm>
            <a:off x="197515" y="4128322"/>
            <a:ext cx="1190600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Class Rules</a:t>
            </a:r>
          </a:p>
        </p:txBody>
      </p:sp>
      <p:sp>
        <p:nvSpPr>
          <p:cNvPr id="5" name="Frame 4"/>
          <p:cNvSpPr/>
          <p:nvPr/>
        </p:nvSpPr>
        <p:spPr>
          <a:xfrm>
            <a:off x="1980947" y="1232758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dirty="0" smtClean="0">
                <a:solidFill>
                  <a:schemeClr val="tx1"/>
                </a:solidFill>
              </a:rPr>
              <a:t>DG Move</a:t>
            </a:r>
          </a:p>
        </p:txBody>
      </p:sp>
      <p:sp>
        <p:nvSpPr>
          <p:cNvPr id="15" name="Frame 14"/>
          <p:cNvSpPr/>
          <p:nvPr/>
        </p:nvSpPr>
        <p:spPr>
          <a:xfrm>
            <a:off x="7866366" y="1221557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dirty="0" smtClean="0">
                <a:solidFill>
                  <a:schemeClr val="tx1"/>
                </a:solidFill>
              </a:rPr>
              <a:t>IAPH</a:t>
            </a:r>
          </a:p>
        </p:txBody>
      </p:sp>
      <p:sp>
        <p:nvSpPr>
          <p:cNvPr id="16" name="Frame 15"/>
          <p:cNvSpPr/>
          <p:nvPr/>
        </p:nvSpPr>
        <p:spPr>
          <a:xfrm>
            <a:off x="6594173" y="1230933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dirty="0" smtClean="0">
                <a:solidFill>
                  <a:schemeClr val="tx1"/>
                </a:solidFill>
              </a:rPr>
              <a:t>CCNR</a:t>
            </a:r>
          </a:p>
        </p:txBody>
      </p:sp>
      <p:sp>
        <p:nvSpPr>
          <p:cNvPr id="17" name="Frame 16"/>
          <p:cNvSpPr/>
          <p:nvPr/>
        </p:nvSpPr>
        <p:spPr>
          <a:xfrm>
            <a:off x="6516216" y="5446222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dirty="0" smtClean="0">
                <a:solidFill>
                  <a:schemeClr val="tx1"/>
                </a:solidFill>
              </a:rPr>
              <a:t>IMO</a:t>
            </a:r>
          </a:p>
        </p:txBody>
      </p:sp>
      <p:sp>
        <p:nvSpPr>
          <p:cNvPr id="18" name="Frame 17"/>
          <p:cNvSpPr/>
          <p:nvPr/>
        </p:nvSpPr>
        <p:spPr>
          <a:xfrm>
            <a:off x="4354165" y="5406689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dirty="0" smtClean="0">
                <a:solidFill>
                  <a:schemeClr val="tx1"/>
                </a:solidFill>
              </a:rPr>
              <a:t>ISO</a:t>
            </a:r>
          </a:p>
        </p:txBody>
      </p:sp>
      <p:sp>
        <p:nvSpPr>
          <p:cNvPr id="19" name="Frame 18"/>
          <p:cNvSpPr/>
          <p:nvPr/>
        </p:nvSpPr>
        <p:spPr>
          <a:xfrm>
            <a:off x="3464877" y="1232758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smtClean="0">
                <a:solidFill>
                  <a:schemeClr val="tx1"/>
                </a:solidFill>
              </a:rPr>
              <a:t>Rhine Ports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400" smtClean="0">
                <a:solidFill>
                  <a:schemeClr val="tx1"/>
                </a:solidFill>
              </a:rPr>
              <a:t>Antwerp</a:t>
            </a:r>
            <a:r>
              <a:rPr lang="en-GB" sz="400" dirty="0" smtClean="0">
                <a:solidFill>
                  <a:schemeClr val="tx1"/>
                </a:solidFill>
              </a:rPr>
              <a:t>, Rotterdam, Basel, Mannheim, Strasbourg</a:t>
            </a:r>
            <a:endParaRPr lang="en-GB" sz="1200" dirty="0" smtClean="0">
              <a:solidFill>
                <a:schemeClr val="tx1"/>
              </a:solidFill>
            </a:endParaRPr>
          </a:p>
        </p:txBody>
      </p:sp>
      <p:sp>
        <p:nvSpPr>
          <p:cNvPr id="20" name="Flowchart: Multidocument 19"/>
          <p:cNvSpPr/>
          <p:nvPr/>
        </p:nvSpPr>
        <p:spPr>
          <a:xfrm>
            <a:off x="3329863" y="2476477"/>
            <a:ext cx="1190600" cy="783704"/>
          </a:xfrm>
          <a:prstGeom prst="flowChartMultidocument">
            <a:avLst/>
          </a:prstGeom>
          <a:solidFill>
            <a:schemeClr val="accent4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>
                <a:solidFill>
                  <a:schemeClr val="lt1"/>
                </a:solidFill>
              </a:rPr>
              <a:t>Risk- related elements of </a:t>
            </a:r>
            <a:r>
              <a:rPr lang="en-GB" sz="1000" dirty="0" err="1" smtClean="0">
                <a:solidFill>
                  <a:schemeClr val="lt1"/>
                </a:solidFill>
              </a:rPr>
              <a:t>Masterplan</a:t>
            </a:r>
            <a:endParaRPr lang="en-GB" sz="1000" dirty="0">
              <a:solidFill>
                <a:schemeClr val="lt1"/>
              </a:solidFill>
            </a:endParaRPr>
          </a:p>
        </p:txBody>
      </p:sp>
      <p:cxnSp>
        <p:nvCxnSpPr>
          <p:cNvPr id="30" name="Straight Arrow Connector 29"/>
          <p:cNvCxnSpPr>
            <a:stCxn id="54" idx="0"/>
            <a:endCxn id="20" idx="2"/>
          </p:cNvCxnSpPr>
          <p:nvPr/>
        </p:nvCxnSpPr>
        <p:spPr>
          <a:xfrm flipV="1">
            <a:off x="2484971" y="3230502"/>
            <a:ext cx="1357401" cy="910345"/>
          </a:xfrm>
          <a:prstGeom prst="straightConnector1">
            <a:avLst/>
          </a:prstGeom>
          <a:ln>
            <a:solidFill>
              <a:srgbClr val="3333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54" idx="0"/>
            <a:endCxn id="4" idx="2"/>
          </p:cNvCxnSpPr>
          <p:nvPr/>
        </p:nvCxnSpPr>
        <p:spPr>
          <a:xfrm flipH="1" flipV="1">
            <a:off x="2354738" y="3260181"/>
            <a:ext cx="130233" cy="880666"/>
          </a:xfrm>
          <a:prstGeom prst="straightConnector1">
            <a:avLst/>
          </a:prstGeom>
          <a:ln>
            <a:solidFill>
              <a:srgbClr val="3333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16" idx="2"/>
            <a:endCxn id="11" idx="0"/>
          </p:cNvCxnSpPr>
          <p:nvPr/>
        </p:nvCxnSpPr>
        <p:spPr>
          <a:xfrm>
            <a:off x="7134233" y="2031406"/>
            <a:ext cx="5186" cy="297097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7" idx="0"/>
            <a:endCxn id="12" idx="2"/>
          </p:cNvCxnSpPr>
          <p:nvPr/>
        </p:nvCxnSpPr>
        <p:spPr>
          <a:xfrm flipV="1">
            <a:off x="7056276" y="4798055"/>
            <a:ext cx="352" cy="648167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9" idx="2"/>
            <a:endCxn id="20" idx="0"/>
          </p:cNvCxnSpPr>
          <p:nvPr/>
        </p:nvCxnSpPr>
        <p:spPr>
          <a:xfrm>
            <a:off x="4004937" y="2033230"/>
            <a:ext cx="2134" cy="443247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" idx="2"/>
            <a:endCxn id="4" idx="0"/>
          </p:cNvCxnSpPr>
          <p:nvPr/>
        </p:nvCxnSpPr>
        <p:spPr>
          <a:xfrm flipH="1">
            <a:off x="2519438" y="2033230"/>
            <a:ext cx="1569" cy="472926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15" idx="2"/>
            <a:endCxn id="7" idx="0"/>
          </p:cNvCxnSpPr>
          <p:nvPr/>
        </p:nvCxnSpPr>
        <p:spPr>
          <a:xfrm>
            <a:off x="8406426" y="2022029"/>
            <a:ext cx="2135" cy="254843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18" idx="0"/>
            <a:endCxn id="8" idx="2"/>
          </p:cNvCxnSpPr>
          <p:nvPr/>
        </p:nvCxnSpPr>
        <p:spPr>
          <a:xfrm flipH="1" flipV="1">
            <a:off x="4136834" y="4881203"/>
            <a:ext cx="757391" cy="525487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54" idx="1"/>
            <a:endCxn id="13" idx="3"/>
          </p:cNvCxnSpPr>
          <p:nvPr/>
        </p:nvCxnSpPr>
        <p:spPr>
          <a:xfrm flipH="1">
            <a:off x="1388115" y="4504756"/>
            <a:ext cx="430165" cy="15418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54" idx="2"/>
            <a:endCxn id="9" idx="0"/>
          </p:cNvCxnSpPr>
          <p:nvPr/>
        </p:nvCxnSpPr>
        <p:spPr>
          <a:xfrm flipH="1">
            <a:off x="2479848" y="4868665"/>
            <a:ext cx="5123" cy="491408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/>
          <p:cNvCxnSpPr>
            <a:stCxn id="54" idx="2"/>
            <a:endCxn id="8" idx="2"/>
          </p:cNvCxnSpPr>
          <p:nvPr/>
        </p:nvCxnSpPr>
        <p:spPr>
          <a:xfrm rot="16200000" flipH="1">
            <a:off x="3304634" y="4049001"/>
            <a:ext cx="12537" cy="1651863"/>
          </a:xfrm>
          <a:prstGeom prst="curvedConnector3">
            <a:avLst>
              <a:gd name="adj1" fmla="val 2160134"/>
            </a:avLst>
          </a:prstGeom>
          <a:ln>
            <a:solidFill>
              <a:srgbClr val="33333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/>
          <p:cNvCxnSpPr>
            <a:stCxn id="54" idx="0"/>
            <a:endCxn id="11" idx="2"/>
          </p:cNvCxnSpPr>
          <p:nvPr/>
        </p:nvCxnSpPr>
        <p:spPr>
          <a:xfrm rot="5400000" flipH="1" flipV="1">
            <a:off x="4200685" y="1366813"/>
            <a:ext cx="1058320" cy="4489749"/>
          </a:xfrm>
          <a:prstGeom prst="curvedConnector3">
            <a:avLst>
              <a:gd name="adj1" fmla="val 50000"/>
            </a:avLst>
          </a:prstGeom>
          <a:ln>
            <a:solidFill>
              <a:srgbClr val="33333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/>
          <p:cNvCxnSpPr>
            <a:stCxn id="54" idx="0"/>
            <a:endCxn id="12" idx="0"/>
          </p:cNvCxnSpPr>
          <p:nvPr/>
        </p:nvCxnSpPr>
        <p:spPr>
          <a:xfrm rot="5400000" flipH="1" flipV="1">
            <a:off x="4804741" y="1724261"/>
            <a:ext cx="96817" cy="4736357"/>
          </a:xfrm>
          <a:prstGeom prst="curvedConnector3">
            <a:avLst>
              <a:gd name="adj1" fmla="val 336116"/>
            </a:avLst>
          </a:prstGeom>
          <a:ln>
            <a:solidFill>
              <a:srgbClr val="33333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Flowchart: Multidocument 92"/>
          <p:cNvSpPr/>
          <p:nvPr/>
        </p:nvSpPr>
        <p:spPr>
          <a:xfrm>
            <a:off x="4964920" y="4109808"/>
            <a:ext cx="1190600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New ISO committees</a:t>
            </a:r>
          </a:p>
        </p:txBody>
      </p:sp>
      <p:cxnSp>
        <p:nvCxnSpPr>
          <p:cNvPr id="94" name="Straight Arrow Connector 93"/>
          <p:cNvCxnSpPr>
            <a:stCxn id="18" idx="0"/>
            <a:endCxn id="93" idx="2"/>
          </p:cNvCxnSpPr>
          <p:nvPr/>
        </p:nvCxnSpPr>
        <p:spPr>
          <a:xfrm flipV="1">
            <a:off x="4894225" y="4863833"/>
            <a:ext cx="583205" cy="542856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urved Connector 96"/>
          <p:cNvCxnSpPr>
            <a:stCxn id="54" idx="0"/>
            <a:endCxn id="93" idx="0"/>
          </p:cNvCxnSpPr>
          <p:nvPr/>
        </p:nvCxnSpPr>
        <p:spPr>
          <a:xfrm rot="5400000" flipH="1" flipV="1">
            <a:off x="4048031" y="2546749"/>
            <a:ext cx="31039" cy="3157158"/>
          </a:xfrm>
          <a:prstGeom prst="curvedConnector3">
            <a:avLst>
              <a:gd name="adj1" fmla="val 836493"/>
            </a:avLst>
          </a:prstGeom>
          <a:ln>
            <a:solidFill>
              <a:srgbClr val="33333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Flowchart: Multidocument 115"/>
          <p:cNvSpPr/>
          <p:nvPr/>
        </p:nvSpPr>
        <p:spPr>
          <a:xfrm>
            <a:off x="4893568" y="2395685"/>
            <a:ext cx="1190600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Bunker procedures</a:t>
            </a:r>
          </a:p>
        </p:txBody>
      </p:sp>
      <p:sp>
        <p:nvSpPr>
          <p:cNvPr id="117" name="Frame 116"/>
          <p:cNvSpPr/>
          <p:nvPr/>
        </p:nvSpPr>
        <p:spPr>
          <a:xfrm>
            <a:off x="5031051" y="1232756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smtClean="0">
                <a:solidFill>
                  <a:schemeClr val="tx1"/>
                </a:solidFill>
              </a:rPr>
              <a:t>Antwerp, Rotter-dam</a:t>
            </a:r>
            <a:endParaRPr lang="en-GB" sz="1050" dirty="0" smtClean="0">
              <a:solidFill>
                <a:schemeClr val="tx1"/>
              </a:solidFill>
            </a:endParaRPr>
          </a:p>
        </p:txBody>
      </p:sp>
      <p:cxnSp>
        <p:nvCxnSpPr>
          <p:cNvPr id="118" name="Straight Arrow Connector 117"/>
          <p:cNvCxnSpPr>
            <a:stCxn id="117" idx="2"/>
            <a:endCxn id="116" idx="0"/>
          </p:cNvCxnSpPr>
          <p:nvPr/>
        </p:nvCxnSpPr>
        <p:spPr>
          <a:xfrm flipH="1">
            <a:off x="5570776" y="2033229"/>
            <a:ext cx="335" cy="362457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urved Connector 118"/>
          <p:cNvCxnSpPr>
            <a:stCxn id="54" idx="0"/>
            <a:endCxn id="116" idx="2"/>
          </p:cNvCxnSpPr>
          <p:nvPr/>
        </p:nvCxnSpPr>
        <p:spPr>
          <a:xfrm rot="5400000" flipH="1" flipV="1">
            <a:off x="3449956" y="2184726"/>
            <a:ext cx="991137" cy="2921106"/>
          </a:xfrm>
          <a:prstGeom prst="curvedConnector3">
            <a:avLst>
              <a:gd name="adj1" fmla="val 50000"/>
            </a:avLst>
          </a:prstGeom>
          <a:ln>
            <a:solidFill>
              <a:srgbClr val="33333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Frame 121"/>
          <p:cNvSpPr/>
          <p:nvPr/>
        </p:nvSpPr>
        <p:spPr>
          <a:xfrm>
            <a:off x="395536" y="1221558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dirty="0" smtClean="0">
                <a:solidFill>
                  <a:schemeClr val="tx1"/>
                </a:solidFill>
              </a:rPr>
              <a:t>SGMF</a:t>
            </a:r>
          </a:p>
        </p:txBody>
      </p:sp>
      <p:sp>
        <p:nvSpPr>
          <p:cNvPr id="123" name="Flowchart: Multidocument 122"/>
          <p:cNvSpPr/>
          <p:nvPr/>
        </p:nvSpPr>
        <p:spPr>
          <a:xfrm>
            <a:off x="270155" y="2516340"/>
            <a:ext cx="1190600" cy="783704"/>
          </a:xfrm>
          <a:prstGeom prst="flowChartMultidocument">
            <a:avLst/>
          </a:prstGeom>
          <a:solidFill>
            <a:schemeClr val="accent4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dirty="0" smtClean="0"/>
              <a:t>Bunker guidelines</a:t>
            </a:r>
          </a:p>
        </p:txBody>
      </p:sp>
      <p:cxnSp>
        <p:nvCxnSpPr>
          <p:cNvPr id="124" name="Straight Arrow Connector 123"/>
          <p:cNvCxnSpPr>
            <a:stCxn id="122" idx="2"/>
            <a:endCxn id="123" idx="0"/>
          </p:cNvCxnSpPr>
          <p:nvPr/>
        </p:nvCxnSpPr>
        <p:spPr>
          <a:xfrm>
            <a:off x="935596" y="2022030"/>
            <a:ext cx="11768" cy="49431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2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818280" y="4140847"/>
            <a:ext cx="1333382" cy="727818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6" name="Curved Connector 65"/>
          <p:cNvCxnSpPr>
            <a:stCxn id="54" idx="0"/>
            <a:endCxn id="123" idx="2"/>
          </p:cNvCxnSpPr>
          <p:nvPr/>
        </p:nvCxnSpPr>
        <p:spPr>
          <a:xfrm rot="16200000" flipV="1">
            <a:off x="1198577" y="2854452"/>
            <a:ext cx="870482" cy="1702307"/>
          </a:xfrm>
          <a:prstGeom prst="curvedConnector3">
            <a:avLst>
              <a:gd name="adj1" fmla="val 50000"/>
            </a:avLst>
          </a:prstGeom>
          <a:ln>
            <a:solidFill>
              <a:srgbClr val="33333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lowchart: Multidocument 56"/>
          <p:cNvSpPr/>
          <p:nvPr/>
        </p:nvSpPr>
        <p:spPr>
          <a:xfrm>
            <a:off x="7845896" y="4005064"/>
            <a:ext cx="1190600" cy="783704"/>
          </a:xfrm>
          <a:prstGeom prst="flowChartMultidocumen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smtClean="0"/>
              <a:t>Policy letters</a:t>
            </a:r>
            <a:endParaRPr lang="en-GB" sz="1000" dirty="0" smtClean="0"/>
          </a:p>
        </p:txBody>
      </p:sp>
      <p:sp>
        <p:nvSpPr>
          <p:cNvPr id="59" name="Frame 58"/>
          <p:cNvSpPr/>
          <p:nvPr/>
        </p:nvSpPr>
        <p:spPr>
          <a:xfrm>
            <a:off x="7817993" y="5407256"/>
            <a:ext cx="1080120" cy="800472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50" smtClean="0">
                <a:solidFill>
                  <a:schemeClr val="tx1"/>
                </a:solidFill>
              </a:rPr>
              <a:t>USCG</a:t>
            </a:r>
            <a:endParaRPr lang="en-GB" sz="1050" dirty="0" smtClean="0">
              <a:solidFill>
                <a:schemeClr val="tx1"/>
              </a:solidFill>
            </a:endParaRPr>
          </a:p>
        </p:txBody>
      </p:sp>
      <p:cxnSp>
        <p:nvCxnSpPr>
          <p:cNvPr id="60" name="Straight Arrow Connector 59"/>
          <p:cNvCxnSpPr>
            <a:stCxn id="59" idx="0"/>
            <a:endCxn id="57" idx="2"/>
          </p:cNvCxnSpPr>
          <p:nvPr/>
        </p:nvCxnSpPr>
        <p:spPr>
          <a:xfrm flipV="1">
            <a:off x="8358053" y="4759089"/>
            <a:ext cx="352" cy="648167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urved Connector 61"/>
          <p:cNvCxnSpPr>
            <a:stCxn id="9" idx="0"/>
            <a:endCxn id="57" idx="2"/>
          </p:cNvCxnSpPr>
          <p:nvPr/>
        </p:nvCxnSpPr>
        <p:spPr>
          <a:xfrm rot="5400000" flipH="1" flipV="1">
            <a:off x="5118634" y="2120303"/>
            <a:ext cx="600984" cy="5878557"/>
          </a:xfrm>
          <a:prstGeom prst="curvedConnector3">
            <a:avLst>
              <a:gd name="adj1" fmla="val 27291"/>
            </a:avLst>
          </a:prstGeom>
          <a:ln>
            <a:solidFill>
              <a:srgbClr val="333333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1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Challenges						Opportunities</a:t>
            </a:r>
            <a:endParaRPr lang="en-GB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0C14-3396-4CDD-86FA-DF74D5C282EF}" type="slidenum">
              <a:rPr lang="en-GB" altLang="ja-JP"/>
              <a:pPr/>
              <a:t>12</a:t>
            </a:fld>
            <a:endParaRPr lang="en-GB" altLang="ja-JP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2195736" y="2315371"/>
            <a:ext cx="1584176" cy="715089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Access to capital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2987181" y="3861048"/>
            <a:ext cx="1584176" cy="715089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More regulations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2930400" y="3145959"/>
            <a:ext cx="1584176" cy="715089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Security of supply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2122442" y="4567684"/>
            <a:ext cx="1801486" cy="1021556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Short-term financial expectation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395536" y="4590345"/>
            <a:ext cx="1584176" cy="408623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CAPEX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755576" y="4014280"/>
            <a:ext cx="1584176" cy="408623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OPEX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402634" y="2162138"/>
            <a:ext cx="1584176" cy="715089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Sea – to – road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07504" y="1230959"/>
            <a:ext cx="1584176" cy="715089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Accident with LNG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5220072" y="1741737"/>
            <a:ext cx="1584176" cy="715089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mover advantage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5428189" y="2891418"/>
            <a:ext cx="1808107" cy="408623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OPEX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4716017" y="3524433"/>
            <a:ext cx="1584176" cy="408623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Brand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ounded Rectangle 36"/>
          <p:cNvSpPr/>
          <p:nvPr/>
        </p:nvSpPr>
        <p:spPr bwMode="auto">
          <a:xfrm>
            <a:off x="7559824" y="2060848"/>
            <a:ext cx="1584176" cy="715089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Societal wealth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Rounded Rectangle 37"/>
          <p:cNvSpPr/>
          <p:nvPr/>
        </p:nvSpPr>
        <p:spPr bwMode="auto">
          <a:xfrm>
            <a:off x="6876256" y="1273751"/>
            <a:ext cx="1584176" cy="715089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Technology leadership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Rounded Rectangle 38"/>
          <p:cNvSpPr/>
          <p:nvPr/>
        </p:nvSpPr>
        <p:spPr bwMode="auto">
          <a:xfrm>
            <a:off x="7236297" y="4283879"/>
            <a:ext cx="1584176" cy="715089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Business model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" name="Rounded Rectangle 39"/>
          <p:cNvSpPr/>
          <p:nvPr/>
        </p:nvSpPr>
        <p:spPr bwMode="auto">
          <a:xfrm>
            <a:off x="5796136" y="4079567"/>
            <a:ext cx="1584176" cy="408623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alliances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5652120" y="5079328"/>
            <a:ext cx="2016224" cy="715089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Commercial niches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1115616" y="2695477"/>
            <a:ext cx="1584176" cy="1328023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/>
              <a:t>Misfit of market mechanism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91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mtClean="0"/>
              <a:t>Jan.Tellkamp@dnvgl.com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165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4" y="972261"/>
            <a:ext cx="5389550" cy="30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986" y="3268050"/>
            <a:ext cx="5397576" cy="30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Hamburg, October 2014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821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Shipping – main </a:t>
            </a:r>
            <a:r>
              <a:rPr lang="en-GB" smtClean="0"/>
              <a:t>regulatory driver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3</a:t>
            </a:fld>
            <a:endParaRPr lang="en-GB" dirty="0"/>
          </a:p>
        </p:txBody>
      </p:sp>
      <p:pic>
        <p:nvPicPr>
          <p:cNvPr id="5" name="Picture 2" descr="http://www.colreg.net/revised%20annex%206%20of%20Marpol%20by%20www.colreg.n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3871"/>
            <a:ext cx="3716068" cy="524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069" y="1066801"/>
            <a:ext cx="5427932" cy="226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346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825" y="286992"/>
            <a:ext cx="8641656" cy="624176"/>
          </a:xfrm>
          <a:prstGeom prst="rect">
            <a:avLst/>
          </a:prstGeom>
        </p:spPr>
        <p:txBody>
          <a:bodyPr vert="horz" wrap="square" lIns="0" tIns="343819" rIns="0" bIns="0" rtlCol="0">
            <a:spAutoFit/>
          </a:bodyPr>
          <a:lstStyle/>
          <a:p>
            <a:pPr marL="12699"/>
            <a:r>
              <a:rPr lang="en-GB" spc="5" smtClean="0"/>
              <a:t>LNG fueled ships – past and today</a:t>
            </a:r>
            <a:endParaRPr lang="en-GB" dirty="0"/>
          </a:p>
        </p:txBody>
      </p:sp>
      <p:sp>
        <p:nvSpPr>
          <p:cNvPr id="3" name="object 3"/>
          <p:cNvSpPr txBox="1"/>
          <p:nvPr/>
        </p:nvSpPr>
        <p:spPr>
          <a:xfrm>
            <a:off x="3836971" y="1095054"/>
            <a:ext cx="59340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lang="en-GB" spc="-15" smtClean="0">
                <a:solidFill>
                  <a:srgbClr val="303030"/>
                </a:solidFill>
                <a:latin typeface="Verdana"/>
                <a:cs typeface="Verdana"/>
              </a:rPr>
              <a:t>2000</a:t>
            </a:r>
            <a:endParaRPr lang="en-GB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59642" y="5852001"/>
            <a:ext cx="59340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algn="r"/>
            <a:r>
              <a:rPr lang="en-GB" spc="-15" smtClean="0">
                <a:solidFill>
                  <a:srgbClr val="303030"/>
                </a:solidFill>
                <a:latin typeface="Verdana"/>
                <a:cs typeface="Verdana"/>
              </a:rPr>
              <a:t>2013</a:t>
            </a:r>
            <a:endParaRPr lang="en-GB" dirty="0">
              <a:latin typeface="Verdana"/>
              <a:cs typeface="Verdana"/>
            </a:endParaRPr>
          </a:p>
        </p:txBody>
      </p:sp>
      <p:sp>
        <p:nvSpPr>
          <p:cNvPr id="6" name="object 6"/>
          <p:cNvSpPr>
            <a:spLocks noChangeAspect="1"/>
          </p:cNvSpPr>
          <p:nvPr/>
        </p:nvSpPr>
        <p:spPr>
          <a:xfrm>
            <a:off x="3851920" y="3429000"/>
            <a:ext cx="4973675" cy="270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GB" dirty="0"/>
          </a:p>
        </p:txBody>
      </p:sp>
      <p:sp>
        <p:nvSpPr>
          <p:cNvPr id="7" name="object 7"/>
          <p:cNvSpPr>
            <a:spLocks noChangeAspect="1"/>
          </p:cNvSpPr>
          <p:nvPr/>
        </p:nvSpPr>
        <p:spPr>
          <a:xfrm>
            <a:off x="250825" y="1086604"/>
            <a:ext cx="3602225" cy="2700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>
                <a:solidFill>
                  <a:srgbClr val="333333"/>
                </a:solidFill>
              </a:rPr>
              <a:pPr/>
              <a:t>4</a:t>
            </a:fld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65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183 </a:t>
            </a:r>
            <a:r>
              <a:rPr lang="en-GB" dirty="0"/>
              <a:t>confirmed LNG fuelled </a:t>
            </a:r>
            <a:r>
              <a:rPr lang="en-GB" dirty="0" smtClean="0"/>
              <a:t>ships and </a:t>
            </a:r>
            <a:r>
              <a:rPr lang="en-GB" dirty="0"/>
              <a:t>projects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5</a:t>
            </a:fld>
            <a:endParaRPr lang="en-GB" altLang="ja-JP" dirty="0"/>
          </a:p>
        </p:txBody>
      </p:sp>
      <p:sp>
        <p:nvSpPr>
          <p:cNvPr id="6" name="TextBox 5"/>
          <p:cNvSpPr txBox="1"/>
          <p:nvPr/>
        </p:nvSpPr>
        <p:spPr>
          <a:xfrm>
            <a:off x="4139951" y="5847655"/>
            <a:ext cx="4752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solidFill>
                  <a:schemeClr val="tx2"/>
                </a:solidFill>
              </a:rPr>
              <a:t>Updated 07.05.2015</a:t>
            </a:r>
          </a:p>
          <a:p>
            <a:pPr algn="r"/>
            <a:r>
              <a:rPr lang="en-GB" sz="1200" b="1" dirty="0" smtClean="0">
                <a:solidFill>
                  <a:schemeClr val="tx2"/>
                </a:solidFill>
              </a:rPr>
              <a:t>Excluding LNG carriers and inland waterway vessels</a:t>
            </a:r>
            <a:endParaRPr lang="en-GB" sz="1200" b="1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47750"/>
            <a:ext cx="8686800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98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LNG uptake by vessel segment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6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139951" y="5847655"/>
            <a:ext cx="4752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solidFill>
                  <a:schemeClr val="tx2"/>
                </a:solidFill>
              </a:rPr>
              <a:t>Updated 07.05.2015</a:t>
            </a:r>
          </a:p>
          <a:p>
            <a:pPr algn="r"/>
            <a:r>
              <a:rPr lang="en-GB" sz="1200" b="1" dirty="0" smtClean="0">
                <a:solidFill>
                  <a:schemeClr val="tx2"/>
                </a:solidFill>
              </a:rPr>
              <a:t>Excluding LNG carriers and inland waterway vessels</a:t>
            </a:r>
            <a:endParaRPr lang="en-GB" sz="1200" b="1" dirty="0">
              <a:solidFill>
                <a:schemeClr val="tx2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812357" cy="466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60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LNG fuelled ships spreading out from Norway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7</a:t>
            </a:fld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6"/>
          <a:stretch/>
        </p:blipFill>
        <p:spPr bwMode="auto">
          <a:xfrm>
            <a:off x="4716016" y="1196752"/>
            <a:ext cx="4260850" cy="391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30"/>
          <a:stretch/>
        </p:blipFill>
        <p:spPr bwMode="auto">
          <a:xfrm>
            <a:off x="251520" y="2327120"/>
            <a:ext cx="4260850" cy="3838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25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Engine </a:t>
            </a:r>
            <a:r>
              <a:rPr lang="en-GB" dirty="0" smtClean="0"/>
              <a:t>concepts are in use for ship propulsion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8</a:t>
            </a:fld>
            <a:endParaRPr lang="en-GB" altLang="ja-JP" dirty="0"/>
          </a:p>
        </p:txBody>
      </p:sp>
      <p:sp>
        <p:nvSpPr>
          <p:cNvPr id="7" name="TextBox 6"/>
          <p:cNvSpPr txBox="1"/>
          <p:nvPr/>
        </p:nvSpPr>
        <p:spPr>
          <a:xfrm>
            <a:off x="4139951" y="5847655"/>
            <a:ext cx="4752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solidFill>
                  <a:schemeClr val="tx2"/>
                </a:solidFill>
              </a:rPr>
              <a:t>Updated 07.05.2015</a:t>
            </a:r>
          </a:p>
          <a:p>
            <a:pPr algn="r"/>
            <a:r>
              <a:rPr lang="en-GB" sz="1200" b="1" dirty="0" smtClean="0">
                <a:solidFill>
                  <a:schemeClr val="tx2"/>
                </a:solidFill>
              </a:rPr>
              <a:t>Excluding LNG carriers and inland waterway vessels</a:t>
            </a:r>
            <a:endParaRPr lang="en-GB" sz="1200" b="1" dirty="0">
              <a:solidFill>
                <a:schemeClr val="tx2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043" y="1186780"/>
            <a:ext cx="4262437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55" y="2050876"/>
            <a:ext cx="4262437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3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itle 15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LNG </a:t>
            </a:r>
            <a:r>
              <a:rPr lang="en-GB" smtClean="0"/>
              <a:t>Bunker-Infrastrukture, Globally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9</a:t>
            </a:fld>
            <a:endParaRPr lang="en-GB" altLang="ja-JP" dirty="0"/>
          </a:p>
        </p:txBody>
      </p:sp>
      <p:grpSp>
        <p:nvGrpSpPr>
          <p:cNvPr id="3" name="Group 2"/>
          <p:cNvGrpSpPr/>
          <p:nvPr/>
        </p:nvGrpSpPr>
        <p:grpSpPr>
          <a:xfrm>
            <a:off x="1" y="1268760"/>
            <a:ext cx="9144000" cy="4954412"/>
            <a:chOff x="1" y="1268760"/>
            <a:chExt cx="9144000" cy="4954412"/>
          </a:xfrm>
        </p:grpSpPr>
        <p:pic>
          <p:nvPicPr>
            <p:cNvPr id="5" name="Picture 2" descr="C:\Users\kast\AppData\Local\Microsoft\Windows\Temporary Internet Files\Content.Outlook\TE6AS6TZ\1206-038 World map-01 (2)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7" b="29236"/>
            <a:stretch/>
          </p:blipFill>
          <p:spPr bwMode="auto">
            <a:xfrm>
              <a:off x="1" y="1268760"/>
              <a:ext cx="9144000" cy="4463427"/>
            </a:xfrm>
            <a:prstGeom prst="rect">
              <a:avLst/>
            </a:prstGeom>
            <a:solidFill>
              <a:srgbClr val="FFFFFF"/>
            </a:solidFill>
            <a:extLst/>
          </p:spPr>
        </p:pic>
        <p:grpSp>
          <p:nvGrpSpPr>
            <p:cNvPr id="35" name="Group 34"/>
            <p:cNvGrpSpPr/>
            <p:nvPr/>
          </p:nvGrpSpPr>
          <p:grpSpPr>
            <a:xfrm>
              <a:off x="899592" y="5823135"/>
              <a:ext cx="872413" cy="230830"/>
              <a:chOff x="-48087" y="6226979"/>
              <a:chExt cx="1106095" cy="315603"/>
            </a:xfrm>
          </p:grpSpPr>
          <p:sp>
            <p:nvSpPr>
              <p:cNvPr id="7" name="Oval 6"/>
              <p:cNvSpPr/>
              <p:nvPr/>
            </p:nvSpPr>
            <p:spPr bwMode="auto">
              <a:xfrm>
                <a:off x="-48087" y="6280986"/>
                <a:ext cx="193868" cy="161728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  <a:headEnd type="none" w="med" len="med"/>
                <a:tailEnd type="none" w="med" len="med"/>
              </a:ln>
              <a:extLst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65387" y="6226979"/>
                <a:ext cx="892621" cy="315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900" b="1" dirty="0" smtClean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Existing</a:t>
                </a:r>
                <a:endParaRPr lang="en-GB" sz="900" b="1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7596575" y="6007728"/>
              <a:ext cx="118654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8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* See detailed map</a:t>
              </a:r>
              <a:endParaRPr lang="en-GB" sz="8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4572001" y="2308531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4572001" y="2275575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572001" y="2356252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644009" y="2385979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4572001" y="2370478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4644009" y="2411184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4932040" y="1916832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4685816" y="2354682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646952" y="2480341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4790968" y="2331048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4697799" y="2535272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4576359" y="2560341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4543979" y="2606114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4528739" y="2635352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4502936" y="2661045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872775" y="2464545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6588225" y="3960135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5621658" y="3386032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275857" y="4912278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7020273" y="3081235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197693" y="3136166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1979712" y="2780928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2555777" y="3284984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2595419" y="2708471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2915817" y="2956316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3122335" y="2615271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660233" y="3152837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Oval 42"/>
            <p:cNvSpPr/>
            <p:nvPr/>
          </p:nvSpPr>
          <p:spPr bwMode="auto">
            <a:xfrm>
              <a:off x="6516217" y="3300960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4549713" y="2887485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4456731" y="2956316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Oval 46"/>
            <p:cNvSpPr/>
            <p:nvPr/>
          </p:nvSpPr>
          <p:spPr bwMode="auto">
            <a:xfrm>
              <a:off x="4392191" y="3011248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757824" y="2551182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4827946" y="2535272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4934597" y="2299751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4971962" y="2409613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639983" y="2645135"/>
              <a:ext cx="665567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Europe*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7311572" y="3122479"/>
              <a:ext cx="540533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Busan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508105" y="3181609"/>
              <a:ext cx="519694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Dubai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609845" y="3775382"/>
              <a:ext cx="769763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Singapore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7103324" y="2933701"/>
              <a:ext cx="662361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Incheon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084169" y="3081235"/>
              <a:ext cx="636713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Nanjing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6012161" y="3267940"/>
              <a:ext cx="590226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Wuhan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3353378" y="4967209"/>
              <a:ext cx="942887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Buenos Aires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995718" y="2988897"/>
              <a:ext cx="742511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New York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045319" y="3377507"/>
              <a:ext cx="726481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Fourchon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167781" y="2473324"/>
              <a:ext cx="792205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Tadoussac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477524" y="2820996"/>
              <a:ext cx="633507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Tacoma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169636" y="2566903"/>
              <a:ext cx="572593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Duluth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>
              <a:off x="6615324" y="3502197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6692845" y="3557129"/>
              <a:ext cx="585417" cy="219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800" b="1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Gaolan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6121388" y="3846387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691813" y="3627252"/>
              <a:ext cx="896399" cy="219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800" b="1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Hambantota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Oval 75"/>
            <p:cNvSpPr/>
            <p:nvPr/>
          </p:nvSpPr>
          <p:spPr bwMode="auto">
            <a:xfrm>
              <a:off x="5033439" y="2908194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248259" y="2813339"/>
              <a:ext cx="1339954" cy="344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Turkish strait &amp; Marmara Sea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2824700" y="3321923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904601" y="3354504"/>
              <a:ext cx="888385" cy="219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Jacksonville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4" name="Oval 133"/>
            <p:cNvSpPr/>
            <p:nvPr/>
          </p:nvSpPr>
          <p:spPr bwMode="auto">
            <a:xfrm>
              <a:off x="7053677" y="3188005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7298605" y="3291177"/>
              <a:ext cx="865943" cy="219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800" b="1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Pyeongtaek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6" name="Oval 135"/>
            <p:cNvSpPr/>
            <p:nvPr/>
          </p:nvSpPr>
          <p:spPr bwMode="auto">
            <a:xfrm>
              <a:off x="6876257" y="3081235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7" name="Oval 136"/>
            <p:cNvSpPr/>
            <p:nvPr/>
          </p:nvSpPr>
          <p:spPr bwMode="auto">
            <a:xfrm>
              <a:off x="6876257" y="3191097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692039" y="3267287"/>
              <a:ext cx="723275" cy="219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Shanghai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6376292" y="2875949"/>
              <a:ext cx="750526" cy="219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800" b="1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Zhoushan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1" name="Oval 140"/>
            <p:cNvSpPr/>
            <p:nvPr/>
          </p:nvSpPr>
          <p:spPr bwMode="auto">
            <a:xfrm>
              <a:off x="4318601" y="2855327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3729125" y="2712435"/>
              <a:ext cx="780983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Santander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3798173" y="3017855"/>
              <a:ext cx="718466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Algeciras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4394260" y="3121110"/>
              <a:ext cx="777777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Cartagena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4483886" y="2972926"/>
              <a:ext cx="675185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Valencia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4636286" y="2862100"/>
              <a:ext cx="761747" cy="219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Barcelona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7" name="Oval 146"/>
            <p:cNvSpPr/>
            <p:nvPr/>
          </p:nvSpPr>
          <p:spPr bwMode="auto">
            <a:xfrm>
              <a:off x="4944783" y="2110781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Oval 147"/>
            <p:cNvSpPr/>
            <p:nvPr/>
          </p:nvSpPr>
          <p:spPr bwMode="auto">
            <a:xfrm>
              <a:off x="4444630" y="2597432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2" name="Oval 151"/>
            <p:cNvSpPr/>
            <p:nvPr/>
          </p:nvSpPr>
          <p:spPr bwMode="auto">
            <a:xfrm>
              <a:off x="4211960" y="2959097"/>
              <a:ext cx="144016" cy="1098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3766953" y="2850735"/>
              <a:ext cx="529312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Ferrol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1979712" y="2852936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066285" y="2705809"/>
              <a:ext cx="591829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Seattle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181095" y="2636912"/>
              <a:ext cx="798617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Vancouver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1907704" y="2708920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>
              <a:off x="2771800" y="2852936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915816" y="2777817"/>
              <a:ext cx="554960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Sarnia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2555776" y="3175121"/>
              <a:ext cx="144016" cy="10986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045319" y="2996952"/>
              <a:ext cx="1120820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GB" sz="8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Mississippi river</a:t>
              </a:r>
              <a:endParaRPr lang="en-GB" sz="8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4" name="Oval 93"/>
            <p:cNvSpPr/>
            <p:nvPr/>
          </p:nvSpPr>
          <p:spPr bwMode="auto">
            <a:xfrm>
              <a:off x="4749470" y="2026695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Oval 94"/>
            <p:cNvSpPr/>
            <p:nvPr/>
          </p:nvSpPr>
          <p:spPr bwMode="auto">
            <a:xfrm>
              <a:off x="4783148" y="2055849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>
              <a:off x="4802236" y="2000918"/>
              <a:ext cx="144016" cy="1098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97" name="Oval 96"/>
          <p:cNvSpPr/>
          <p:nvPr/>
        </p:nvSpPr>
        <p:spPr bwMode="auto">
          <a:xfrm>
            <a:off x="2449006" y="3211272"/>
            <a:ext cx="144016" cy="109863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1816589" y="3185300"/>
            <a:ext cx="73770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8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Louisiana</a:t>
            </a:r>
            <a:endParaRPr lang="en-GB" sz="8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Oval 98"/>
          <p:cNvSpPr/>
          <p:nvPr/>
        </p:nvSpPr>
        <p:spPr>
          <a:xfrm rot="754516">
            <a:off x="3946508" y="1631150"/>
            <a:ext cx="1587667" cy="1855845"/>
          </a:xfrm>
          <a:prstGeom prst="ellipse">
            <a:avLst/>
          </a:prstGeom>
          <a:solidFill>
            <a:schemeClr val="accent4"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00" name="Oval 99"/>
          <p:cNvSpPr/>
          <p:nvPr/>
        </p:nvSpPr>
        <p:spPr>
          <a:xfrm rot="4627283">
            <a:off x="6332985" y="2257378"/>
            <a:ext cx="1587667" cy="1855845"/>
          </a:xfrm>
          <a:prstGeom prst="ellipse">
            <a:avLst/>
          </a:prstGeom>
          <a:solidFill>
            <a:schemeClr val="accent4"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01" name="Oval 100"/>
          <p:cNvSpPr/>
          <p:nvPr/>
        </p:nvSpPr>
        <p:spPr>
          <a:xfrm rot="4627283">
            <a:off x="2443562" y="2484866"/>
            <a:ext cx="777831" cy="1855845"/>
          </a:xfrm>
          <a:prstGeom prst="ellipse">
            <a:avLst/>
          </a:prstGeom>
          <a:solidFill>
            <a:schemeClr val="accent4"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02" name="Oval 101"/>
          <p:cNvSpPr/>
          <p:nvPr/>
        </p:nvSpPr>
        <p:spPr>
          <a:xfrm rot="5400000">
            <a:off x="1679173" y="2331270"/>
            <a:ext cx="777831" cy="975373"/>
          </a:xfrm>
          <a:prstGeom prst="ellipse">
            <a:avLst/>
          </a:prstGeom>
          <a:solidFill>
            <a:schemeClr val="accent4"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03" name="Oval 102"/>
          <p:cNvSpPr/>
          <p:nvPr/>
        </p:nvSpPr>
        <p:spPr>
          <a:xfrm rot="4627283">
            <a:off x="5511334" y="3198897"/>
            <a:ext cx="440067" cy="507545"/>
          </a:xfrm>
          <a:prstGeom prst="ellipse">
            <a:avLst/>
          </a:prstGeom>
          <a:solidFill>
            <a:schemeClr val="accent4">
              <a:alpha val="35000"/>
            </a:schemeClr>
          </a:solidFill>
          <a:ln w="47625"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10726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Blank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Agenda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214</TotalTime>
  <Words>449</Words>
  <Application>Microsoft Office PowerPoint</Application>
  <PresentationFormat>On-screen Show (4:3)</PresentationFormat>
  <Paragraphs>137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Blank</vt:lpstr>
      <vt:lpstr>Agenda</vt:lpstr>
      <vt:lpstr>Development of world LNG-fuelled shipping in 2014</vt:lpstr>
      <vt:lpstr>Hamburg, October 2014</vt:lpstr>
      <vt:lpstr>Shipping – main regulatory driver</vt:lpstr>
      <vt:lpstr>LNG fueled ships – past and today</vt:lpstr>
      <vt:lpstr>183 confirmed LNG fuelled ships and projects </vt:lpstr>
      <vt:lpstr>LNG uptake by vessel segment</vt:lpstr>
      <vt:lpstr>LNG fuelled ships spreading out from Norway</vt:lpstr>
      <vt:lpstr>Engine concepts are in use for ship propulsion</vt:lpstr>
      <vt:lpstr>LNG Bunker-Infrastrukture, Globally</vt:lpstr>
      <vt:lpstr>LNG Bunker-Infrastructure, Europe</vt:lpstr>
      <vt:lpstr>The regulatory framework is developing fast</vt:lpstr>
      <vt:lpstr>Challenges      Opportunities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Trends and market drivers for small scale LNG</dc:title>
  <dc:creator>Tellkamp, Jan</dc:creator>
  <cp:lastModifiedBy>Tellkamp, Jan</cp:lastModifiedBy>
  <cp:revision>20</cp:revision>
  <dcterms:created xsi:type="dcterms:W3CDTF">2015-06-04T10:06:08Z</dcterms:created>
  <dcterms:modified xsi:type="dcterms:W3CDTF">2015-06-22T15:48:52Z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CurrentSublogo">
    <vt:lpwstr/>
  </property>
  <property fmtid="{D5CDD505-2E9C-101B-9397-08002B2CF9AE}" pid="4" name="CurrentLogoPath">
    <vt:lpwstr/>
  </property>
  <property fmtid="{D5CDD505-2E9C-101B-9397-08002B2CF9AE}" pid="5" name="CurrentDepartmentName">
    <vt:lpwstr/>
  </property>
  <property fmtid="{D5CDD505-2E9C-101B-9397-08002B2CF9AE}" pid="6" name="CurrentClientLogoPath">
    <vt:lpwstr/>
  </property>
  <property fmtid="{D5CDD505-2E9C-101B-9397-08002B2CF9AE}" pid="7" name="CurrentDate">
    <vt:lpwstr>2015-06-25</vt:lpwstr>
  </property>
  <property fmtid="{D5CDD505-2E9C-101B-9397-08002B2CF9AE}" pid="8" name="CurrentPresentationTitle">
    <vt:lpwstr/>
  </property>
  <property fmtid="{D5CDD505-2E9C-101B-9397-08002B2CF9AE}" pid="9" name="CurrentAuthor">
    <vt:lpwstr/>
  </property>
  <property fmtid="{D5CDD505-2E9C-101B-9397-08002B2CF9AE}" pid="10" name="CurrentDepartment">
    <vt:lpwstr/>
  </property>
  <property fmtid="{D5CDD505-2E9C-101B-9397-08002B2CF9AE}" pid="11" name="CurrentBusinessLine">
    <vt:lpwstr/>
  </property>
  <property fmtid="{D5CDD505-2E9C-101B-9397-08002B2CF9AE}" pid="12" name="CurrentCountry">
    <vt:lpwstr/>
  </property>
  <property fmtid="{D5CDD505-2E9C-101B-9397-08002B2CF9AE}" pid="13" name="CurrentPaperType">
    <vt:lpwstr/>
  </property>
  <property fmtid="{D5CDD505-2E9C-101B-9397-08002B2CF9AE}" pid="14" name="CurrentInformationClass">
    <vt:lpwstr/>
  </property>
  <property fmtid="{D5CDD505-2E9C-101B-9397-08002B2CF9AE}" pid="15" name="CurrentRestrictedAccess">
    <vt:lpwstr/>
  </property>
  <property fmtid="{D5CDD505-2E9C-101B-9397-08002B2CF9AE}" pid="16" name="CurrentLanguage">
    <vt:lpwstr/>
  </property>
</Properties>
</file>