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23" r:id="rId2"/>
    <p:sldId id="474" r:id="rId3"/>
    <p:sldId id="476" r:id="rId4"/>
    <p:sldId id="475" r:id="rId5"/>
    <p:sldId id="477" r:id="rId6"/>
    <p:sldId id="479" r:id="rId7"/>
    <p:sldId id="459" r:id="rId8"/>
    <p:sldId id="461" r:id="rId9"/>
    <p:sldId id="481" r:id="rId10"/>
    <p:sldId id="488" r:id="rId11"/>
    <p:sldId id="489" r:id="rId12"/>
    <p:sldId id="493" r:id="rId13"/>
    <p:sldId id="490" r:id="rId14"/>
    <p:sldId id="496" r:id="rId15"/>
    <p:sldId id="498" r:id="rId16"/>
    <p:sldId id="494" r:id="rId17"/>
    <p:sldId id="393" r:id="rId18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87CA4AF-AAA9-446F-B35D-B233CD4D6CA2}">
          <p14:sldIdLst>
            <p14:sldId id="323"/>
            <p14:sldId id="474"/>
            <p14:sldId id="476"/>
            <p14:sldId id="475"/>
            <p14:sldId id="477"/>
            <p14:sldId id="479"/>
            <p14:sldId id="459"/>
            <p14:sldId id="461"/>
            <p14:sldId id="481"/>
            <p14:sldId id="488"/>
            <p14:sldId id="489"/>
            <p14:sldId id="493"/>
            <p14:sldId id="490"/>
            <p14:sldId id="496"/>
            <p14:sldId id="498"/>
            <p14:sldId id="494"/>
            <p14:sldId id="39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478" autoAdjust="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7CBB45E-4F47-4976-B392-17C49219FD1C}" type="slidenum">
              <a:rPr lang="ru-RU" altLang="en-US"/>
              <a:pPr/>
              <a:t>‹#›</a:t>
            </a:fld>
            <a:endParaRPr lang="ru-RU" altLang="en-US" dirty="0"/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A868B-6E67-4E3E-98AA-4924BA1B8405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9144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1194E-7FE3-4866-9709-968F71C6201E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460214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5F6110C-7F5B-4EA9-9D93-7410D454B7BF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38696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8AC53B5-52FF-47E4-AFA2-83FE084FF0B9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1649114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EF644EB-A7F2-4B1A-B015-FDF589906D07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115832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38F65-9F9A-461C-8207-9C1F11B0D8C7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66214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B801D-D7AD-4A5B-A90B-E0D7EC709495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98232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7898A-1BFE-4C1B-93D3-AF8B2B61054C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170375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B5E52-60B1-4D70-B3D0-8B60520BBB21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013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27DA3-2C89-44E4-AC59-4E2F828E6712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18830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A39AD6-5E7C-4D77-B0A4-15AD7CEDF51C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92365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5C4D4-E915-455E-A32A-679B9002998E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19256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B723F-6F0F-4462-AFC3-75B50670DF02}" type="slidenum">
              <a:rPr lang="ru-RU" altLang="en-US"/>
              <a:pPr/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56830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ru-RU" alt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ru-RU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7756E665-6A8E-4724-9DB0-3BA920D13871}" type="slidenum">
              <a:rPr lang="ru-RU" altLang="en-US"/>
              <a:pPr/>
              <a:t>‹#›</a:t>
            </a:fld>
            <a:endParaRPr lang="ru-RU" altLang="en-US" dirty="0"/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itusovatn@vniinp.ru" TargetMode="External"/><Relationship Id="rId2" Type="http://schemas.openxmlformats.org/officeDocument/2006/relationships/hyperlink" Target="mailto:vniinp.mitusova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124744"/>
            <a:ext cx="7623175" cy="3311698"/>
          </a:xfrm>
        </p:spPr>
        <p:txBody>
          <a:bodyPr/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Технический регламент Таможенного союза 013/2011 в части судовых топлив</a:t>
            </a:r>
            <a:endParaRPr lang="ru-RU" sz="4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447675" y="352425"/>
            <a:ext cx="204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i="1">
                <a:solidFill>
                  <a:schemeClr val="bg2"/>
                </a:solidFill>
              </a:rPr>
              <a:t>ОАО «ВНИИ НП»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32040" y="5091281"/>
            <a:ext cx="3901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Митусова Т.Н., д.т.н., профессор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Лобашова М.М., к.т.н.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нормативные документы </a:t>
            </a: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выпуск </a:t>
            </a: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дистиллятных судовых 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топлив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30725"/>
          </a:xfrm>
        </p:spPr>
        <p:txBody>
          <a:bodyPr/>
          <a:lstStyle/>
          <a:p>
            <a:r>
              <a:rPr lang="ru-RU" dirty="0" smtClean="0"/>
              <a:t>ГОСТ 32510-2013 «</a:t>
            </a:r>
            <a:r>
              <a:rPr lang="ru-RU" dirty="0"/>
              <a:t>Топлива судовые», </a:t>
            </a:r>
            <a:r>
              <a:rPr lang="ru-RU" sz="2400" i="1" dirty="0"/>
              <a:t>действует с </a:t>
            </a:r>
            <a:r>
              <a:rPr lang="ru-RU" sz="2400" i="1" dirty="0" smtClean="0"/>
              <a:t>01.07.2014 г.</a:t>
            </a:r>
          </a:p>
          <a:p>
            <a:endParaRPr lang="ru-RU" sz="1000" i="1" dirty="0"/>
          </a:p>
          <a:p>
            <a:r>
              <a:rPr lang="ru-RU" dirty="0" smtClean="0"/>
              <a:t>ТУ 38.101567-2014 </a:t>
            </a:r>
            <a:r>
              <a:rPr lang="ru-RU" dirty="0"/>
              <a:t>«Топливо маловязкое судовое», </a:t>
            </a:r>
            <a:r>
              <a:rPr lang="ru-RU" sz="2400" i="1" dirty="0"/>
              <a:t>действуют с 1987г</a:t>
            </a:r>
            <a:r>
              <a:rPr lang="ru-RU" sz="2400" i="1" dirty="0" smtClean="0"/>
              <a:t>.</a:t>
            </a:r>
          </a:p>
          <a:p>
            <a:pPr marL="0" indent="0">
              <a:buNone/>
            </a:pPr>
            <a:endParaRPr lang="ru-RU" sz="1000" i="1" dirty="0" smtClean="0"/>
          </a:p>
          <a:p>
            <a:r>
              <a:rPr lang="ru-RU" dirty="0" smtClean="0"/>
              <a:t>ГОСТ 305-2013 «Топливо дизельное», </a:t>
            </a:r>
            <a:r>
              <a:rPr lang="ru-RU" sz="2400" i="1" dirty="0" smtClean="0"/>
              <a:t>действует с 01.07.2014 г.</a:t>
            </a:r>
            <a:endParaRPr lang="ru-RU" sz="24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98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9266" y="245839"/>
            <a:ext cx="768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kern="0" dirty="0" smtClean="0">
                <a:solidFill>
                  <a:srgbClr val="006633"/>
                </a:solidFill>
                <a:latin typeface="Bookman Old Style" pitchFamily="18" charset="0"/>
              </a:rPr>
              <a:t>Объём производства топлива маловязкого судового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kern="0" dirty="0" smtClean="0">
                <a:solidFill>
                  <a:srgbClr val="006633"/>
                </a:solidFill>
                <a:latin typeface="Bookman Old Style" pitchFamily="18" charset="0"/>
              </a:rPr>
              <a:t>в 2013-2014 гг., тыс. тонн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556838"/>
              </p:ext>
            </p:extLst>
          </p:nvPr>
        </p:nvGraphicFramePr>
        <p:xfrm>
          <a:off x="1259632" y="974042"/>
          <a:ext cx="7344816" cy="5191899"/>
        </p:xfrm>
        <a:graphic>
          <a:graphicData uri="http://schemas.openxmlformats.org/drawingml/2006/table">
            <a:tbl>
              <a:tblPr firstRow="1" bandRow="1"/>
              <a:tblGrid>
                <a:gridCol w="4248472"/>
                <a:gridCol w="1548172"/>
                <a:gridCol w="1548172"/>
              </a:tblGrid>
              <a:tr h="288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заводов</a:t>
                      </a:r>
                      <a:endParaRPr lang="ru-RU" sz="1400" b="1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80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ОАО «НК «РОСНЕФТЬ»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2509,7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ОАО «АНК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«Башнефть»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5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ОАО «ЛУКОЙЛ»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ОАО «Газпром нефть»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ОАО «Газпром нефтехим Салават»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ОАО «ТАИФ-НК»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 «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ФортеИнвест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– ОАО «Орскнефтеоргсинтез»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ЗАО ННК – ОАО «Хабаровский НПЗ»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ООО «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Яйский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НПЗ»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 «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Антипинский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НПЗ»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«Марийский НПЗ»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ОАО «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Новошахтинский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ЗНП»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ОАО «ТАНЕКО»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66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ОАО «Ярославский НПЗ им. Менделеева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5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Ильский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НПЗ»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5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Мини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НПЗ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65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12179,7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9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902972" y="404664"/>
            <a:ext cx="73132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</a:rPr>
              <a:t>Содержание серы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</a:rPr>
              <a:t>в топливе маловязком судовом (2014 год)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477098"/>
              </p:ext>
            </p:extLst>
          </p:nvPr>
        </p:nvGraphicFramePr>
        <p:xfrm>
          <a:off x="755576" y="1700808"/>
          <a:ext cx="7416824" cy="3528394"/>
        </p:xfrm>
        <a:graphic>
          <a:graphicData uri="http://schemas.openxmlformats.org/drawingml/2006/table">
            <a:tbl>
              <a:tblPr firstRow="1" bandRow="1"/>
              <a:tblGrid>
                <a:gridCol w="2892561"/>
                <a:gridCol w="2150879"/>
                <a:gridCol w="2373384"/>
              </a:tblGrid>
              <a:tr h="1033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серы, % </a:t>
                      </a: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Тысяч тонн</a:t>
                      </a: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5680,1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4134,2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2365,4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12179,7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96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+mn-lt"/>
              </a:rPr>
              <a:t>О технологии получения топлива маловязкого судового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Топливо маловязкое судовое - это топливо, полученное из среднедистиллятных фракций прямой и вторичной перегонки нефти (легкие газойли каталитического крекинга, коксования, висбрекинга). </a:t>
            </a:r>
          </a:p>
          <a:p>
            <a:pPr marL="0" indent="0" algn="ctr">
              <a:buNone/>
            </a:pPr>
            <a:r>
              <a:rPr lang="ru-RU" b="1" dirty="0" smtClean="0"/>
              <a:t>Не допускается вовлечение остаточных фракций переработки нефти, а также продуктов нефтехимического производства.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3029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495003"/>
          </a:xfrm>
        </p:spPr>
        <p:txBody>
          <a:bodyPr/>
          <a:lstStyle/>
          <a:p>
            <a:r>
              <a:rPr lang="ru-RU" sz="2800" b="1" dirty="0" smtClean="0">
                <a:latin typeface="+mn-lt"/>
              </a:rPr>
              <a:t>Технический регламент Таможенного Союза «О требованиях к смазочным материалам, маслам и специальным жидкостям» (ТР ТС 030/2012)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6061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Пункт 3.8.3 </a:t>
            </a:r>
            <a:r>
              <a:rPr lang="ru-RU" sz="2800" dirty="0" smtClean="0"/>
              <a:t>При обращении отработанной продукции запрещается смешение её с нефтью (газовым конденсатом), бензином, керосином, топливом (дизельным, судовым, котельно-печным, мазутом) с целью получения топлива, предназначенного для энергетических установок </a:t>
            </a:r>
          </a:p>
          <a:p>
            <a:pPr marL="0" indent="0">
              <a:buNone/>
            </a:pPr>
            <a:r>
              <a:rPr lang="ru-RU" sz="2800" b="1" dirty="0" smtClean="0"/>
              <a:t>(допускается только по спец. </a:t>
            </a:r>
            <a:r>
              <a:rPr lang="ru-RU" sz="2800" b="1" dirty="0"/>
              <a:t>р</a:t>
            </a:r>
            <a:r>
              <a:rPr lang="ru-RU" sz="2800" b="1" dirty="0" smtClean="0"/>
              <a:t>азрешению)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2057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844675"/>
          <a:ext cx="8135936" cy="3529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990"/>
                <a:gridCol w="2279982"/>
                <a:gridCol w="2279982"/>
                <a:gridCol w="2279982"/>
              </a:tblGrid>
              <a:tr h="88225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ДТ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2015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225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 3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350 </a:t>
                      </a:r>
                      <a:r>
                        <a:rPr lang="en-US" sz="2400" b="1" dirty="0" smtClean="0"/>
                        <a:t>ppm</a:t>
                      </a:r>
                      <a:endParaRPr lang="ru-RU" sz="2400" b="1" dirty="0" smtClean="0"/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 marL="91429" marR="91429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 marL="91429" marR="91429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225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 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50</a:t>
                      </a:r>
                      <a:r>
                        <a:rPr lang="en-US" sz="2400" b="1" dirty="0" smtClean="0"/>
                        <a:t> ppm</a:t>
                      </a:r>
                      <a:endParaRPr lang="ru-RU" sz="2400" b="1" dirty="0" smtClean="0"/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 marL="91429" marR="91429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225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 5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10</a:t>
                      </a:r>
                      <a:r>
                        <a:rPr lang="en-US" sz="2400" b="1" dirty="0" smtClean="0"/>
                        <a:t> ppm</a:t>
                      </a:r>
                      <a:endParaRPr lang="ru-RU" sz="2400" b="1" dirty="0" smtClean="0"/>
                    </a:p>
                  </a:txBody>
                  <a:tcPr marL="91429" marR="91429" marT="45728" marB="457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59544" y="260648"/>
            <a:ext cx="7772400" cy="1080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Сроки выпуска дизельного топлива с содержанием серы 350, 50 и 10 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ppm</a:t>
            </a:r>
            <a:endParaRPr 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7596336" y="4754563"/>
            <a:ext cx="792088" cy="0"/>
          </a:xfrm>
          <a:prstGeom prst="straightConnector1">
            <a:avLst/>
          </a:prstGeom>
          <a:ln w="31750">
            <a:solidFill>
              <a:schemeClr val="tx1"/>
            </a:solidFill>
            <a:headEnd w="lg" len="med"/>
            <a:tailEnd type="triangle" w="lg" len="lg"/>
          </a:ln>
          <a:scene3d>
            <a:camera prst="orthographicFront"/>
            <a:lightRig rig="freezing" dir="t">
              <a:rot lat="0" lon="0" rev="3600000"/>
            </a:lightRig>
          </a:scene3d>
          <a:sp3d contourW="25400" prstMaterial="plastic">
            <a:bevelT w="38100" h="95250"/>
            <a:bevelB w="1905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26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kern="12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Производство дизельных топлив </a:t>
            </a:r>
            <a:r>
              <a:rPr lang="ru-RU" sz="3200" b="1" kern="1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3200" b="1" kern="1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3200" b="1" kern="1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</a:t>
            </a:r>
            <a:r>
              <a:rPr lang="ru-RU" sz="3200" b="1" kern="12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зависимости от содержания серы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000324"/>
              </p:ext>
            </p:extLst>
          </p:nvPr>
        </p:nvGraphicFramePr>
        <p:xfrm>
          <a:off x="467544" y="1469929"/>
          <a:ext cx="8352929" cy="3964510"/>
        </p:xfrm>
        <a:graphic>
          <a:graphicData uri="http://schemas.openxmlformats.org/drawingml/2006/table">
            <a:tbl>
              <a:tblPr/>
              <a:tblGrid>
                <a:gridCol w="2835397"/>
                <a:gridCol w="922562"/>
                <a:gridCol w="922562"/>
                <a:gridCol w="864096"/>
                <a:gridCol w="864096"/>
                <a:gridCol w="972108"/>
                <a:gridCol w="972108"/>
              </a:tblGrid>
              <a:tr h="54701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Содержание серы в дизельном топливе, %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% от общего объема производства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7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effectLst/>
                          <a:latin typeface="+mn-lt"/>
                        </a:rPr>
                        <a:t>2012 </a:t>
                      </a:r>
                      <a:r>
                        <a:rPr lang="ru-RU" sz="2000" b="1" kern="1200" dirty="0">
                          <a:effectLst/>
                          <a:latin typeface="+mn-lt"/>
                        </a:rPr>
                        <a:t>г.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2013 г.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2014 г.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0,5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2,1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16,1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1,6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091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0,2-0,1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19,3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16,1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93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0,05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29,4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1,5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-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0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0,035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14,9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30,0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16,1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53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0,005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9,4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∑34,3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10,3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effectLst/>
                          <a:latin typeface="+mn-lt"/>
                        </a:rPr>
                        <a:t>∑52,4</a:t>
                      </a:r>
                      <a:endParaRPr lang="ru-RU" sz="2000" b="1" dirty="0" smtClean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8,1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∑66,2</a:t>
                      </a:r>
                      <a:endParaRPr lang="ru-RU" sz="2000" b="1" dirty="0"/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565392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effectLst/>
                          <a:latin typeface="+mn-lt"/>
                        </a:rPr>
                        <a:t>0,001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Times New Roman"/>
                        </a:rPr>
                        <a:t>24,9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42,1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58,1</a:t>
                      </a:r>
                      <a:endParaRPr lang="ru-RU" sz="2000" b="1" dirty="0"/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1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92150"/>
            <a:ext cx="6624637" cy="703263"/>
          </a:xfrm>
        </p:spPr>
        <p:txBody>
          <a:bodyPr/>
          <a:lstStyle/>
          <a:p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84313"/>
            <a:ext cx="7561263" cy="4530725"/>
          </a:xfrm>
        </p:spPr>
        <p:txBody>
          <a:bodyPr/>
          <a:lstStyle/>
          <a:p>
            <a:r>
              <a:rPr lang="ru-RU" dirty="0"/>
              <a:t>Митусова Тамара Никитовна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Д.т.н., профессор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Заведующая отделом дизельных, судовых и</a:t>
            </a:r>
            <a:r>
              <a:rPr lang="en-US" sz="2400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котельных топлив</a:t>
            </a:r>
            <a:endParaRPr lang="en-US" sz="2400" dirty="0"/>
          </a:p>
          <a:p>
            <a:pPr>
              <a:buFont typeface="Wingdings" pitchFamily="2" charset="2"/>
              <a:buNone/>
            </a:pPr>
            <a:endParaRPr lang="ru-RU" sz="2400" dirty="0"/>
          </a:p>
          <a:p>
            <a:r>
              <a:rPr lang="ru-RU" dirty="0"/>
              <a:t>Тел./факс (499) 763-55-96, </a:t>
            </a:r>
          </a:p>
          <a:p>
            <a:r>
              <a:rPr lang="ru-RU" dirty="0"/>
              <a:t>(495)787-4887 доб.1563</a:t>
            </a:r>
            <a:endParaRPr lang="en-US" dirty="0"/>
          </a:p>
          <a:p>
            <a:r>
              <a:rPr lang="en-US" dirty="0"/>
              <a:t>E-mail: </a:t>
            </a:r>
            <a:r>
              <a:rPr lang="en-US" dirty="0">
                <a:hlinkClick r:id="rId2"/>
              </a:rPr>
              <a:t>vniinp.mitusova@mail.ru</a:t>
            </a:r>
            <a:endParaRPr lang="en-US" dirty="0"/>
          </a:p>
          <a:p>
            <a:r>
              <a:rPr lang="en-US" dirty="0" smtClean="0">
                <a:hlinkClick r:id="rId3"/>
              </a:rPr>
              <a:t>mitusovatn@vniinp.ru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6688"/>
            <a:ext cx="8229600" cy="1139825"/>
          </a:xfrm>
        </p:spPr>
        <p:txBody>
          <a:bodyPr/>
          <a:lstStyle/>
          <a:p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Требования к судовым топливам</a:t>
            </a:r>
            <a:b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(Регламент Таможенного союза)</a:t>
            </a:r>
          </a:p>
        </p:txBody>
      </p:sp>
      <p:graphicFrame>
        <p:nvGraphicFramePr>
          <p:cNvPr id="17408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220196"/>
              </p:ext>
            </p:extLst>
          </p:nvPr>
        </p:nvGraphicFramePr>
        <p:xfrm>
          <a:off x="539552" y="1844824"/>
          <a:ext cx="8247260" cy="3576956"/>
        </p:xfrm>
        <a:graphic>
          <a:graphicData uri="http://schemas.openxmlformats.org/drawingml/2006/table">
            <a:tbl>
              <a:tblPr/>
              <a:tblGrid>
                <a:gridCol w="4142804"/>
                <a:gridCol w="4104456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Регламент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Таможенного Союза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действует с 31.12.2012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Массовая доля серы, не более, 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5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 01.01.2013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5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 01.01.2020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Температура вспышки в закрытом тигле, </a:t>
                      </a:r>
                      <a:r>
                        <a:rPr kumimoji="0" lang="ru-RU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С, не ниже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112" name="Text Box 32"/>
          <p:cNvSpPr txBox="1">
            <a:spLocks noChangeArrowheads="1"/>
          </p:cNvSpPr>
          <p:nvPr/>
        </p:nvSpPr>
        <p:spPr bwMode="auto">
          <a:xfrm>
            <a:off x="900113" y="5734050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95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Требования к мазутам</a:t>
            </a:r>
            <a:b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(Регламент Таможенного союза)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604122"/>
              </p:ext>
            </p:extLst>
          </p:nvPr>
        </p:nvGraphicFramePr>
        <p:xfrm>
          <a:off x="467544" y="1340768"/>
          <a:ext cx="8229600" cy="47525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22712"/>
                <a:gridCol w="1440160"/>
                <a:gridCol w="1728192"/>
                <a:gridCol w="1738536"/>
              </a:tblGrid>
              <a:tr h="99285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Характеристика мазута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Единица измерения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Норма для флотского мазута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Норма для топочного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мазута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16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Массовая доля серы, не более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2,0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3,5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16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Температура вспышки в открытом</a:t>
                      </a:r>
                      <a:r>
                        <a:rPr lang="ru-RU" sz="1800" baseline="0" dirty="0" smtClean="0"/>
                        <a:t> тигле, не ниже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30000" dirty="0" smtClean="0"/>
                        <a:t>0</a:t>
                      </a:r>
                      <a:r>
                        <a:rPr lang="ru-RU" sz="1800" baseline="0" dirty="0" smtClean="0"/>
                        <a:t>С</a:t>
                      </a:r>
                      <a:endParaRPr lang="ru-RU" sz="1800" baseline="30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90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Температура вспышки в закрытом</a:t>
                      </a:r>
                      <a:r>
                        <a:rPr lang="ru-RU" sz="1800" baseline="0" dirty="0" smtClean="0"/>
                        <a:t> тигле, не ниже</a:t>
                      </a:r>
                      <a:endParaRPr lang="ru-RU" sz="18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30000" dirty="0" smtClean="0"/>
                        <a:t>0</a:t>
                      </a:r>
                      <a:r>
                        <a:rPr lang="ru-RU" sz="1800" baseline="0" dirty="0" smtClean="0"/>
                        <a:t>С</a:t>
                      </a:r>
                      <a:endParaRPr lang="ru-RU" sz="1800" baseline="30000" dirty="0" smtClean="0"/>
                    </a:p>
                    <a:p>
                      <a:pPr algn="ctr"/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80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2850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Выход фракции, выкипающей до 350</a:t>
                      </a:r>
                      <a:r>
                        <a:rPr lang="ru-RU" sz="1800" baseline="30000" dirty="0" smtClean="0"/>
                        <a:t>0</a:t>
                      </a:r>
                      <a:r>
                        <a:rPr lang="ru-RU" sz="1800" baseline="0" dirty="0" smtClean="0"/>
                        <a:t>С, не более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об.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17 </a:t>
                      </a:r>
                    </a:p>
                    <a:p>
                      <a:pPr algn="ctr"/>
                      <a:r>
                        <a:rPr lang="ru-RU" sz="1800" dirty="0" smtClean="0"/>
                        <a:t>(22 для РФ)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17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380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Содержание сероводорода, не более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ppm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</a:t>
                      </a:r>
                      <a:r>
                        <a:rPr lang="ru-RU" sz="1800" baseline="30000" dirty="0" smtClean="0"/>
                        <a:t>*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</a:t>
                      </a:r>
                      <a:r>
                        <a:rPr lang="ru-RU" sz="1800" baseline="30000" dirty="0" smtClean="0"/>
                        <a:t>*</a:t>
                      </a:r>
                      <a:endParaRPr lang="ru-RU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32593" y="6216209"/>
            <a:ext cx="8229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* </a:t>
            </a:r>
            <a:r>
              <a:rPr lang="ru-RU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- для РФ с 01.01.2015, для Р. Беларусь и Р. Казахстан – с 01.01.2017</a:t>
            </a:r>
            <a:endParaRPr lang="ru-RU" sz="1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86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435280" cy="529421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Технический регламент ТС распространяется </a:t>
            </a:r>
          </a:p>
          <a:p>
            <a:pPr marL="0" indent="0">
              <a:buNone/>
            </a:pPr>
            <a:r>
              <a:rPr lang="ru-RU" sz="2400" b="1" dirty="0" smtClean="0"/>
              <a:t>на выпускаемое в обращение и находящееся </a:t>
            </a:r>
          </a:p>
          <a:p>
            <a:pPr marL="0" indent="0">
              <a:buNone/>
            </a:pPr>
            <a:r>
              <a:rPr lang="ru-RU" sz="2400" b="1" dirty="0" smtClean="0"/>
              <a:t>в обращении на единой таможенной территории Таможенного союза топливо.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Выпуск в обращение </a:t>
            </a:r>
            <a:r>
              <a:rPr lang="ru-RU" sz="2400" dirty="0" smtClean="0"/>
              <a:t>– первичный переход паспортизированного топлива от изготовителя к потребителю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Обращение топлива на рынке </a:t>
            </a:r>
            <a:r>
              <a:rPr lang="ru-RU" sz="2400" dirty="0" smtClean="0"/>
              <a:t>– этапы движения топлива от изготовителя к потребителю, охватывающие все стадии, которые проходит паспортизированное топливо после выпуска его в обращение.</a:t>
            </a:r>
          </a:p>
          <a:p>
            <a:pPr marL="0" indent="0" algn="ctr">
              <a:buNone/>
            </a:pPr>
            <a:r>
              <a:rPr lang="ru-RU" sz="2400" b="1" dirty="0" smtClean="0"/>
              <a:t>Стадии производства и применения в «оборот продукции» не входят.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3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 smtClean="0">
                <a:latin typeface="+mn-lt"/>
              </a:rPr>
              <a:t>184-ФЗ «О техническом регулировании», </a:t>
            </a:r>
            <a:br>
              <a:rPr lang="ru-RU" sz="3000" b="1" dirty="0" smtClean="0">
                <a:latin typeface="+mn-lt"/>
              </a:rPr>
            </a:br>
            <a:r>
              <a:rPr lang="ru-RU" sz="3000" b="1" dirty="0" smtClean="0">
                <a:latin typeface="+mn-lt"/>
              </a:rPr>
              <a:t>ст. 33</a:t>
            </a:r>
            <a:endParaRPr lang="ru-RU" sz="30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отношении продукции государственный контроль (надзор) за соблюдением требований технических регламентов осуществляется </a:t>
            </a:r>
            <a:r>
              <a:rPr lang="ru-RU" b="1" dirty="0" smtClean="0"/>
              <a:t>исключительно</a:t>
            </a:r>
            <a:r>
              <a:rPr lang="ru-RU" dirty="0" smtClean="0"/>
              <a:t> </a:t>
            </a:r>
            <a:r>
              <a:rPr lang="ru-RU" b="1" dirty="0" smtClean="0"/>
              <a:t>на стадии обращения продукции.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424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нормативные документы </a:t>
            </a: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выпуск </a:t>
            </a: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остаточных судовых 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топлив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30725"/>
          </a:xfrm>
        </p:spPr>
        <p:txBody>
          <a:bodyPr/>
          <a:lstStyle/>
          <a:p>
            <a:r>
              <a:rPr lang="ru-RU" dirty="0" smtClean="0"/>
              <a:t>ГОСТ 32510-2013 «</a:t>
            </a:r>
            <a:r>
              <a:rPr lang="ru-RU" dirty="0"/>
              <a:t>Топлива судовые», </a:t>
            </a:r>
            <a:r>
              <a:rPr lang="ru-RU" sz="2400" i="1" dirty="0"/>
              <a:t>действует с </a:t>
            </a:r>
            <a:r>
              <a:rPr lang="ru-RU" sz="2400" i="1" dirty="0" smtClean="0"/>
              <a:t>01.07.2014 г.</a:t>
            </a:r>
          </a:p>
          <a:p>
            <a:endParaRPr lang="ru-RU" sz="1000" i="1" dirty="0"/>
          </a:p>
          <a:p>
            <a:r>
              <a:rPr lang="ru-RU" dirty="0"/>
              <a:t>ТУ 38.1011314-2001 «Топливо судовое высоковязкое Э», </a:t>
            </a:r>
            <a:r>
              <a:rPr lang="ru-RU" sz="2400" i="1" dirty="0"/>
              <a:t>действуют с 1990 г</a:t>
            </a:r>
            <a:r>
              <a:rPr lang="ru-RU" sz="2400" i="1" dirty="0" smtClean="0"/>
              <a:t>.</a:t>
            </a:r>
          </a:p>
          <a:p>
            <a:pPr marL="0" indent="0">
              <a:buNone/>
            </a:pPr>
            <a:endParaRPr lang="ru-RU" sz="1000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43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720222" y="404664"/>
            <a:ext cx="76787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</a:rPr>
              <a:t>Содержание серы в мазуте М-100 (2014 год)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338791"/>
              </p:ext>
            </p:extLst>
          </p:nvPr>
        </p:nvGraphicFramePr>
        <p:xfrm>
          <a:off x="755576" y="1700808"/>
          <a:ext cx="7416824" cy="3816423"/>
        </p:xfrm>
        <a:graphic>
          <a:graphicData uri="http://schemas.openxmlformats.org/drawingml/2006/table">
            <a:tbl>
              <a:tblPr firstRow="1" bandRow="1"/>
              <a:tblGrid>
                <a:gridCol w="2892561"/>
                <a:gridCol w="2150879"/>
                <a:gridCol w="2373384"/>
              </a:tblGrid>
              <a:tr h="7302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серы, % </a:t>
                      </a: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Тысяч тонн</a:t>
                      </a: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5961,6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6749,9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4784,4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14016,4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26054,0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9813,1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67379,4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7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822013" y="404664"/>
            <a:ext cx="74751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</a:rPr>
              <a:t>Содержание серы в мазуте М-40 (2014 год)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318929"/>
              </p:ext>
            </p:extLst>
          </p:nvPr>
        </p:nvGraphicFramePr>
        <p:xfrm>
          <a:off x="971600" y="1700806"/>
          <a:ext cx="7200800" cy="3456387"/>
        </p:xfrm>
        <a:graphic>
          <a:graphicData uri="http://schemas.openxmlformats.org/drawingml/2006/table">
            <a:tbl>
              <a:tblPr firstRow="1" bandRow="1"/>
              <a:tblGrid>
                <a:gridCol w="2808312"/>
                <a:gridCol w="2088232"/>
                <a:gridCol w="2304256"/>
              </a:tblGrid>
              <a:tr h="10121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серы, % </a:t>
                      </a: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Тысяч тонн</a:t>
                      </a: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1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3938,4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1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1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1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4785,7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86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476672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kern="0" dirty="0" smtClean="0">
                <a:solidFill>
                  <a:srgbClr val="006633"/>
                </a:solidFill>
                <a:latin typeface="Bookman Old Style" pitchFamily="18" charset="0"/>
              </a:rPr>
              <a:t>Производство</a:t>
            </a:r>
            <a:r>
              <a:rPr lang="ru-RU" sz="2400" b="1" kern="0" dirty="0">
                <a:solidFill>
                  <a:srgbClr val="006633"/>
                </a:solidFill>
                <a:latin typeface="Bookman Old Style" pitchFamily="18" charset="0"/>
              </a:rPr>
              <a:t> </a:t>
            </a:r>
            <a:r>
              <a:rPr lang="ru-RU" sz="2400" b="1" kern="0" dirty="0" smtClean="0">
                <a:solidFill>
                  <a:srgbClr val="006633"/>
                </a:solidFill>
                <a:latin typeface="Bookman Old Style" pitchFamily="18" charset="0"/>
              </a:rPr>
              <a:t>флотского мазута </a:t>
            </a:r>
            <a:r>
              <a:rPr lang="ru-RU" sz="2400" b="1" kern="0" dirty="0" smtClean="0">
                <a:solidFill>
                  <a:srgbClr val="006633"/>
                </a:solidFill>
                <a:latin typeface="Bookman Old Style" pitchFamily="18" charset="0"/>
              </a:rPr>
              <a:t>Ф-5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kern="0" dirty="0" smtClean="0">
                <a:solidFill>
                  <a:srgbClr val="006633"/>
                </a:solidFill>
                <a:latin typeface="Bookman Old Style" pitchFamily="18" charset="0"/>
              </a:rPr>
              <a:t>в 2014 г.</a:t>
            </a:r>
            <a:endParaRPr lang="ru-RU" sz="2400" b="1" kern="0" dirty="0" smtClean="0">
              <a:solidFill>
                <a:srgbClr val="006633"/>
              </a:solidFill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860175"/>
              </p:ext>
            </p:extLst>
          </p:nvPr>
        </p:nvGraphicFramePr>
        <p:xfrm>
          <a:off x="1259632" y="1628798"/>
          <a:ext cx="6624736" cy="2304258"/>
        </p:xfrm>
        <a:graphic>
          <a:graphicData uri="http://schemas.openxmlformats.org/drawingml/2006/table">
            <a:tbl>
              <a:tblPr firstRow="1" bandRow="1"/>
              <a:tblGrid>
                <a:gridCol w="4752528"/>
                <a:gridCol w="1872208"/>
              </a:tblGrid>
              <a:tr h="11521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20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завода</a:t>
                      </a:r>
                      <a:endParaRPr lang="ru-RU" sz="2000" b="1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Тысяч тонн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21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ООО «ЛУКОЙЛ-Пермнефтеоргсинтез»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7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3261</TotalTime>
  <Words>781</Words>
  <Application>Microsoft Office PowerPoint</Application>
  <PresentationFormat>Экран (4:3)</PresentationFormat>
  <Paragraphs>240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Край</vt:lpstr>
      <vt:lpstr>Технический регламент Таможенного союза 013/2011 в части судовых топлив</vt:lpstr>
      <vt:lpstr>Требования к судовым топливам (Регламент Таможенного союза)</vt:lpstr>
      <vt:lpstr>Требования к мазутам (Регламент Таможенного союза)</vt:lpstr>
      <vt:lpstr>Презентация PowerPoint</vt:lpstr>
      <vt:lpstr>184-ФЗ «О техническом регулировании»,  ст. 33</vt:lpstr>
      <vt:lpstr>Основные нормативные документы  на выпуск остаточных судовых топлив</vt:lpstr>
      <vt:lpstr>Содержание серы в мазуте М-100 (2014 год)</vt:lpstr>
      <vt:lpstr>Содержание серы в мазуте М-40 (2014 год)</vt:lpstr>
      <vt:lpstr>Презентация PowerPoint</vt:lpstr>
      <vt:lpstr>Основные нормативные документы  на выпуск дистиллятных судовых топлив</vt:lpstr>
      <vt:lpstr>Презентация PowerPoint</vt:lpstr>
      <vt:lpstr>Содержание серы  в топливе маловязком судовом (2014 год)</vt:lpstr>
      <vt:lpstr>О технологии получения топлива маловязкого судового</vt:lpstr>
      <vt:lpstr>Технический регламент Таможенного Союза «О требованиях к смазочным материалам, маслам и специальным жидкостям» (ТР ТС 030/2012)</vt:lpstr>
      <vt:lpstr>Сроки выпуска дизельного топлива с содержанием серы 350, 50 и 10 ppm</vt:lpstr>
      <vt:lpstr>Производство дизельных топлив  в зависимости от содержания серы</vt:lpstr>
      <vt:lpstr>Спасибо за внимание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Дизельные топлива</dc:title>
  <dc:creator>User</dc:creator>
  <cp:lastModifiedBy>Admin</cp:lastModifiedBy>
  <cp:revision>238</cp:revision>
  <cp:lastPrinted>2015-06-03T12:09:34Z</cp:lastPrinted>
  <dcterms:created xsi:type="dcterms:W3CDTF">2009-09-09T11:09:37Z</dcterms:created>
  <dcterms:modified xsi:type="dcterms:W3CDTF">2015-06-03T12:24:07Z</dcterms:modified>
</cp:coreProperties>
</file>