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91" r:id="rId4"/>
    <p:sldId id="307" r:id="rId5"/>
    <p:sldId id="290" r:id="rId6"/>
    <p:sldId id="292" r:id="rId7"/>
    <p:sldId id="293" r:id="rId8"/>
    <p:sldId id="294" r:id="rId9"/>
    <p:sldId id="265" r:id="rId10"/>
    <p:sldId id="303" r:id="rId11"/>
    <p:sldId id="296" r:id="rId12"/>
    <p:sldId id="297" r:id="rId13"/>
    <p:sldId id="298" r:id="rId14"/>
    <p:sldId id="285" r:id="rId15"/>
    <p:sldId id="304" r:id="rId16"/>
    <p:sldId id="305" r:id="rId17"/>
    <p:sldId id="300" r:id="rId18"/>
    <p:sldId id="301" r:id="rId19"/>
    <p:sldId id="302" r:id="rId20"/>
    <p:sldId id="306" r:id="rId21"/>
    <p:sldId id="308" r:id="rId22"/>
    <p:sldId id="309" r:id="rId23"/>
    <p:sldId id="310" r:id="rId24"/>
    <p:sldId id="289" r:id="rId25"/>
    <p:sldId id="277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86"/>
    <a:srgbClr val="002B82"/>
    <a:srgbClr val="002F8E"/>
    <a:srgbClr val="EFE3AF"/>
    <a:srgbClr val="002776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 autoAdjust="0"/>
    <p:restoredTop sz="89787" autoAdjust="0"/>
  </p:normalViewPr>
  <p:slideViewPr>
    <p:cSldViewPr>
      <p:cViewPr varScale="1">
        <p:scale>
          <a:sx n="119" d="100"/>
          <a:sy n="119" d="100"/>
        </p:scale>
        <p:origin x="-132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2735D3-3923-4984-87C1-B04A38CD645E}" type="datetimeFigureOut">
              <a:rPr lang="ru-RU" smtClean="0"/>
              <a:t>24.06.2015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8AFB07-56A6-4F81-B6C4-8E7B775650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450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AFB07-56A6-4F81-B6C4-8E7B775650A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454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A4452-F993-485B-BDA3-F6E89FE149CF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E3571C-4F50-4349-AE1F-790D0C35906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748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A858C-4AB2-4A41-A61D-49E52BDF714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050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FDE49-E72D-4A95-8C96-6FB6A7FE244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740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BD0B04E-BE8B-4A31-8E00-CFE3DDADCF9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203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8C867-9E7A-4B2B-A32C-A7C3E73809E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565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0F29D8-8050-450C-B907-4E26CC6C30A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05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C7F255-669C-4377-B40B-E2DF5A66C9C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512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7626DC-CA11-479C-8447-11F6C5C929A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006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73030E-AECF-4396-BBFA-4535830884B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00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36FD2C-742E-4BD9-B760-BE9F938D64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754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3AFF1F-07A9-4C6B-9AD0-C3DFE5C4DF4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140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D8ED4-FF45-4900-9BDA-F3D5450A5A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411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 b="-3204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291C60C-E89D-4BE0-8A33-C21F224875C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0663"/>
            <a:ext cx="9144000" cy="707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076700"/>
            <a:ext cx="2232025" cy="125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00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5229225"/>
            <a:ext cx="2232025" cy="125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00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860800"/>
            <a:ext cx="2228850" cy="125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00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4292600"/>
            <a:ext cx="2228850" cy="125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00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5084763"/>
            <a:ext cx="2228850" cy="125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00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905250"/>
            <a:ext cx="2228850" cy="125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00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088" y="4797425"/>
            <a:ext cx="2228850" cy="125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0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3502025" cy="367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txr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412875"/>
            <a:ext cx="5260975" cy="135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37050"/>
            <a:ext cx="9144000" cy="25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5190291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На фото для примера – оборудование иностранного производителя </a:t>
            </a:r>
            <a:r>
              <a:rPr lang="en-US" sz="1600" dirty="0" err="1" smtClean="0">
                <a:solidFill>
                  <a:schemeClr val="bg1"/>
                </a:solidFill>
              </a:rPr>
              <a:t>Ecocean</a:t>
            </a:r>
            <a:r>
              <a:rPr lang="en-US" sz="1600" dirty="0" smtClean="0">
                <a:solidFill>
                  <a:schemeClr val="bg1"/>
                </a:solidFill>
              </a:rPr>
              <a:t> (</a:t>
            </a:r>
            <a:r>
              <a:rPr lang="ru-RU" sz="1600" dirty="0" smtClean="0">
                <a:solidFill>
                  <a:schemeClr val="bg1"/>
                </a:solidFill>
              </a:rPr>
              <a:t>Франция)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0" t="22101" r="41087" b="29301"/>
          <a:stretch/>
        </p:blipFill>
        <p:spPr bwMode="auto">
          <a:xfrm>
            <a:off x="1" y="0"/>
            <a:ext cx="9180512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70440" y="460985"/>
            <a:ext cx="8706743" cy="5632311"/>
          </a:xfrm>
          <a:prstGeom prst="rect">
            <a:avLst/>
          </a:prstGeom>
          <a:solidFill>
            <a:schemeClr val="accent5">
              <a:lumMod val="50000"/>
              <a:alpha val="42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358775" algn="just">
              <a:defRPr/>
            </a:pPr>
            <a:r>
              <a:rPr lang="ru-RU" dirty="0" smtClean="0">
                <a:solidFill>
                  <a:schemeClr val="bg1"/>
                </a:solidFill>
              </a:rPr>
              <a:t>Ёмкость рынка нефтесборного флота и оборудования по ликвидации разливов нефти и нефтепродуктов отечественного производства определяется следующими факторами.</a:t>
            </a:r>
          </a:p>
          <a:p>
            <a:pPr indent="358775" algn="just">
              <a:defRPr/>
            </a:pPr>
            <a:endParaRPr lang="ru-RU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dirty="0" smtClean="0">
                <a:solidFill>
                  <a:schemeClr val="bg1"/>
                </a:solidFill>
              </a:rPr>
              <a:t>В соответствии с данными Реестра морских портов Федерального агентства морского и речного транспорта, в настоящее время в Российской Федерации зарегистрировано 67 морских портов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dirty="0" smtClean="0">
                <a:solidFill>
                  <a:schemeClr val="bg1"/>
                </a:solidFill>
              </a:rPr>
              <a:t>Каждый морской порт должен иметь план на случай возникновения разливов нефти и нефтепродуктов с судов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dirty="0" smtClean="0">
                <a:solidFill>
                  <a:schemeClr val="bg1"/>
                </a:solidFill>
              </a:rPr>
              <a:t>Каждый морской нефтеналивной порт должен иметь план на случай возникновения разливов нефти и нефтепродуктов с судов и нефтеналивной инфраструктуры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dirty="0" smtClean="0">
                <a:solidFill>
                  <a:schemeClr val="bg1"/>
                </a:solidFill>
              </a:rPr>
              <a:t>Каждый нефтеналивной терминал в морском или речном порту должен иметь план на случай разливов нефти с эксплуатируемых объектов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dirty="0" smtClean="0">
                <a:solidFill>
                  <a:schemeClr val="bg1"/>
                </a:solidFill>
              </a:rPr>
              <a:t>Каждый план ПЛРН должен иметь соответствующее аварийно-спасательное обеспечение, в том числе нефтесборными судами и оборудованием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dirty="0" smtClean="0">
                <a:solidFill>
                  <a:schemeClr val="bg1"/>
                </a:solidFill>
              </a:rPr>
              <a:t>Существующие нефтесборные суда отечественного производства проекта 25505 разработаны в 80-х годах прошлого века в г. Мариуполе (ныне Украина), находятся в крайне удручающем техническом состоянии и нуждаются в незамедлительной замене</a:t>
            </a:r>
          </a:p>
        </p:txBody>
      </p:sp>
    </p:spTree>
    <p:extLst>
      <p:ext uri="{BB962C8B-B14F-4D97-AF65-F5344CB8AC3E}">
        <p14:creationId xmlns:p14="http://schemas.microsoft.com/office/powerpoint/2010/main" val="851871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:\ПКС_Разработка проекта 14001 судна-нефтемусоросборщика - Нврск - 2014\Катер нефтесборщик эскиз\Перспектива спереди походное положение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9" t="7676" r="13387" b="11879"/>
          <a:stretch/>
        </p:blipFill>
        <p:spPr bwMode="auto">
          <a:xfrm>
            <a:off x="2411760" y="260648"/>
            <a:ext cx="6687479" cy="5966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-32817" y="260648"/>
            <a:ext cx="2376264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Главными отличительными особенностями проекта 14001 являются:</a:t>
            </a:r>
          </a:p>
          <a:p>
            <a:pPr indent="358775" algn="just">
              <a:defRPr/>
            </a:pPr>
            <a:endParaRPr lang="ru-RU" sz="1400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Отсутствие корпуса и связанных с ним рисков повреждения при работе в стеснённых условиях и на мелководье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Для поддержания на плаву рамной несущей конструкции используются шесть резиновых морских кранцев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Несущая конструкция не выступает за внешние края кранцев по всему периметру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Даже при существенных ударах об элементы причала, берега или другого судна сохраняется работоспособность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83768" y="5490941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ЗАО «ЮжНИИМФ»</a:t>
            </a:r>
          </a:p>
          <a:p>
            <a:r>
              <a:rPr lang="ru-RU" sz="2000" dirty="0" smtClean="0"/>
              <a:t>Группа компаний </a:t>
            </a:r>
            <a:r>
              <a:rPr lang="ru-RU" sz="2000" dirty="0" err="1" smtClean="0"/>
              <a:t>ЭкоПром</a:t>
            </a:r>
            <a:r>
              <a:rPr lang="ru-RU" sz="2000" dirty="0" smtClean="0"/>
              <a:t>-Холдинг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804248" y="476672"/>
            <a:ext cx="2232248" cy="369332"/>
          </a:xfrm>
          <a:prstGeom prst="rect">
            <a:avLst/>
          </a:prstGeom>
          <a:solidFill>
            <a:srgbClr val="FFFF00"/>
          </a:solidFill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Проект 14001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1652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521876" y="260648"/>
            <a:ext cx="262212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Поступление нефти в </a:t>
            </a:r>
            <a:r>
              <a:rPr lang="ru-RU" sz="1400" dirty="0" err="1" smtClean="0">
                <a:solidFill>
                  <a:schemeClr val="bg1"/>
                </a:solidFill>
              </a:rPr>
              <a:t>нефтесборщик</a:t>
            </a:r>
            <a:r>
              <a:rPr lang="ru-RU" sz="1400" dirty="0" smtClean="0">
                <a:solidFill>
                  <a:schemeClr val="bg1"/>
                </a:solidFill>
              </a:rPr>
              <a:t> происходит за счёт гидравлической поверхностной струи. Струя формируется за счёт работы главного двигателя в специальной насадке, дополненной рулём </a:t>
            </a:r>
            <a:r>
              <a:rPr lang="ru-RU" sz="1400" dirty="0" err="1" smtClean="0">
                <a:solidFill>
                  <a:schemeClr val="bg1"/>
                </a:solidFill>
              </a:rPr>
              <a:t>Китчена</a:t>
            </a:r>
            <a:r>
              <a:rPr lang="ru-RU" sz="1400" dirty="0" smtClean="0">
                <a:solidFill>
                  <a:schemeClr val="bg1"/>
                </a:solidFill>
              </a:rPr>
              <a:t>. Загрязнённая вода проходит в </a:t>
            </a:r>
            <a:r>
              <a:rPr lang="ru-RU" sz="1400" dirty="0" err="1" smtClean="0">
                <a:solidFill>
                  <a:schemeClr val="bg1"/>
                </a:solidFill>
              </a:rPr>
              <a:t>межпоплавковое</a:t>
            </a:r>
            <a:r>
              <a:rPr lang="ru-RU" sz="1400" dirty="0" smtClean="0">
                <a:solidFill>
                  <a:schemeClr val="bg1"/>
                </a:solidFill>
              </a:rPr>
              <a:t> пространство и поступает в очистное устройство.</a:t>
            </a:r>
          </a:p>
        </p:txBody>
      </p:sp>
      <p:pic>
        <p:nvPicPr>
          <p:cNvPr id="3074" name="Picture 2" descr="A:\ПКС_Разработка проекта 14001 судна-нефтемусоросборщика - Нврск - 2014\Сбор нефти 3D персп перед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641437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верх 1"/>
          <p:cNvSpPr/>
          <p:nvPr/>
        </p:nvSpPr>
        <p:spPr>
          <a:xfrm rot="21439714">
            <a:off x="4122418" y="1363838"/>
            <a:ext cx="1080120" cy="3867479"/>
          </a:xfrm>
          <a:prstGeom prst="upArrow">
            <a:avLst/>
          </a:prstGeom>
          <a:solidFill>
            <a:srgbClr val="EFE3AF"/>
          </a:solidFill>
          <a:ln w="3175">
            <a:solidFill>
              <a:srgbClr val="002F8E"/>
            </a:solidFill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Загрязнённая вода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17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-36512" y="5145644"/>
            <a:ext cx="9180512" cy="171235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noAutofit/>
          </a:bodyPr>
          <a:lstStyle/>
          <a:p>
            <a:pPr algn="just">
              <a:defRPr/>
            </a:pPr>
            <a:r>
              <a:rPr lang="ru-RU" sz="1600" dirty="0" smtClean="0">
                <a:solidFill>
                  <a:schemeClr val="bg1"/>
                </a:solidFill>
              </a:rPr>
              <a:t>Поступающая в </a:t>
            </a:r>
            <a:r>
              <a:rPr lang="ru-RU" sz="1600" dirty="0" err="1" smtClean="0">
                <a:solidFill>
                  <a:schemeClr val="bg1"/>
                </a:solidFill>
              </a:rPr>
              <a:t>межпоплавковое</a:t>
            </a:r>
            <a:r>
              <a:rPr lang="ru-RU" sz="1600" dirty="0" smtClean="0">
                <a:solidFill>
                  <a:schemeClr val="bg1"/>
                </a:solidFill>
              </a:rPr>
              <a:t> пространство загрязнённая вода проходит последовательно этап очистки от мусора и твёрдых предметов и этап очистки от нефтяного загрязнения.</a:t>
            </a:r>
          </a:p>
          <a:p>
            <a:pPr algn="just">
              <a:defRPr/>
            </a:pPr>
            <a:r>
              <a:rPr lang="ru-RU" sz="1600" dirty="0" smtClean="0">
                <a:solidFill>
                  <a:schemeClr val="bg1"/>
                </a:solidFill>
              </a:rPr>
              <a:t>Очистка от мусора осуществляется за счёт фильтрации через металлическую сетку, накопление – в специальной ёмкости.</a:t>
            </a:r>
          </a:p>
          <a:p>
            <a:pPr algn="just">
              <a:defRPr/>
            </a:pPr>
            <a:r>
              <a:rPr lang="ru-RU" sz="1600" dirty="0" smtClean="0">
                <a:solidFill>
                  <a:schemeClr val="bg1"/>
                </a:solidFill>
              </a:rPr>
              <a:t>Очистка от нефтяного загрязнения происходит в нефтесборной системе порогового типа путём отделения поверхностного слоя загрязнённой воды. Сбор – в отдельную ёмкость.</a:t>
            </a:r>
          </a:p>
        </p:txBody>
      </p:sp>
      <p:pic>
        <p:nvPicPr>
          <p:cNvPr id="4098" name="Picture 2" descr="A:\ПКС_Разработка проекта 14001 судна-нефтемусоросборщика - Нврск - 2014\Сбор нефти 3D персп зад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7" b="10384"/>
          <a:stretch/>
        </p:blipFill>
        <p:spPr bwMode="auto">
          <a:xfrm>
            <a:off x="-36512" y="-27384"/>
            <a:ext cx="9180512" cy="51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верх 1"/>
          <p:cNvSpPr/>
          <p:nvPr/>
        </p:nvSpPr>
        <p:spPr>
          <a:xfrm rot="11642396">
            <a:off x="7003543" y="-318401"/>
            <a:ext cx="1080120" cy="4150566"/>
          </a:xfrm>
          <a:prstGeom prst="upArrow">
            <a:avLst/>
          </a:prstGeom>
          <a:solidFill>
            <a:srgbClr val="EFE3AF"/>
          </a:solidFill>
          <a:ln w="50800">
            <a:solidFill>
              <a:schemeClr val="tx1"/>
            </a:solidFill>
          </a:ln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Загрязнённая вода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2627784" y="404664"/>
            <a:ext cx="1637928" cy="1001861"/>
          </a:xfrm>
          <a:prstGeom prst="wedgeRoundRectCallout">
            <a:avLst>
              <a:gd name="adj1" fmla="val 58836"/>
              <a:gd name="adj2" fmla="val 172785"/>
              <a:gd name="adj3" fmla="val 16667"/>
            </a:avLst>
          </a:prstGeom>
          <a:solidFill>
            <a:srgbClr val="EFE3AF"/>
          </a:solidFill>
          <a:ln w="3175">
            <a:solidFill>
              <a:srgbClr val="002F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Ёмкость для сбора мусора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67544" y="404664"/>
            <a:ext cx="1637928" cy="1001861"/>
          </a:xfrm>
          <a:prstGeom prst="wedgeRoundRectCallout">
            <a:avLst>
              <a:gd name="adj1" fmla="val 129782"/>
              <a:gd name="adj2" fmla="val 231730"/>
              <a:gd name="adj3" fmla="val 16667"/>
            </a:avLst>
          </a:prstGeom>
          <a:solidFill>
            <a:srgbClr val="EFE3AF"/>
          </a:solidFill>
          <a:ln w="3175">
            <a:solidFill>
              <a:srgbClr val="002F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Ёмкость для сбора нефти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трелка вверх 9"/>
          <p:cNvSpPr/>
          <p:nvPr/>
        </p:nvSpPr>
        <p:spPr>
          <a:xfrm rot="11642396">
            <a:off x="506252" y="2428810"/>
            <a:ext cx="1080120" cy="3420315"/>
          </a:xfrm>
          <a:prstGeom prst="upArrow">
            <a:avLst/>
          </a:prstGeom>
          <a:solidFill>
            <a:srgbClr val="EFE3AF"/>
          </a:solidFill>
          <a:ln w="50800">
            <a:solidFill>
              <a:srgbClr val="00B050"/>
            </a:solidFill>
          </a:ln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Очищенная вода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42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90066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</a:rPr>
              <a:t>Основные технические характеристики проекта 14001</a:t>
            </a:r>
            <a:endParaRPr lang="ru-RU" sz="2400" dirty="0">
              <a:solidFill>
                <a:schemeClr val="bg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201695"/>
              </p:ext>
            </p:extLst>
          </p:nvPr>
        </p:nvGraphicFramePr>
        <p:xfrm>
          <a:off x="35496" y="576062"/>
          <a:ext cx="9108505" cy="62373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704"/>
                <a:gridCol w="3854549"/>
                <a:gridCol w="3009390"/>
                <a:gridCol w="1544862"/>
              </a:tblGrid>
              <a:tr h="2417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№ п/п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Наименование характеристики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Единица измерения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Значение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1206309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 1.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Размерения: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               длина наибольшая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               ширина на миделе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               высота борта на миделе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               осадка в походном положении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               наибольшая высота над килем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мм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9 723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3 444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1 063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600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2 970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604333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Тип корпуса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Рамная конструкция из труб прямоугольного сечения жёстко закреплённая на поплавках, изготовленных из морских кранцев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Количество кранцев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шт.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6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Размер кранцев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мм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3 200 × 900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Тип двигателя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Подвесной лодочный мотор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Мощность двигателя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кВт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30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483466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Основное назначение судна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Сбор мусора и нефтяных загрязнений в труднодоступных участках морских и речных портов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466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8.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Вспомогательное назначение судна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Постановка боновых </a:t>
                      </a:r>
                      <a:r>
                        <a:rPr lang="ru-RU" sz="1300" dirty="0" smtClean="0">
                          <a:effectLst/>
                        </a:rPr>
                        <a:t>заграждений, </a:t>
                      </a:r>
                      <a:r>
                        <a:rPr lang="ru-RU" sz="1300" dirty="0">
                          <a:effectLst/>
                        </a:rPr>
                        <a:t>мониторинг загрязнения морской воды и атмосферного воздуха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4333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9.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Принцип действия нефтесборного оборудования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Поверхностный сбор нефтяного загрязнения, накопление в сборной цистерне, дренаж воды за счёт эффекта </a:t>
                      </a:r>
                      <a:r>
                        <a:rPr lang="ru-RU" sz="1300" dirty="0" err="1">
                          <a:effectLst/>
                        </a:rPr>
                        <a:t>Вентури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2103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10.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Вместимость сборной цистерны нефтепродуктов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м</a:t>
                      </a:r>
                      <a:r>
                        <a:rPr lang="ru-RU" sz="1300" baseline="30000" dirty="0">
                          <a:effectLst/>
                        </a:rPr>
                        <a:t>3</a:t>
                      </a:r>
                      <a:r>
                        <a:rPr lang="ru-RU" sz="1300" dirty="0">
                          <a:effectLst/>
                        </a:rPr>
                        <a:t> 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2,0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11.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Вместимость сборной цистерны мусора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м</a:t>
                      </a:r>
                      <a:r>
                        <a:rPr lang="ru-RU" sz="1300" baseline="30000" dirty="0">
                          <a:effectLst/>
                        </a:rPr>
                        <a:t>3</a:t>
                      </a:r>
                      <a:r>
                        <a:rPr lang="ru-RU" sz="1300" dirty="0">
                          <a:effectLst/>
                        </a:rPr>
                        <a:t> 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1,0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12.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Экипаж 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чел.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804206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13.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Классификация судна: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	</a:t>
                      </a:r>
                      <a:r>
                        <a:rPr lang="ru-RU" sz="1300" dirty="0" smtClean="0">
                          <a:effectLst/>
                        </a:rPr>
                        <a:t>по </a:t>
                      </a:r>
                      <a:r>
                        <a:rPr lang="ru-RU" sz="1300" dirty="0">
                          <a:effectLst/>
                        </a:rPr>
                        <a:t>назначению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	</a:t>
                      </a:r>
                      <a:r>
                        <a:rPr lang="ru-RU" sz="1300" dirty="0" smtClean="0">
                          <a:effectLst/>
                        </a:rPr>
                        <a:t>по </a:t>
                      </a:r>
                      <a:r>
                        <a:rPr lang="ru-RU" sz="1300" dirty="0">
                          <a:effectLst/>
                        </a:rPr>
                        <a:t>характеру движения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	</a:t>
                      </a:r>
                      <a:r>
                        <a:rPr lang="ru-RU" sz="1300" dirty="0" smtClean="0">
                          <a:effectLst/>
                        </a:rPr>
                        <a:t>по </a:t>
                      </a:r>
                      <a:r>
                        <a:rPr lang="ru-RU" sz="1300" dirty="0">
                          <a:effectLst/>
                        </a:rPr>
                        <a:t>району плавания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маломерное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специальное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водоизмещающее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категория сложности </a:t>
                      </a:r>
                      <a:r>
                        <a:rPr lang="en-US" sz="1300">
                          <a:effectLst/>
                        </a:rPr>
                        <a:t>IV</a:t>
                      </a:r>
                      <a:r>
                        <a:rPr lang="ru-RU" sz="1300">
                          <a:effectLst/>
                        </a:rPr>
                        <a:t> (</a:t>
                      </a:r>
                      <a:r>
                        <a:rPr lang="en-US" sz="1300">
                          <a:effectLst/>
                        </a:rPr>
                        <a:t>III)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14.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Регистратор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ГИМС МЧС России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088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34"/>
          <a:stretch/>
        </p:blipFill>
        <p:spPr>
          <a:xfrm>
            <a:off x="4288" y="0"/>
            <a:ext cx="9139712" cy="5311187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-36512" y="5145644"/>
            <a:ext cx="9180512" cy="171235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noAutofit/>
          </a:bodyPr>
          <a:lstStyle/>
          <a:p>
            <a:pPr algn="just">
              <a:defRPr/>
            </a:pPr>
            <a:r>
              <a:rPr lang="ru-RU" sz="1600" dirty="0" smtClean="0">
                <a:solidFill>
                  <a:schemeClr val="bg1"/>
                </a:solidFill>
              </a:rPr>
              <a:t>Поступающая в </a:t>
            </a:r>
            <a:r>
              <a:rPr lang="ru-RU" sz="1600" dirty="0" err="1" smtClean="0">
                <a:solidFill>
                  <a:schemeClr val="bg1"/>
                </a:solidFill>
              </a:rPr>
              <a:t>межпоплавковое</a:t>
            </a:r>
            <a:r>
              <a:rPr lang="ru-RU" sz="1600" dirty="0" smtClean="0">
                <a:solidFill>
                  <a:schemeClr val="bg1"/>
                </a:solidFill>
              </a:rPr>
              <a:t> пространство загрязнённая вода проходит последовательно этап очистки от мусора и твёрдых предметов и этап очистки от нефтяного загрязнения.</a:t>
            </a:r>
          </a:p>
          <a:p>
            <a:pPr algn="just">
              <a:defRPr/>
            </a:pPr>
            <a:r>
              <a:rPr lang="ru-RU" sz="1600" dirty="0" smtClean="0">
                <a:solidFill>
                  <a:schemeClr val="bg1"/>
                </a:solidFill>
              </a:rPr>
              <a:t>Очистка от мусора осуществляется за счёт фильтрации через металлическую сетку, накопление – в контейнерах на палубе судна.</a:t>
            </a:r>
          </a:p>
          <a:p>
            <a:pPr algn="just">
              <a:defRPr/>
            </a:pPr>
            <a:r>
              <a:rPr lang="ru-RU" sz="1600" dirty="0" smtClean="0">
                <a:solidFill>
                  <a:schemeClr val="bg1"/>
                </a:solidFill>
              </a:rPr>
              <a:t>Очистка от нефтяного загрязнения происходит в нефтесборной системе порогового типа путём отделения поверхностного слоя загрязнённой воды. Сбор – в отдельную ёмкость.</a:t>
            </a:r>
          </a:p>
        </p:txBody>
      </p:sp>
      <p:sp>
        <p:nvSpPr>
          <p:cNvPr id="2" name="Стрелка вверх 1"/>
          <p:cNvSpPr/>
          <p:nvPr/>
        </p:nvSpPr>
        <p:spPr>
          <a:xfrm rot="11081468">
            <a:off x="7091889" y="-534426"/>
            <a:ext cx="1080120" cy="4150566"/>
          </a:xfrm>
          <a:prstGeom prst="upArrow">
            <a:avLst/>
          </a:prstGeom>
          <a:solidFill>
            <a:srgbClr val="EFE3AF"/>
          </a:solidFill>
          <a:ln w="50800">
            <a:solidFill>
              <a:schemeClr val="tx1"/>
            </a:solidFill>
          </a:ln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Загрязнённая вода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563888" y="538996"/>
            <a:ext cx="1637928" cy="1001861"/>
          </a:xfrm>
          <a:prstGeom prst="wedgeRoundRectCallout">
            <a:avLst>
              <a:gd name="adj1" fmla="val 38580"/>
              <a:gd name="adj2" fmla="val 173896"/>
              <a:gd name="adj3" fmla="val 16667"/>
            </a:avLst>
          </a:prstGeom>
          <a:solidFill>
            <a:srgbClr val="EFE3AF"/>
          </a:solidFill>
          <a:ln w="3175">
            <a:solidFill>
              <a:srgbClr val="002F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Ёмкость для сбора нефти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трелка вверх 9"/>
          <p:cNvSpPr/>
          <p:nvPr/>
        </p:nvSpPr>
        <p:spPr>
          <a:xfrm rot="18425796" flipV="1">
            <a:off x="5808114" y="2926907"/>
            <a:ext cx="1132910" cy="2218703"/>
          </a:xfrm>
          <a:prstGeom prst="upArrow">
            <a:avLst/>
          </a:prstGeom>
          <a:solidFill>
            <a:srgbClr val="EFE3AF"/>
          </a:solidFill>
          <a:ln w="50800">
            <a:solidFill>
              <a:srgbClr val="00B050"/>
            </a:solidFill>
          </a:ln>
          <a:scene3d>
            <a:camera prst="orthographicFront">
              <a:rot lat="2053304" lon="3146693" rev="81647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Очищенная вода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04248" y="188640"/>
            <a:ext cx="2232248" cy="369332"/>
          </a:xfrm>
          <a:prstGeom prst="rect">
            <a:avLst/>
          </a:prstGeom>
          <a:solidFill>
            <a:srgbClr val="FFFF00"/>
          </a:solidFill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Проект 14003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3725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90066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</a:rPr>
              <a:t>Основные технические характеристики проекта 14003</a:t>
            </a:r>
            <a:endParaRPr lang="ru-RU" sz="2400" dirty="0">
              <a:solidFill>
                <a:schemeClr val="bg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227945"/>
              </p:ext>
            </p:extLst>
          </p:nvPr>
        </p:nvGraphicFramePr>
        <p:xfrm>
          <a:off x="35496" y="576062"/>
          <a:ext cx="9108505" cy="62373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704"/>
                <a:gridCol w="3854549"/>
                <a:gridCol w="3009390"/>
                <a:gridCol w="1544862"/>
              </a:tblGrid>
              <a:tr h="2417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№ п/п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Наименование характеристики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Единица измерения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Значение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1206309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 1.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Размерения: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               длина наибольшая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               ширина на миделе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               высота борта на миделе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               осадка в походном положении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               наибольшая высота над килем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мм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8 040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3 444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 </a:t>
                      </a:r>
                      <a:r>
                        <a:rPr lang="ru-RU" sz="1300" dirty="0">
                          <a:effectLst/>
                        </a:rPr>
                        <a:t>063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600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2 970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604333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Тип корпуса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Рамная конструкция из труб прямоугольного сечения жёстко закреплённая на поплавках, изготовленных из морских кранцев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Количество кранцев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шт.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Размер кранцев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мм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3 200 × 900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Тип двигателя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Подвесной лодочный мотор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Мощность двигателя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кВт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483466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Основное назначение судна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Сбор мусора и нефтяных загрязнений в труднодоступных участках морских и речных портов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466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8.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Вспомогательное назначение судна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Постановка боновых </a:t>
                      </a:r>
                      <a:r>
                        <a:rPr lang="ru-RU" sz="1300" dirty="0" smtClean="0">
                          <a:effectLst/>
                        </a:rPr>
                        <a:t>заграждений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4333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9.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Принцип действия нефтесборного оборудования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Поверхностный сбор нефтяного загрязнения, накопление в сборной цистерне, </a:t>
                      </a:r>
                      <a:r>
                        <a:rPr lang="ru-RU" sz="1300" dirty="0" smtClean="0">
                          <a:effectLst/>
                        </a:rPr>
                        <a:t>откачка дренажной</a:t>
                      </a:r>
                      <a:r>
                        <a:rPr lang="ru-RU" sz="1300" baseline="0" dirty="0" smtClean="0">
                          <a:effectLst/>
                        </a:rPr>
                        <a:t> </a:t>
                      </a:r>
                      <a:r>
                        <a:rPr lang="ru-RU" sz="1300" dirty="0" smtClean="0">
                          <a:effectLst/>
                        </a:rPr>
                        <a:t>воды мотопомпой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2103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10.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Вместимость сборной цистерны нефтепродуктов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м</a:t>
                      </a:r>
                      <a:r>
                        <a:rPr lang="ru-RU" sz="1300" baseline="30000" dirty="0">
                          <a:effectLst/>
                        </a:rPr>
                        <a:t>3</a:t>
                      </a:r>
                      <a:r>
                        <a:rPr lang="ru-RU" sz="1300" dirty="0">
                          <a:effectLst/>
                        </a:rPr>
                        <a:t> 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11.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Вместимость сборной цистерны мусора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м</a:t>
                      </a:r>
                      <a:r>
                        <a:rPr lang="ru-RU" sz="1300" baseline="30000" dirty="0">
                          <a:effectLst/>
                        </a:rPr>
                        <a:t>3</a:t>
                      </a:r>
                      <a:r>
                        <a:rPr lang="ru-RU" sz="1300" dirty="0">
                          <a:effectLst/>
                        </a:rPr>
                        <a:t> 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1,0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12.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Экипаж 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чел.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804206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13.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Классификация судна: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	</a:t>
                      </a:r>
                      <a:r>
                        <a:rPr lang="ru-RU" sz="1300" dirty="0" smtClean="0">
                          <a:effectLst/>
                        </a:rPr>
                        <a:t>по </a:t>
                      </a:r>
                      <a:r>
                        <a:rPr lang="ru-RU" sz="1300" dirty="0">
                          <a:effectLst/>
                        </a:rPr>
                        <a:t>назначению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	</a:t>
                      </a:r>
                      <a:r>
                        <a:rPr lang="ru-RU" sz="1300" dirty="0" smtClean="0">
                          <a:effectLst/>
                        </a:rPr>
                        <a:t>по </a:t>
                      </a:r>
                      <a:r>
                        <a:rPr lang="ru-RU" sz="1300" dirty="0">
                          <a:effectLst/>
                        </a:rPr>
                        <a:t>характеру движения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	</a:t>
                      </a:r>
                      <a:r>
                        <a:rPr lang="ru-RU" sz="1300" dirty="0" smtClean="0">
                          <a:effectLst/>
                        </a:rPr>
                        <a:t>по </a:t>
                      </a:r>
                      <a:r>
                        <a:rPr lang="ru-RU" sz="1300" dirty="0">
                          <a:effectLst/>
                        </a:rPr>
                        <a:t>району плавания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маломерное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специальное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водоизмещающее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категория сложности </a:t>
                      </a:r>
                      <a:r>
                        <a:rPr lang="en-US" sz="1300">
                          <a:effectLst/>
                        </a:rPr>
                        <a:t>IV</a:t>
                      </a:r>
                      <a:r>
                        <a:rPr lang="ru-RU" sz="1300">
                          <a:effectLst/>
                        </a:rPr>
                        <a:t> (</a:t>
                      </a:r>
                      <a:r>
                        <a:rPr lang="en-US" sz="1300">
                          <a:effectLst/>
                        </a:rPr>
                        <a:t>III)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14.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Регистратор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ГИМС МЧС России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23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521876" y="260648"/>
            <a:ext cx="2622124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Перевозка автотранспорта и грузов производится на грузовой палубе. Заезд и съезд автотранспорта происходит по складывающимся аппарелям. Грузовая палуба имеет </a:t>
            </a:r>
            <a:r>
              <a:rPr lang="ru-RU" sz="1400" dirty="0" err="1" smtClean="0">
                <a:solidFill>
                  <a:schemeClr val="bg1"/>
                </a:solidFill>
              </a:rPr>
              <a:t>отбортовку</a:t>
            </a:r>
            <a:r>
              <a:rPr lang="ru-RU" sz="1400" dirty="0" smtClean="0">
                <a:solidFill>
                  <a:schemeClr val="bg1"/>
                </a:solidFill>
              </a:rPr>
              <a:t> и углубление в средней части для более устойчивого положения автомобиля.</a:t>
            </a:r>
          </a:p>
        </p:txBody>
      </p:sp>
      <p:pic>
        <p:nvPicPr>
          <p:cNvPr id="6146" name="Picture 2" descr="A:\ПКС_Разработка проекта 14002 самоходной платформы - Нврск - 2014\персп 3D пере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641437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05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-36512" y="5445224"/>
            <a:ext cx="9180512" cy="141277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noAutofit/>
          </a:bodyPr>
          <a:lstStyle/>
          <a:p>
            <a:pPr algn="just">
              <a:defRPr/>
            </a:pPr>
            <a:r>
              <a:rPr lang="ru-RU" sz="1600" dirty="0" smtClean="0">
                <a:solidFill>
                  <a:schemeClr val="bg1"/>
                </a:solidFill>
              </a:rPr>
              <a:t>В качестве главных двигателей используются подвесные лодочные моторы (2 шт.) мощностью до 50 кВт. Управление производится дистанционно из одного из двух постов управления (носового и кормового). Посты управления расположены под грузовой палубой и могут закрываться люками при погрузке.</a:t>
            </a:r>
          </a:p>
        </p:txBody>
      </p:sp>
      <p:pic>
        <p:nvPicPr>
          <p:cNvPr id="7170" name="Picture 2" descr="A:\ПКС_Разработка проекта 14002 самоходной платформы - Нврск - 2014\персп 3D сверхспере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511"/>
            <a:ext cx="7678735" cy="543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11833" y="188640"/>
            <a:ext cx="2232248" cy="369332"/>
          </a:xfrm>
          <a:prstGeom prst="rect">
            <a:avLst/>
          </a:prstGeom>
          <a:solidFill>
            <a:srgbClr val="FFFF00"/>
          </a:solidFill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Проект 14002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9191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90066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</a:rPr>
              <a:t>Основные технические характеристики проекта 14002</a:t>
            </a:r>
            <a:endParaRPr lang="ru-RU" sz="2400" dirty="0">
              <a:solidFill>
                <a:schemeClr val="bg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882650"/>
              </p:ext>
            </p:extLst>
          </p:nvPr>
        </p:nvGraphicFramePr>
        <p:xfrm>
          <a:off x="35496" y="836712"/>
          <a:ext cx="9108505" cy="60350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704"/>
                <a:gridCol w="3854549"/>
                <a:gridCol w="3009390"/>
                <a:gridCol w="1544862"/>
              </a:tblGrid>
              <a:tr h="2417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№ п/п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Наименование характеристики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Единица измерения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Значение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1206309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 1.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Размерения: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               длина наибольшая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               ширина на миделе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               высота борта на миделе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               осадка в походном положении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               наибольшая высота над килем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мм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</a:rPr>
                        <a:t>10</a:t>
                      </a:r>
                      <a:r>
                        <a:rPr lang="ru-RU" sz="1300" dirty="0" smtClean="0">
                          <a:effectLst/>
                        </a:rPr>
                        <a:t> </a:t>
                      </a:r>
                      <a:r>
                        <a:rPr lang="en-US" sz="1300" dirty="0" smtClean="0">
                          <a:effectLst/>
                        </a:rPr>
                        <a:t>903</a:t>
                      </a:r>
                      <a:endParaRPr lang="ru-RU" sz="13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3 </a:t>
                      </a:r>
                      <a:r>
                        <a:rPr lang="en-US" sz="1300" dirty="0" smtClean="0">
                          <a:effectLst/>
                        </a:rPr>
                        <a:t>909</a:t>
                      </a:r>
                      <a:endParaRPr lang="ru-RU" sz="13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 </a:t>
                      </a:r>
                      <a:r>
                        <a:rPr lang="en-US" sz="1300" dirty="0" smtClean="0">
                          <a:effectLst/>
                        </a:rPr>
                        <a:t>144</a:t>
                      </a:r>
                      <a:endParaRPr lang="ru-RU" sz="13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600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 </a:t>
                      </a:r>
                      <a:r>
                        <a:rPr lang="en-US" sz="1300" dirty="0" smtClean="0">
                          <a:effectLst/>
                        </a:rPr>
                        <a:t>133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604333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Тип корпуса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Рамная конструкция из труб прямоугольного сечения жёстко закреплённая на поплавках, изготовленных из морских кранцев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Количество кранцев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шт.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6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Размер кранцев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мм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3 200 × 900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Тип двигателя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Подвесные лодочные моторы (2 ед.)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Мощность двигателя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кВт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 × 50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483466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Основное назначение судна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+mn-lt"/>
                          <a:ea typeface="+mn-ea"/>
                        </a:rPr>
                        <a:t>Доставка</a:t>
                      </a:r>
                      <a:r>
                        <a:rPr lang="ru-RU" sz="1300" baseline="0" dirty="0" smtClean="0">
                          <a:effectLst/>
                          <a:latin typeface="+mn-lt"/>
                          <a:ea typeface="+mn-ea"/>
                        </a:rPr>
                        <a:t> автотранспортной техники и грузов к необорудованным труднодоступным участкам побережья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466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8.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Вспомогательное назначение судна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Постановка боновых </a:t>
                      </a:r>
                      <a:r>
                        <a:rPr lang="ru-RU" sz="1300" dirty="0" smtClean="0">
                          <a:effectLst/>
                        </a:rPr>
                        <a:t>заграждений, </a:t>
                      </a:r>
                      <a:r>
                        <a:rPr lang="ru-RU" sz="1300" dirty="0">
                          <a:effectLst/>
                        </a:rPr>
                        <a:t>мониторинг загрязнения морской воды и атмосферного воздуха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2103">
                <a:tc>
                  <a:txBody>
                    <a:bodyPr/>
                    <a:lstStyle/>
                    <a:p>
                      <a:pPr marL="0" lvl="0" indent="0" algn="just" defTabSz="914400" rtl="0" eaLnBrk="1" latinLnBrk="0" hangingPunct="1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9.</a:t>
                      </a:r>
                      <a:endParaRPr lang="ru-RU" sz="13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300" smtClean="0">
                          <a:effectLst/>
                        </a:rPr>
                        <a:t>Грузоподъёмность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кг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3 000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</a:tr>
              <a:tr h="402103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10.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Вместимость цистерны запаса топлива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м</a:t>
                      </a:r>
                      <a:r>
                        <a:rPr lang="ru-RU" sz="1300" baseline="30000" dirty="0">
                          <a:effectLst/>
                        </a:rPr>
                        <a:t>3</a:t>
                      </a:r>
                      <a:r>
                        <a:rPr lang="ru-RU" sz="1300" dirty="0">
                          <a:effectLst/>
                        </a:rPr>
                        <a:t> 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11.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Размер грузовой палубы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м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4,0 × 2,0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12.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Экипаж 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чел.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804206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13.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Классификация судна: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	</a:t>
                      </a:r>
                      <a:r>
                        <a:rPr lang="ru-RU" sz="1300" dirty="0" smtClean="0">
                          <a:effectLst/>
                        </a:rPr>
                        <a:t>по </a:t>
                      </a:r>
                      <a:r>
                        <a:rPr lang="ru-RU" sz="1300" dirty="0">
                          <a:effectLst/>
                        </a:rPr>
                        <a:t>назначению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	</a:t>
                      </a:r>
                      <a:r>
                        <a:rPr lang="ru-RU" sz="1300" dirty="0" smtClean="0">
                          <a:effectLst/>
                        </a:rPr>
                        <a:t>по </a:t>
                      </a:r>
                      <a:r>
                        <a:rPr lang="ru-RU" sz="1300" dirty="0">
                          <a:effectLst/>
                        </a:rPr>
                        <a:t>характеру движения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	</a:t>
                      </a:r>
                      <a:r>
                        <a:rPr lang="ru-RU" sz="1300" dirty="0" smtClean="0">
                          <a:effectLst/>
                        </a:rPr>
                        <a:t>по </a:t>
                      </a:r>
                      <a:r>
                        <a:rPr lang="ru-RU" sz="1300" dirty="0">
                          <a:effectLst/>
                        </a:rPr>
                        <a:t>району плавания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маломерное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специальное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водоизмещающее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категория сложности </a:t>
                      </a:r>
                      <a:r>
                        <a:rPr lang="en-US" sz="1300">
                          <a:effectLst/>
                        </a:rPr>
                        <a:t>IV</a:t>
                      </a:r>
                      <a:r>
                        <a:rPr lang="ru-RU" sz="1300">
                          <a:effectLst/>
                        </a:rPr>
                        <a:t> (</a:t>
                      </a:r>
                      <a:r>
                        <a:rPr lang="en-US" sz="1300">
                          <a:effectLst/>
                        </a:rPr>
                        <a:t>III)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1052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14.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Регистратор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ГИМС МЧС России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54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7077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7" name="Rectangle 5"/>
          <p:cNvSpPr>
            <a:spLocks noGrp="1" noChangeArrowheads="1"/>
          </p:cNvSpPr>
          <p:nvPr>
            <p:ph type="title"/>
          </p:nvPr>
        </p:nvSpPr>
        <p:spPr>
          <a:xfrm>
            <a:off x="467544" y="1172360"/>
            <a:ext cx="8229600" cy="2246769"/>
          </a:xfrm>
        </p:spPr>
        <p:txBody>
          <a:bodyPr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Маломерное судно-</a:t>
            </a:r>
            <a:r>
              <a:rPr lang="ru-RU" sz="28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нефтесборщик</a:t>
            </a:r>
            <a:r>
              <a:rPr lang="ru-RU" sz="28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8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ru-RU" sz="28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проекта 14001 / 14003</a:t>
            </a:r>
            <a:br>
              <a:rPr lang="ru-RU" sz="28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ru-RU" sz="28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ru-RU" sz="28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Маломерное судно-платформа</a:t>
            </a:r>
            <a:br>
              <a:rPr lang="ru-RU" sz="28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ru-RU" sz="28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проекта 14002</a:t>
            </a:r>
            <a:endParaRPr lang="ru-RU" sz="24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sz="half" idx="1"/>
          </p:nvPr>
        </p:nvSpPr>
        <p:spPr>
          <a:xfrm>
            <a:off x="467544" y="4149080"/>
            <a:ext cx="8147050" cy="904863"/>
          </a:xfrm>
          <a:noFill/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Проектировщик: ЗАО «ЮжНИИМФ»</a:t>
            </a:r>
          </a:p>
          <a:p>
            <a:pPr algn="ctr">
              <a:buFontTx/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Заказчик: Группа компаний </a:t>
            </a:r>
            <a:r>
              <a:rPr lang="ru-RU" sz="2400" dirty="0" err="1" smtClean="0">
                <a:solidFill>
                  <a:schemeClr val="bg1"/>
                </a:solidFill>
              </a:rPr>
              <a:t>ЭкоПром</a:t>
            </a:r>
            <a:r>
              <a:rPr lang="ru-RU" sz="2400" dirty="0" smtClean="0">
                <a:solidFill>
                  <a:schemeClr val="bg1"/>
                </a:solidFill>
              </a:rPr>
              <a:t>-холдинг</a:t>
            </a:r>
          </a:p>
        </p:txBody>
      </p:sp>
      <p:pic>
        <p:nvPicPr>
          <p:cNvPr id="5" name="Picture 14" descr="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7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67544" y="772251"/>
            <a:ext cx="822960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3200" kern="0" dirty="0">
                <a:solidFill>
                  <a:schemeClr val="bg1"/>
                </a:solidFill>
              </a:rPr>
              <a:t>Существующие требования в области разработки и согласования лицензионно-разрешительной документации для ведения бункеровочной деятельности. Оценка эффективности и предложения по совершенствованию</a:t>
            </a:r>
          </a:p>
        </p:txBody>
      </p:sp>
      <p:sp>
        <p:nvSpPr>
          <p:cNvPr id="7" name="Rectangle 10"/>
          <p:cNvSpPr txBox="1">
            <a:spLocks noChangeArrowheads="1"/>
          </p:cNvSpPr>
          <p:nvPr/>
        </p:nvSpPr>
        <p:spPr bwMode="auto">
          <a:xfrm>
            <a:off x="467544" y="4149080"/>
            <a:ext cx="8147050" cy="1348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ru-RU" sz="2400" kern="0" smtClean="0">
                <a:solidFill>
                  <a:schemeClr val="bg1"/>
                </a:solidFill>
              </a:rPr>
              <a:t>Докладчик:</a:t>
            </a:r>
          </a:p>
          <a:p>
            <a:pPr algn="ctr">
              <a:buFontTx/>
              <a:buNone/>
            </a:pPr>
            <a:r>
              <a:rPr lang="ru-RU" sz="2400" kern="0" smtClean="0">
                <a:solidFill>
                  <a:schemeClr val="bg1"/>
                </a:solidFill>
              </a:rPr>
              <a:t>МАЦЕНКО Сергей Валентинович</a:t>
            </a:r>
          </a:p>
          <a:p>
            <a:pPr algn="ctr">
              <a:buFontTx/>
              <a:buNone/>
            </a:pPr>
            <a:r>
              <a:rPr lang="ru-RU" sz="2400" kern="0" smtClean="0">
                <a:solidFill>
                  <a:schemeClr val="bg1"/>
                </a:solidFill>
              </a:rPr>
              <a:t>к.т.н., генеральный директор ЗАО «ЮжНИИМФ»</a:t>
            </a:r>
            <a:endParaRPr lang="ru-RU" sz="2400" kern="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457200" y="116632"/>
            <a:ext cx="8229600" cy="490066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2400" b="1" kern="0" dirty="0" smtClean="0">
                <a:solidFill>
                  <a:schemeClr val="bg1"/>
                </a:solidFill>
              </a:rPr>
              <a:t>Планируемые к принятию новые требования</a:t>
            </a:r>
            <a:endParaRPr lang="ru-RU" sz="2400" b="1" kern="0" dirty="0">
              <a:solidFill>
                <a:schemeClr val="bg1"/>
              </a:solidFill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21051" y="729336"/>
            <a:ext cx="8352928" cy="408111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269875" indent="-269875" algn="just">
              <a:buFont typeface="Wingdings" pitchFamily="2" charset="2"/>
              <a:buChar char="Ø"/>
              <a:defRPr/>
            </a:pPr>
            <a:r>
              <a:rPr lang="ru-RU" sz="1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Требования </a:t>
            </a:r>
            <a:r>
              <a:rPr lang="ru-RU" sz="1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 составу сил и средств постоянной готовности, </a:t>
            </a:r>
            <a:r>
              <a:rPr lang="ru-RU" sz="1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предназначенных </a:t>
            </a:r>
            <a:r>
              <a:rPr lang="ru-RU" sz="1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для предупреждения и ликвидации разливов </a:t>
            </a:r>
            <a:r>
              <a:rPr lang="ru-RU" sz="1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нефти </a:t>
            </a:r>
            <a:r>
              <a:rPr lang="ru-RU" sz="1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 нефтепродуктов на континентальном шельфе </a:t>
            </a:r>
            <a:r>
              <a:rPr lang="ru-RU" sz="1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Российской </a:t>
            </a:r>
            <a:r>
              <a:rPr lang="ru-RU" sz="1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Федерации, во внутренних морских водах, </a:t>
            </a:r>
            <a:r>
              <a:rPr lang="ru-RU" sz="1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</a:t>
            </a:r>
            <a:r>
              <a:rPr lang="ru-RU" sz="1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территориальном море и прилежащей зоне </a:t>
            </a:r>
            <a:r>
              <a:rPr lang="ru-RU" sz="1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Российской </a:t>
            </a:r>
            <a:r>
              <a:rPr lang="ru-RU" sz="1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Федерации</a:t>
            </a:r>
          </a:p>
          <a:p>
            <a:pPr marL="269875" indent="-269875" algn="just">
              <a:buFont typeface="Wingdings" pitchFamily="2" charset="2"/>
              <a:buChar char="Ø"/>
              <a:defRPr/>
            </a:pPr>
            <a:r>
              <a:rPr lang="ru-RU" sz="1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Методические </a:t>
            </a:r>
            <a:r>
              <a:rPr lang="ru-RU" sz="1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рекомендации по проведению аттестации аварийно-спасательных </a:t>
            </a:r>
            <a:r>
              <a:rPr lang="ru-RU" sz="1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служб, аварийно-спасательных </a:t>
            </a:r>
            <a:r>
              <a:rPr lang="ru-RU" sz="1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формирований и спасателей на право </a:t>
            </a:r>
            <a:r>
              <a:rPr lang="ru-RU" sz="1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ведения аварийно-спасательных </a:t>
            </a:r>
            <a:r>
              <a:rPr lang="ru-RU" sz="1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работ по ликвидации разливов нефти и нефтепродуктов </a:t>
            </a:r>
            <a:r>
              <a:rPr lang="ru-RU" sz="1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 </a:t>
            </a:r>
            <a:r>
              <a:rPr lang="ru-RU" sz="1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континентальном шельфе Российской Федерации, во внутренних морских </a:t>
            </a:r>
            <a:r>
              <a:rPr lang="ru-RU" sz="1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водах, в </a:t>
            </a:r>
            <a:r>
              <a:rPr lang="ru-RU" sz="1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территориальном море и прилежащей зоне Российской Федерации</a:t>
            </a:r>
          </a:p>
          <a:p>
            <a:pPr marL="269875" indent="-269875" algn="just">
              <a:buFont typeface="Wingdings" pitchFamily="2" charset="2"/>
              <a:buChar char="Ø"/>
              <a:defRPr/>
            </a:pPr>
            <a:r>
              <a:rPr lang="ru-RU" sz="18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Методические рекомендации </a:t>
            </a:r>
            <a:r>
              <a:rPr lang="ru-RU" sz="1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определению достаточного состава сил и средств для ликвидации разливов нефти и нефтепродуктов на морских акваториях</a:t>
            </a:r>
            <a:endParaRPr lang="ru-RU" sz="1800" b="1" kern="0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697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457200" y="116632"/>
            <a:ext cx="8229600" cy="490066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2400" b="1" kern="0" dirty="0" smtClean="0">
                <a:solidFill>
                  <a:schemeClr val="bg1"/>
                </a:solidFill>
              </a:rPr>
              <a:t>Требования к составу сил и средств</a:t>
            </a:r>
            <a:endParaRPr lang="ru-RU" sz="2400" b="1" kern="0" dirty="0">
              <a:solidFill>
                <a:schemeClr val="bg1"/>
              </a:solidFill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4342633"/>
            <a:ext cx="9144000" cy="2515367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noAutofit/>
          </a:bodyPr>
          <a:lstStyle/>
          <a:p>
            <a:pPr algn="just">
              <a:defRPr/>
            </a:pPr>
            <a:endParaRPr lang="ru-RU" sz="1600" dirty="0" smtClean="0">
              <a:solidFill>
                <a:schemeClr val="bg1"/>
              </a:solidFill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21051" y="729336"/>
            <a:ext cx="8352928" cy="60631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269875" indent="-269875" algn="just">
              <a:buFont typeface="Wingdings" pitchFamily="2" charset="2"/>
              <a:buChar char="Ø"/>
              <a:defRPr/>
            </a:pPr>
            <a:r>
              <a:rPr lang="ru-RU" sz="1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Классы зон проведения работ по ЛРН на морских акваториях:</a:t>
            </a:r>
          </a:p>
          <a:p>
            <a:pPr marL="669925" lvl="1" indent="-269875" algn="just">
              <a:buFont typeface="Wingdings" pitchFamily="2" charset="2"/>
              <a:buChar char="Ø"/>
              <a:defRPr/>
            </a:pPr>
            <a:r>
              <a:rPr lang="ru-RU" sz="14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портовые и другие ограниченные акватории;</a:t>
            </a:r>
          </a:p>
          <a:p>
            <a:pPr marL="669925" lvl="1" indent="-269875" algn="just">
              <a:buFont typeface="Wingdings" pitchFamily="2" charset="2"/>
              <a:buChar char="Ø"/>
              <a:defRPr/>
            </a:pPr>
            <a:r>
              <a:rPr lang="ru-RU" sz="14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прибрежные воды в пределах границ внутренних морских вод и территориального моря;</a:t>
            </a:r>
          </a:p>
          <a:p>
            <a:pPr marL="669925" lvl="1" indent="-269875" algn="just">
              <a:buFont typeface="Wingdings" pitchFamily="2" charset="2"/>
              <a:buChar char="Ø"/>
              <a:defRPr/>
            </a:pPr>
            <a:r>
              <a:rPr lang="ru-RU" sz="14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открытое море в пределах прилежащей зоны и континентального шельфа РФ.</a:t>
            </a:r>
            <a:endParaRPr lang="ru-RU" sz="1400" b="1" kern="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69875" indent="-269875" algn="just">
              <a:buFont typeface="Wingdings" pitchFamily="2" charset="2"/>
              <a:buChar char="Ø"/>
              <a:defRPr/>
            </a:pPr>
            <a:r>
              <a:rPr lang="ru-RU" sz="1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Классы уровня разливов (по объёмам):</a:t>
            </a:r>
          </a:p>
          <a:p>
            <a:pPr marL="669925" lvl="1" indent="-269875" algn="just">
              <a:buFont typeface="Wingdings" pitchFamily="2" charset="2"/>
              <a:buChar char="Ø"/>
              <a:defRPr/>
            </a:pPr>
            <a:r>
              <a:rPr lang="ru-RU" sz="14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малые		до 150 м</a:t>
            </a:r>
            <a:r>
              <a:rPr lang="ru-RU" sz="1400" b="1" kern="0" baseline="30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lang="ru-RU" sz="14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	расчётное время ликвидации 6 / 18 ч;</a:t>
            </a:r>
          </a:p>
          <a:p>
            <a:pPr marL="669925" lvl="1" indent="-269875" algn="just">
              <a:buFont typeface="Wingdings" pitchFamily="2" charset="2"/>
              <a:buChar char="Ø"/>
              <a:defRPr/>
            </a:pPr>
            <a:r>
              <a:rPr lang="ru-RU" sz="14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средние		от 150 до 500 м</a:t>
            </a:r>
            <a:r>
              <a:rPr lang="ru-RU" sz="1400" b="1" kern="0" baseline="30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lang="ru-RU" sz="14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расчётное время ликвидации 24 / 36 ч;</a:t>
            </a:r>
          </a:p>
          <a:p>
            <a:pPr marL="669925" lvl="1" indent="-269875" algn="just">
              <a:buFont typeface="Wingdings" pitchFamily="2" charset="2"/>
              <a:buChar char="Ø"/>
              <a:defRPr/>
            </a:pPr>
            <a:r>
              <a:rPr lang="ru-RU" sz="14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большие		от 500 до 5000 м</a:t>
            </a:r>
            <a:r>
              <a:rPr lang="ru-RU" sz="1400" b="1" kern="0" baseline="30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lang="ru-RU" sz="14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расчётное время ликвидации 48 ч;</a:t>
            </a:r>
          </a:p>
          <a:p>
            <a:pPr marL="669925" lvl="1" indent="-269875" algn="just">
              <a:buFont typeface="Wingdings" pitchFamily="2" charset="2"/>
              <a:buChar char="Ø"/>
              <a:defRPr/>
            </a:pPr>
            <a:r>
              <a:rPr lang="ru-RU" sz="14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катастрофические	свыше 5000 м</a:t>
            </a:r>
            <a:r>
              <a:rPr lang="ru-RU" sz="1400" b="1" kern="0" baseline="30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lang="ru-RU" sz="14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расчётное время ликвидации 96 ч.</a:t>
            </a:r>
            <a:endParaRPr lang="ru-RU" sz="1400" b="1" kern="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69875" indent="-269875" algn="just">
              <a:buFont typeface="Wingdings" pitchFamily="2" charset="2"/>
              <a:buChar char="Ø"/>
              <a:defRPr/>
            </a:pPr>
            <a:r>
              <a:rPr lang="ru-RU" sz="18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Дополнительные классификационные признаки:</a:t>
            </a:r>
          </a:p>
          <a:p>
            <a:pPr marL="669925" lvl="1" indent="-269875" algn="just">
              <a:buFont typeface="Wingdings" pitchFamily="2" charset="2"/>
              <a:buChar char="Ø"/>
              <a:defRPr/>
            </a:pPr>
            <a:r>
              <a:rPr lang="ru-RU" sz="1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определение районов проведения работ по ЛРН на море;</a:t>
            </a:r>
          </a:p>
          <a:p>
            <a:pPr marL="669925" lvl="1" indent="-269875" algn="just">
              <a:buFont typeface="Wingdings" pitchFamily="2" charset="2"/>
              <a:buChar char="Ø"/>
              <a:defRPr/>
            </a:pPr>
            <a:r>
              <a:rPr lang="ru-RU" sz="1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право на проведение работ в ледовых условиях;</a:t>
            </a:r>
          </a:p>
          <a:p>
            <a:pPr marL="669925" lvl="1" indent="-269875" algn="just">
              <a:buFont typeface="Wingdings" pitchFamily="2" charset="2"/>
              <a:buChar char="Ø"/>
              <a:defRPr/>
            </a:pPr>
            <a:r>
              <a:rPr lang="ru-RU" sz="1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право на проведение работ с нефтью и нефтепродуктами с температурой вспышки менее 60 </a:t>
            </a:r>
            <a:r>
              <a:rPr lang="ru-RU" sz="1400" b="1" kern="0" baseline="3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r>
              <a:rPr lang="ru-RU" sz="1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С.</a:t>
            </a:r>
          </a:p>
          <a:p>
            <a:pPr marL="269875" indent="-269875" algn="just">
              <a:buFont typeface="Wingdings" pitchFamily="2" charset="2"/>
              <a:buChar char="Ø"/>
              <a:defRPr/>
            </a:pPr>
            <a:r>
              <a:rPr lang="ru-RU" sz="18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Используемые для работ по ЛРН на море суда могут быть:</a:t>
            </a:r>
          </a:p>
          <a:p>
            <a:pPr marL="669925" lvl="1" indent="-269875" algn="just">
              <a:buFont typeface="Wingdings" pitchFamily="2" charset="2"/>
              <a:buChar char="Ø"/>
              <a:defRPr/>
            </a:pPr>
            <a:r>
              <a:rPr lang="ru-RU" sz="1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специализированными судами для проведения операций по ЛРН – требуется класс Регистра </a:t>
            </a:r>
            <a:r>
              <a:rPr lang="en-US" sz="1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Oil Recovery Ship</a:t>
            </a:r>
            <a:r>
              <a:rPr lang="ru-RU" sz="1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</a:p>
          <a:p>
            <a:pPr marL="669925" lvl="1" indent="-269875" algn="just">
              <a:buFont typeface="Wingdings" pitchFamily="2" charset="2"/>
              <a:buChar char="Ø"/>
              <a:defRPr/>
            </a:pPr>
            <a:r>
              <a:rPr lang="ru-RU" sz="1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многоцелевыми судами с функциями ЛРН</a:t>
            </a:r>
            <a:r>
              <a:rPr lang="en-US" sz="1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</a:t>
            </a:r>
            <a:r>
              <a:rPr lang="ru-RU" sz="1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требуется класс Регистра </a:t>
            </a:r>
            <a:r>
              <a:rPr lang="en-US" sz="1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Oil Recovery Ship</a:t>
            </a:r>
            <a:r>
              <a:rPr lang="ru-RU" sz="1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</a:p>
          <a:p>
            <a:pPr marL="669925" lvl="1" indent="-269875" algn="just">
              <a:buFont typeface="Wingdings" pitchFamily="2" charset="2"/>
              <a:buChar char="Ø"/>
              <a:defRPr/>
            </a:pPr>
            <a:r>
              <a:rPr lang="ru-RU" sz="1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вспомогательными судами или судами обеспечения для объектов, являющихся потенциальными источниками разливов нефти и нефтепродуктов;</a:t>
            </a:r>
          </a:p>
          <a:p>
            <a:pPr marL="669925" lvl="1" indent="-269875" algn="just">
              <a:buFont typeface="Wingdings" pitchFamily="2" charset="2"/>
              <a:buChar char="Ø"/>
              <a:defRPr/>
            </a:pPr>
            <a:r>
              <a:rPr lang="ru-RU" sz="1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катерами-</a:t>
            </a:r>
            <a:r>
              <a:rPr lang="ru-RU" sz="1400" b="1" kern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бонопостановщиками</a:t>
            </a:r>
            <a:r>
              <a:rPr lang="ru-RU" sz="1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рабочими или вспомогательными катерами.</a:t>
            </a:r>
          </a:p>
        </p:txBody>
      </p:sp>
    </p:spTree>
    <p:extLst>
      <p:ext uri="{BB962C8B-B14F-4D97-AF65-F5344CB8AC3E}">
        <p14:creationId xmlns:p14="http://schemas.microsoft.com/office/powerpoint/2010/main" val="376097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457200" y="116632"/>
            <a:ext cx="8229600" cy="490066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2400" b="1" kern="0" dirty="0" smtClean="0">
                <a:solidFill>
                  <a:schemeClr val="bg1"/>
                </a:solidFill>
              </a:rPr>
              <a:t>Требования к составу сил и средств</a:t>
            </a:r>
            <a:endParaRPr lang="ru-RU" sz="2400" b="1" kern="0" dirty="0">
              <a:solidFill>
                <a:schemeClr val="bg1"/>
              </a:solidFill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4342633"/>
            <a:ext cx="9144000" cy="2515367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noAutofit/>
          </a:bodyPr>
          <a:lstStyle/>
          <a:p>
            <a:pPr algn="just">
              <a:defRPr/>
            </a:pPr>
            <a:endParaRPr lang="ru-RU" sz="1600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209072"/>
              </p:ext>
            </p:extLst>
          </p:nvPr>
        </p:nvGraphicFramePr>
        <p:xfrm>
          <a:off x="179512" y="3789040"/>
          <a:ext cx="8784975" cy="2566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6144"/>
                <a:gridCol w="718640"/>
                <a:gridCol w="584918"/>
                <a:gridCol w="585508"/>
                <a:gridCol w="622065"/>
                <a:gridCol w="622065"/>
                <a:gridCol w="622065"/>
                <a:gridCol w="622065"/>
                <a:gridCol w="622655"/>
                <a:gridCol w="622065"/>
                <a:gridCol w="622065"/>
                <a:gridCol w="622065"/>
                <a:gridCol w="622655"/>
              </a:tblGrid>
              <a:tr h="332687">
                <a:tc rowSpan="2" gridSpan="2"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dirty="0" smtClean="0">
                          <a:solidFill>
                            <a:srgbClr val="0070C0"/>
                          </a:solidFill>
                          <a:effectLst/>
                        </a:rPr>
                        <a:t>Оборудование</a:t>
                      </a:r>
                      <a:endParaRPr lang="ru-RU" sz="10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dirty="0" smtClean="0">
                          <a:solidFill>
                            <a:srgbClr val="0070C0"/>
                          </a:solidFill>
                          <a:effectLst/>
                        </a:rPr>
                        <a:t>Класс АСФ по объёму ликвидируемых разливов  и сроки наращивания сил и средств</a:t>
                      </a:r>
                      <a:endParaRPr lang="ru-RU" sz="10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885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b="1" dirty="0">
                          <a:effectLst/>
                        </a:rPr>
                        <a:t>до 150 м</a:t>
                      </a:r>
                      <a:r>
                        <a:rPr lang="ru-RU" sz="1200" b="1" baseline="30000" dirty="0">
                          <a:effectLst/>
                        </a:rPr>
                        <a:t>3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150 – 500 </a:t>
                      </a:r>
                      <a:r>
                        <a:rPr lang="ru-RU" sz="1200" b="1" dirty="0">
                          <a:effectLst/>
                        </a:rPr>
                        <a:t>м</a:t>
                      </a:r>
                      <a:r>
                        <a:rPr lang="ru-RU" sz="1200" b="1" baseline="30000" dirty="0">
                          <a:effectLst/>
                        </a:rPr>
                        <a:t>3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b="1" dirty="0">
                          <a:effectLst/>
                        </a:rPr>
                        <a:t>500 </a:t>
                      </a:r>
                      <a:r>
                        <a:rPr lang="ru-RU" sz="1200" b="1" dirty="0" smtClean="0">
                          <a:effectLst/>
                        </a:rPr>
                        <a:t>– 5000 </a:t>
                      </a:r>
                      <a:r>
                        <a:rPr lang="ru-RU" sz="1200" b="1" dirty="0">
                          <a:effectLst/>
                        </a:rPr>
                        <a:t>м</a:t>
                      </a:r>
                      <a:r>
                        <a:rPr lang="ru-RU" sz="1200" b="1" baseline="30000" dirty="0">
                          <a:effectLst/>
                        </a:rPr>
                        <a:t>3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b="1" dirty="0">
                          <a:effectLst/>
                        </a:rPr>
                        <a:t>более 5000 м</a:t>
                      </a:r>
                      <a:r>
                        <a:rPr lang="ru-RU" sz="1200" b="1" baseline="30000" dirty="0">
                          <a:effectLst/>
                        </a:rPr>
                        <a:t>3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656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100" dirty="0">
                          <a:solidFill>
                            <a:srgbClr val="0070C0"/>
                          </a:solidFill>
                          <a:effectLst/>
                        </a:rPr>
                        <a:t>Время от получения оповещения  </a:t>
                      </a:r>
                      <a:endParaRPr lang="ru-RU" sz="9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ч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dirty="0">
                          <a:effectLst/>
                        </a:rPr>
                        <a:t>24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36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</a:tr>
              <a:tr h="49903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100" dirty="0">
                          <a:solidFill>
                            <a:srgbClr val="0070C0"/>
                          </a:solidFill>
                          <a:effectLst/>
                        </a:rPr>
                        <a:t>Боны открытого моря</a:t>
                      </a:r>
                      <a:endParaRPr lang="ru-RU" sz="9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м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dirty="0">
                          <a:effectLst/>
                        </a:rPr>
                        <a:t>250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</a:tr>
              <a:tr h="33771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100" dirty="0">
                          <a:solidFill>
                            <a:srgbClr val="0070C0"/>
                          </a:solidFill>
                          <a:effectLst/>
                        </a:rPr>
                        <a:t>Прибрежные боны</a:t>
                      </a:r>
                      <a:endParaRPr lang="ru-RU" sz="9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м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dirty="0">
                          <a:effectLst/>
                        </a:rPr>
                        <a:t>1000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3000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3000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</a:tr>
              <a:tr h="33771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100" dirty="0" err="1">
                          <a:solidFill>
                            <a:srgbClr val="0070C0"/>
                          </a:solidFill>
                          <a:effectLst/>
                        </a:rPr>
                        <a:t>Скиммеры</a:t>
                      </a:r>
                      <a:endParaRPr lang="ru-RU" sz="9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м</a:t>
                      </a:r>
                      <a:r>
                        <a:rPr lang="ru-RU" sz="1200" baseline="30000">
                          <a:effectLst/>
                        </a:rPr>
                        <a:t>3</a:t>
                      </a:r>
                      <a:r>
                        <a:rPr lang="ru-RU" sz="1200">
                          <a:effectLst/>
                        </a:rPr>
                        <a:t>/сут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</a:tr>
              <a:tr h="1688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100" dirty="0" smtClean="0">
                          <a:solidFill>
                            <a:srgbClr val="0070C0"/>
                          </a:solidFill>
                          <a:effectLst/>
                        </a:rPr>
                        <a:t>Ёмкости</a:t>
                      </a:r>
                      <a:endParaRPr lang="ru-RU" sz="9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dirty="0">
                          <a:effectLst/>
                        </a:rPr>
                        <a:t>м</a:t>
                      </a:r>
                      <a:r>
                        <a:rPr lang="ru-RU" sz="1200" baseline="30000" dirty="0">
                          <a:effectLst/>
                        </a:rPr>
                        <a:t>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700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700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4000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4000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6000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</a:tr>
              <a:tr h="1688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100" dirty="0">
                          <a:solidFill>
                            <a:srgbClr val="0070C0"/>
                          </a:solidFill>
                          <a:effectLst/>
                        </a:rPr>
                        <a:t>Суда </a:t>
                      </a:r>
                      <a:endParaRPr lang="ru-RU" sz="900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ед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dirty="0">
                          <a:effectLst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804704"/>
              </p:ext>
            </p:extLst>
          </p:nvPr>
        </p:nvGraphicFramePr>
        <p:xfrm>
          <a:off x="179512" y="764704"/>
          <a:ext cx="8784976" cy="2677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6144"/>
                <a:gridCol w="702126"/>
                <a:gridCol w="680125"/>
                <a:gridCol w="655564"/>
                <a:gridCol w="705856"/>
                <a:gridCol w="703517"/>
                <a:gridCol w="657903"/>
                <a:gridCol w="680710"/>
                <a:gridCol w="650885"/>
                <a:gridCol w="710534"/>
                <a:gridCol w="680710"/>
                <a:gridCol w="660902"/>
              </a:tblGrid>
              <a:tr h="288032">
                <a:tc rowSpan="2" gridSpan="2"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dirty="0">
                          <a:solidFill>
                            <a:srgbClr val="00B050"/>
                          </a:solidFill>
                          <a:effectLst/>
                        </a:rPr>
                        <a:t>Оборудование</a:t>
                      </a:r>
                      <a:endParaRPr lang="ru-RU" sz="10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dirty="0">
                          <a:solidFill>
                            <a:srgbClr val="00B050"/>
                          </a:solidFill>
                          <a:effectLst/>
                        </a:rPr>
                        <a:t>Класс АСФ по </a:t>
                      </a:r>
                      <a:r>
                        <a:rPr lang="ru-RU" sz="1200" dirty="0" smtClean="0">
                          <a:solidFill>
                            <a:srgbClr val="00B050"/>
                          </a:solidFill>
                          <a:effectLst/>
                        </a:rPr>
                        <a:t>объёму </a:t>
                      </a:r>
                      <a:r>
                        <a:rPr lang="ru-RU" sz="1200" dirty="0">
                          <a:solidFill>
                            <a:srgbClr val="00B050"/>
                          </a:solidFill>
                          <a:effectLst/>
                        </a:rPr>
                        <a:t>ликвидируемых разливов  и сроки наращивания сил и средств </a:t>
                      </a:r>
                      <a:endParaRPr lang="ru-RU" sz="10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024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b="1" dirty="0">
                          <a:effectLst/>
                        </a:rPr>
                        <a:t>до 150 м</a:t>
                      </a:r>
                      <a:r>
                        <a:rPr lang="ru-RU" sz="1200" b="1" baseline="30000" dirty="0">
                          <a:effectLst/>
                        </a:rPr>
                        <a:t>3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150 – 500 </a:t>
                      </a:r>
                      <a:r>
                        <a:rPr lang="ru-RU" sz="1200" b="1" dirty="0">
                          <a:effectLst/>
                        </a:rPr>
                        <a:t>м</a:t>
                      </a:r>
                      <a:r>
                        <a:rPr lang="ru-RU" sz="1200" b="1" baseline="30000" dirty="0">
                          <a:effectLst/>
                        </a:rPr>
                        <a:t>3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b="1" dirty="0">
                          <a:effectLst/>
                        </a:rPr>
                        <a:t>500 </a:t>
                      </a:r>
                      <a:r>
                        <a:rPr lang="ru-RU" sz="1200" b="1" dirty="0" smtClean="0">
                          <a:effectLst/>
                        </a:rPr>
                        <a:t>– 5000 </a:t>
                      </a:r>
                      <a:r>
                        <a:rPr lang="ru-RU" sz="1200" b="1" dirty="0">
                          <a:effectLst/>
                        </a:rPr>
                        <a:t>м</a:t>
                      </a:r>
                      <a:r>
                        <a:rPr lang="ru-RU" sz="1200" b="1" baseline="30000" dirty="0">
                          <a:effectLst/>
                        </a:rPr>
                        <a:t>3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b="1" dirty="0">
                          <a:effectLst/>
                        </a:rPr>
                        <a:t>более 5000 м</a:t>
                      </a:r>
                      <a:r>
                        <a:rPr lang="ru-RU" sz="1200" b="1" baseline="30000" dirty="0">
                          <a:effectLst/>
                        </a:rPr>
                        <a:t>3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692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100" dirty="0">
                          <a:solidFill>
                            <a:srgbClr val="00B050"/>
                          </a:solidFill>
                          <a:effectLst/>
                        </a:rPr>
                        <a:t>Время от получения оповещения  </a:t>
                      </a:r>
                      <a:endParaRPr lang="ru-RU" sz="9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ч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</a:tr>
              <a:tr h="37128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100" dirty="0">
                          <a:solidFill>
                            <a:srgbClr val="00B050"/>
                          </a:solidFill>
                          <a:effectLst/>
                        </a:rPr>
                        <a:t>Боны открытого моря</a:t>
                      </a:r>
                      <a:endParaRPr lang="ru-RU" sz="9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м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</a:tr>
              <a:tr h="37128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100" dirty="0">
                          <a:solidFill>
                            <a:srgbClr val="00B050"/>
                          </a:solidFill>
                          <a:effectLst/>
                        </a:rPr>
                        <a:t>Прибрежные боны</a:t>
                      </a:r>
                      <a:endParaRPr lang="ru-RU" sz="9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м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3000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3000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</a:tr>
              <a:tr h="37128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100" dirty="0" err="1">
                          <a:solidFill>
                            <a:srgbClr val="00B050"/>
                          </a:solidFill>
                          <a:effectLst/>
                        </a:rPr>
                        <a:t>Скиммеры</a:t>
                      </a:r>
                      <a:endParaRPr lang="ru-RU" sz="9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dirty="0">
                          <a:effectLst/>
                        </a:rPr>
                        <a:t>м</a:t>
                      </a:r>
                      <a:r>
                        <a:rPr lang="ru-RU" sz="1200" baseline="30000" dirty="0">
                          <a:effectLst/>
                        </a:rPr>
                        <a:t>3</a:t>
                      </a:r>
                      <a:r>
                        <a:rPr lang="ru-RU" sz="1200" dirty="0">
                          <a:effectLst/>
                        </a:rPr>
                        <a:t>/</a:t>
                      </a:r>
                      <a:r>
                        <a:rPr lang="ru-RU" sz="1200" dirty="0" err="1">
                          <a:effectLst/>
                        </a:rPr>
                        <a:t>сут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3000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</a:tr>
              <a:tr h="18564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100" dirty="0" smtClean="0">
                          <a:solidFill>
                            <a:srgbClr val="00B050"/>
                          </a:solidFill>
                          <a:effectLst/>
                        </a:rPr>
                        <a:t>Ёмкости</a:t>
                      </a:r>
                      <a:endParaRPr lang="ru-RU" sz="9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м</a:t>
                      </a:r>
                      <a:r>
                        <a:rPr lang="ru-RU" sz="1200" baseline="30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700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3000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1500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5000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</a:tr>
              <a:tr h="18564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100" dirty="0">
                          <a:solidFill>
                            <a:srgbClr val="00B050"/>
                          </a:solidFill>
                          <a:effectLst/>
                        </a:rPr>
                        <a:t>Суда </a:t>
                      </a:r>
                      <a:endParaRPr lang="ru-RU" sz="90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ед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50"/>
                        </a:spcBef>
                        <a:spcAft>
                          <a:spcPts val="50"/>
                        </a:spcAft>
                      </a:pPr>
                      <a:r>
                        <a:rPr lang="ru-RU" sz="1200" dirty="0">
                          <a:effectLst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671" marR="5967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957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1521" y="116632"/>
            <a:ext cx="8640960" cy="490066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2400" b="1" kern="0" dirty="0" smtClean="0">
                <a:solidFill>
                  <a:schemeClr val="bg1"/>
                </a:solidFill>
              </a:rPr>
              <a:t>Методические рекомендации по расчёту сил и средств</a:t>
            </a:r>
            <a:endParaRPr lang="ru-RU" sz="2400" b="1" kern="0" dirty="0">
              <a:solidFill>
                <a:schemeClr val="bg1"/>
              </a:solidFill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556502" y="2447022"/>
            <a:ext cx="8352928" cy="358251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269875" indent="-269875" algn="just">
              <a:buFont typeface="Wingdings" pitchFamily="2" charset="2"/>
              <a:buChar char="Ø"/>
              <a:defRPr/>
            </a:pPr>
            <a:r>
              <a:rPr lang="ru-RU" sz="1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качестве базовой принята методика собственной разработки 2009 г., учтены действующие внутренние руководства АК «</a:t>
            </a:r>
            <a:r>
              <a:rPr lang="ru-RU" sz="1800" b="1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Транснефть</a:t>
            </a:r>
            <a:r>
              <a:rPr lang="ru-RU" sz="1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», </a:t>
            </a:r>
            <a:r>
              <a:rPr lang="ru-RU" sz="1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 также </a:t>
            </a:r>
            <a:r>
              <a:rPr lang="ru-RU" sz="1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опыт ведущих разработчиков планов ПЛРН;</a:t>
            </a:r>
          </a:p>
          <a:p>
            <a:pPr marL="269875" indent="-269875" algn="just">
              <a:buFont typeface="Wingdings" pitchFamily="2" charset="2"/>
              <a:buChar char="Ø"/>
              <a:defRPr/>
            </a:pPr>
            <a:r>
              <a:rPr lang="ru-RU" sz="1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Расчёты основаны на данных компьютерного моделирования растекания нефти и нефтепродуктов на морской акватории (усовершенствованная модель собственной разработки);</a:t>
            </a:r>
            <a:endParaRPr lang="ru-RU" sz="1800" b="1" kern="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69875" indent="-269875" algn="just">
              <a:buFont typeface="Wingdings" pitchFamily="2" charset="2"/>
              <a:buChar char="Ø"/>
              <a:defRPr/>
            </a:pPr>
            <a:r>
              <a:rPr lang="ru-RU" sz="18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Расчёты производятся </a:t>
            </a:r>
            <a:r>
              <a:rPr lang="ru-RU" sz="1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уточнённой методике, с учётом данных экспериментальных исследований якорей для крепления бонов, боновых заграждений и нефтесборных </a:t>
            </a:r>
            <a:r>
              <a:rPr lang="ru-RU" sz="18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систем;</a:t>
            </a:r>
            <a:endParaRPr lang="ru-RU" sz="1800" b="1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69875" indent="-269875" algn="just">
              <a:buFont typeface="Wingdings" pitchFamily="2" charset="2"/>
              <a:buChar char="Ø"/>
              <a:defRPr/>
            </a:pPr>
            <a:r>
              <a:rPr lang="ru-RU" sz="18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Обеспечивается полная совместимость и отсутствие противоречий с Требованиями к составу сил и средств… и Методическими рекомендациями по аттестации…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692696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В настоящее время выполняется договор </a:t>
            </a:r>
            <a:r>
              <a:rPr lang="ru-RU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между ФБУ «Морспасслужба </a:t>
            </a:r>
            <a:r>
              <a:rPr lang="ru-RU" b="1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Росмооречфлота</a:t>
            </a:r>
            <a:r>
              <a:rPr lang="ru-RU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» и ЗАО «ЮжНИИМФ» на </a:t>
            </a:r>
            <a:r>
              <a:rPr lang="ru-RU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проведение научно-исследовательской работы на тему «Разработка и экспериментальное обоснование методических рекомендаций по определению достаточного состава сил и средств для ликвидации разливов нефти и нефтепродуктов на морских акваториях</a:t>
            </a:r>
            <a:r>
              <a:rPr lang="ru-RU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».</a:t>
            </a:r>
            <a:endParaRPr lang="ru-RU" b="1" kern="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321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4005064"/>
            <a:ext cx="9144000" cy="288032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noAutofit/>
          </a:bodyPr>
          <a:lstStyle/>
          <a:p>
            <a:pPr algn="just">
              <a:defRPr/>
            </a:pPr>
            <a:endParaRPr lang="ru-RU" sz="1600" dirty="0" smtClean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63408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Выводы: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/>
          <a:lstStyle/>
          <a:p>
            <a:pPr algn="just"/>
            <a:r>
              <a:rPr lang="ru-RU" sz="1600" kern="12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В соответствии с государственной программой импортозамещения необходима разработка эффективных бюджетных маломерных судов для борьбы с разливами нефти и нефтепродуктов в стеснённых акваториях морских и речных портов</a:t>
            </a:r>
          </a:p>
          <a:p>
            <a:pPr algn="just"/>
            <a:r>
              <a:rPr lang="ru-RU" sz="1600" kern="12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Представленные проекты 14001, 14002 и 14003 могут быть использованы для решения задач по ликвидации последствий разливов нефти и нефтепродуктов в ограниченных для маневрирования акваториях, в условиях риска столкновения с элементами гидротехнических сооружения или касания грунта</a:t>
            </a:r>
          </a:p>
          <a:p>
            <a:pPr algn="just">
              <a:tabLst>
                <a:tab pos="8075613" algn="l"/>
              </a:tabLst>
            </a:pPr>
            <a:r>
              <a:rPr lang="ru-RU" sz="1600" kern="12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Простота конструкции маломерных судов проектов 14001, 14002 и 14003 обусловливает возможность их массового производства и проведения технического обслуживания и ремонта даже при отсутствии специализированных площадей и предприятий</a:t>
            </a:r>
          </a:p>
          <a:p>
            <a:pPr algn="just"/>
            <a:r>
              <a:rPr lang="ru-RU" sz="1600" kern="12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Представляется необходимым оснащение маломерных судов базового проекта 14001 нефтесборным оборудованием и системами сбора нефти и нефтепродуктов отечественного производства</a:t>
            </a:r>
          </a:p>
          <a:p>
            <a:pPr algn="just"/>
            <a:r>
              <a:rPr lang="ru-RU" sz="1600" kern="12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Введение в силу новых требований к составу сил и средств постоянной готовности позволит создавать и оснащать АСС/АСФ оборудованием, исходя из фактических задач и особенностей расположения обслуживаемого объекта</a:t>
            </a:r>
          </a:p>
          <a:p>
            <a:pPr algn="just"/>
            <a:r>
              <a:rPr lang="ru-RU" sz="1600" kern="12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Введение в силу расчёту </a:t>
            </a:r>
            <a:r>
              <a:rPr lang="ru-RU" sz="1600" kern="1200" dirty="0">
                <a:solidFill>
                  <a:schemeClr val="bg1"/>
                </a:solidFill>
                <a:latin typeface="Arial" charset="0"/>
                <a:cs typeface="Arial" charset="0"/>
              </a:rPr>
              <a:t>сил и средств для ЛРН на морских акваториях </a:t>
            </a:r>
            <a:r>
              <a:rPr lang="ru-RU" sz="1600" kern="12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позволит стандартизировать вопросы обеспеченности силами и средствами АСС/АСФ всех форм собственности, обеспечить единый подход при осуществлении аттестации, государственного контроля и проверок</a:t>
            </a:r>
            <a:endParaRPr lang="ru-RU" sz="1600" kern="12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55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539552" y="1340768"/>
            <a:ext cx="8143697" cy="3539430"/>
          </a:xfrm>
          <a:prstGeom prst="rect">
            <a:avLst/>
          </a:prstGeom>
        </p:spPr>
        <p:txBody>
          <a:bodyPr vert="horz" wrap="square" lIns="45720" rIns="45720">
            <a:sp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sz="1600" b="1" dirty="0">
                <a:solidFill>
                  <a:schemeClr val="bg1"/>
                </a:solidFill>
              </a:rPr>
              <a:t>ЗАО «Южный научно-исследовательский и проектно-конструкторский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sz="1600" b="1" dirty="0">
                <a:solidFill>
                  <a:schemeClr val="bg1"/>
                </a:solidFill>
              </a:rPr>
              <a:t>институт морского флота» </a:t>
            </a:r>
            <a:r>
              <a:rPr lang="ru-RU" sz="1600" b="1" dirty="0" smtClean="0">
                <a:solidFill>
                  <a:schemeClr val="bg1"/>
                </a:solidFill>
              </a:rPr>
              <a:t>(ЗАО «ЮжНИИМФ»)</a:t>
            </a:r>
            <a:endParaRPr lang="ru-RU" sz="1600" b="1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endParaRPr lang="ru-RU" sz="1600" b="1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ru-RU" sz="1600" b="1" dirty="0">
                <a:solidFill>
                  <a:schemeClr val="bg1"/>
                </a:solidFill>
              </a:rPr>
              <a:t>Почтовый адрес:</a:t>
            </a:r>
            <a:r>
              <a:rPr lang="en-US" sz="1600" b="1" dirty="0">
                <a:solidFill>
                  <a:schemeClr val="bg1"/>
                </a:solidFill>
              </a:rPr>
              <a:t>   </a:t>
            </a:r>
            <a:r>
              <a:rPr lang="ru-RU" sz="1600" b="1" dirty="0">
                <a:solidFill>
                  <a:schemeClr val="bg1"/>
                </a:solidFill>
              </a:rPr>
              <a:t>			353900,</a:t>
            </a: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ru-RU" sz="1600" b="1" dirty="0">
                <a:solidFill>
                  <a:schemeClr val="bg1"/>
                </a:solidFill>
              </a:rPr>
              <a:t>					г. </a:t>
            </a:r>
            <a:r>
              <a:rPr lang="ru-RU" sz="1600" b="1" dirty="0" smtClean="0">
                <a:solidFill>
                  <a:schemeClr val="bg1"/>
                </a:solidFill>
              </a:rPr>
              <a:t>Новороссийск,</a:t>
            </a: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ru-RU" sz="1600" b="1" dirty="0">
                <a:solidFill>
                  <a:schemeClr val="bg1"/>
                </a:solidFill>
              </a:rPr>
              <a:t>	</a:t>
            </a:r>
            <a:r>
              <a:rPr lang="ru-RU" sz="1600" b="1" dirty="0" smtClean="0">
                <a:solidFill>
                  <a:schemeClr val="bg1"/>
                </a:solidFill>
              </a:rPr>
              <a:t>				ул</a:t>
            </a:r>
            <a:r>
              <a:rPr lang="ru-RU" sz="1600" b="1" dirty="0">
                <a:solidFill>
                  <a:schemeClr val="bg1"/>
                </a:solidFill>
              </a:rPr>
              <a:t>. </a:t>
            </a:r>
            <a:r>
              <a:rPr lang="ru-RU" sz="1600" b="1" dirty="0" smtClean="0">
                <a:solidFill>
                  <a:schemeClr val="bg1"/>
                </a:solidFill>
              </a:rPr>
              <a:t>Карла Маркса, 14, пом. </a:t>
            </a:r>
            <a:r>
              <a:rPr lang="en-US" sz="1600" b="1" smtClean="0">
                <a:solidFill>
                  <a:schemeClr val="bg1"/>
                </a:solidFill>
              </a:rPr>
              <a:t>IV</a:t>
            </a:r>
            <a:endParaRPr lang="ru-RU" sz="1600" b="1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endParaRPr lang="en-US" sz="1600" b="1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ru-RU" sz="1600" b="1" dirty="0">
                <a:solidFill>
                  <a:schemeClr val="bg1"/>
                </a:solidFill>
              </a:rPr>
              <a:t>Телефон:</a:t>
            </a:r>
            <a:r>
              <a:rPr lang="en-US" sz="1600" b="1" dirty="0">
                <a:solidFill>
                  <a:schemeClr val="bg1"/>
                </a:solidFill>
              </a:rPr>
              <a:t>   (</a:t>
            </a:r>
            <a:r>
              <a:rPr lang="ru-RU" sz="1600" b="1" dirty="0">
                <a:solidFill>
                  <a:schemeClr val="bg1"/>
                </a:solidFill>
              </a:rPr>
              <a:t>8617</a:t>
            </a:r>
            <a:r>
              <a:rPr lang="en-US" sz="1600" b="1" dirty="0">
                <a:solidFill>
                  <a:schemeClr val="bg1"/>
                </a:solidFill>
              </a:rPr>
              <a:t>) </a:t>
            </a:r>
            <a:r>
              <a:rPr lang="ru-RU" sz="1600" b="1" dirty="0" smtClean="0">
                <a:solidFill>
                  <a:schemeClr val="bg1"/>
                </a:solidFill>
              </a:rPr>
              <a:t>61-29-99</a:t>
            </a:r>
            <a:r>
              <a:rPr lang="en-US" sz="1600" b="1" dirty="0">
                <a:solidFill>
                  <a:schemeClr val="bg1"/>
                </a:solidFill>
              </a:rPr>
              <a:t>	</a:t>
            </a:r>
            <a:r>
              <a:rPr lang="ru-RU" sz="1600" b="1" dirty="0">
                <a:solidFill>
                  <a:schemeClr val="bg1"/>
                </a:solidFill>
              </a:rPr>
              <a:t>	</a:t>
            </a:r>
            <a:r>
              <a:rPr lang="en-US" sz="1600" b="1" dirty="0" smtClean="0">
                <a:solidFill>
                  <a:schemeClr val="bg1"/>
                </a:solidFill>
              </a:rPr>
              <a:t>	</a:t>
            </a:r>
            <a:r>
              <a:rPr lang="ru-RU" sz="1600" b="1" dirty="0" smtClean="0">
                <a:solidFill>
                  <a:schemeClr val="bg1"/>
                </a:solidFill>
              </a:rPr>
              <a:t>Факс</a:t>
            </a:r>
            <a:r>
              <a:rPr lang="ru-RU" sz="1600" b="1" dirty="0">
                <a:solidFill>
                  <a:schemeClr val="bg1"/>
                </a:solidFill>
              </a:rPr>
              <a:t>:	(8617) </a:t>
            </a:r>
            <a:r>
              <a:rPr lang="ru-RU" sz="1600" b="1" dirty="0" smtClean="0">
                <a:solidFill>
                  <a:schemeClr val="bg1"/>
                </a:solidFill>
              </a:rPr>
              <a:t>64-14-89</a:t>
            </a:r>
            <a:endParaRPr lang="en-US" sz="1600" b="1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endParaRPr lang="en-US" sz="1600" b="1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en-US" sz="1600" b="1" dirty="0">
                <a:solidFill>
                  <a:schemeClr val="bg1"/>
                </a:solidFill>
              </a:rPr>
              <a:t>E-mail:   institute@</a:t>
            </a:r>
            <a:r>
              <a:rPr lang="ru-RU" sz="1600" b="1" dirty="0" err="1">
                <a:solidFill>
                  <a:schemeClr val="bg1"/>
                </a:solidFill>
              </a:rPr>
              <a:t>южниимф.рф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</a:rPr>
              <a:t>		Моб.: 	(9887) </a:t>
            </a:r>
            <a:r>
              <a:rPr lang="ru-RU" sz="1600" b="1" dirty="0" smtClean="0">
                <a:solidFill>
                  <a:schemeClr val="bg1"/>
                </a:solidFill>
              </a:rPr>
              <a:t>623-628</a:t>
            </a:r>
            <a:endParaRPr lang="en-US" sz="1600" b="1" dirty="0" smtClean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E-mail: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</a:rPr>
              <a:t>  institute@ujniimf.ru</a:t>
            </a:r>
            <a:endParaRPr lang="en-US" sz="1600" b="1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endParaRPr lang="en-US" sz="1600" b="1" dirty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en-US" sz="1600" b="1" dirty="0">
                <a:solidFill>
                  <a:schemeClr val="bg1"/>
                </a:solidFill>
              </a:rPr>
              <a:t>http</a:t>
            </a:r>
            <a:r>
              <a:rPr lang="ru-RU" sz="1600" b="1" dirty="0">
                <a:solidFill>
                  <a:schemeClr val="bg1"/>
                </a:solidFill>
              </a:rPr>
              <a:t>:</a:t>
            </a:r>
            <a:r>
              <a:rPr lang="en-US" sz="1600" b="1" dirty="0">
                <a:solidFill>
                  <a:schemeClr val="bg1"/>
                </a:solidFill>
              </a:rPr>
              <a:t>//</a:t>
            </a:r>
            <a:r>
              <a:rPr lang="ru-RU" sz="1600" b="1" dirty="0" err="1" smtClean="0">
                <a:solidFill>
                  <a:schemeClr val="bg1"/>
                </a:solidFill>
              </a:rPr>
              <a:t>южниимф.рф</a:t>
            </a:r>
            <a:endParaRPr lang="en-US" sz="1600" b="1" dirty="0" smtClean="0">
              <a:solidFill>
                <a:schemeClr val="bg1"/>
              </a:solidFill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http://ujniimf.ru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438851" y="332656"/>
            <a:ext cx="8229600" cy="646331"/>
          </a:xfrm>
        </p:spPr>
        <p:txBody>
          <a:bodyPr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СПАСИБО ЗА ВНИМАНИЕ !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25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9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285728"/>
            <a:ext cx="7772400" cy="2246769"/>
          </a:xfrm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Основными нормативно-правовыми документами </a:t>
            </a:r>
            <a:r>
              <a:rPr lang="ru-RU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</a:t>
            </a:r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области </a:t>
            </a:r>
            <a:r>
              <a:rPr lang="ru-RU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ЛИКВИДАЦИИ РАЗЛИВОВ НЕФТИ И НЕФТЕПРОДУКТОВ на </a:t>
            </a:r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морских акваториях </a:t>
            </a:r>
            <a:r>
              <a:rPr lang="ru-RU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являются: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2492896"/>
            <a:ext cx="8352928" cy="3527119"/>
          </a:xfrm>
        </p:spPr>
        <p:txBody>
          <a:bodyPr wrap="square">
            <a:spAutoFit/>
          </a:bodyPr>
          <a:lstStyle/>
          <a:p>
            <a:pPr marL="269875" indent="-269875" algn="just">
              <a:buFont typeface="Wingdings" pitchFamily="2" charset="2"/>
              <a:buChar char="Ø"/>
              <a:defRPr/>
            </a:pPr>
            <a:r>
              <a:rPr lang="ru-RU" sz="1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Правила организации мероприятий по предупреждению и ликвидации разливов нефти и нефтепродуктов на континентальном шельфе РФ, во внутренних морских водах, в территориальном море и прилежащей зоне РФ (утв. постановлением Правительства РФ от 14 ноября 2014 г. № 1189)</a:t>
            </a:r>
          </a:p>
          <a:p>
            <a:pPr marL="269875" indent="-269875" algn="just">
              <a:buFont typeface="Wingdings" pitchFamily="2" charset="2"/>
              <a:buChar char="Ø"/>
              <a:defRPr/>
            </a:pPr>
            <a:r>
              <a:rPr lang="ru-RU" sz="1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Правила разработки и согласования планов по предупреждению и ликвидации разливов нефти и нефтепродуктов на территории </a:t>
            </a:r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Российской Федерации (утв. приказом МЧС России от 28 декабря 2004 г. № 621)</a:t>
            </a:r>
          </a:p>
          <a:p>
            <a:pPr marL="269875" indent="-269875" algn="just">
              <a:buFont typeface="Wingdings" pitchFamily="2" charset="2"/>
              <a:buChar char="Ø"/>
              <a:defRPr/>
            </a:pPr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Положение о Единой государственной системе по предупреждению и ликвидации чрезвычайных ситуаций Российской Федерации (утв. постановлением Правительства РФ от 30 декабря 2003 г. № 794)</a:t>
            </a:r>
          </a:p>
        </p:txBody>
      </p:sp>
    </p:spTree>
    <p:extLst>
      <p:ext uri="{BB962C8B-B14F-4D97-AF65-F5344CB8AC3E}">
        <p14:creationId xmlns:p14="http://schemas.microsoft.com/office/powerpoint/2010/main" val="153079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/>
          <a:lstStyle/>
          <a:p>
            <a:r>
              <a:rPr lang="ru-RU" sz="2000" dirty="0" smtClean="0">
                <a:solidFill>
                  <a:schemeClr val="bg1"/>
                </a:solidFill>
              </a:rPr>
              <a:t>Новая </a:t>
            </a:r>
            <a:r>
              <a:rPr lang="ru-RU" sz="2000" dirty="0">
                <a:solidFill>
                  <a:schemeClr val="bg1"/>
                </a:solidFill>
              </a:rPr>
              <a:t>редакция </a:t>
            </a:r>
            <a:r>
              <a:rPr lang="ru-RU" sz="2000" dirty="0" smtClean="0">
                <a:solidFill>
                  <a:schemeClr val="bg1"/>
                </a:solidFill>
              </a:rPr>
              <a:t>Федерального закона </a:t>
            </a:r>
            <a:r>
              <a:rPr lang="ru-RU" sz="2000" dirty="0">
                <a:solidFill>
                  <a:schemeClr val="bg1"/>
                </a:solidFill>
              </a:rPr>
              <a:t>от 31 июля 1998 г. № 155-ФЗ «О внутренних морских водах, территориальном море и прилежащей зоне Российской Федерации</a:t>
            </a:r>
            <a:r>
              <a:rPr lang="ru-RU" sz="2000" dirty="0" smtClean="0">
                <a:solidFill>
                  <a:schemeClr val="bg1"/>
                </a:solidFill>
              </a:rPr>
              <a:t>» определяет, что объектами государственной экологической экспертизы являются: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552" y="1802234"/>
            <a:ext cx="8003232" cy="3490186"/>
          </a:xfrm>
        </p:spPr>
        <p:txBody>
          <a:bodyPr>
            <a:sp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п. 2 ст. 16.1 – «…план по предупреждению и ликвидации разливов нефти </a:t>
            </a:r>
            <a:r>
              <a:rPr lang="ru-RU" sz="2400" dirty="0">
                <a:solidFill>
                  <a:schemeClr val="bg1"/>
                </a:solidFill>
              </a:rPr>
              <a:t>и нефтепродуктов … при транспортировке и хранении нефти и нефтепродуктов во внутренних морских водах и в территориальном море </a:t>
            </a:r>
            <a:r>
              <a:rPr lang="ru-RU" sz="2400" dirty="0" smtClean="0">
                <a:solidFill>
                  <a:schemeClr val="bg1"/>
                </a:solidFill>
              </a:rPr>
              <a:t>РФ»;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п. 3 ст. 34 – «…документы </a:t>
            </a:r>
            <a:r>
              <a:rPr lang="ru-RU" sz="2400" dirty="0">
                <a:solidFill>
                  <a:schemeClr val="bg1"/>
                </a:solidFill>
              </a:rPr>
              <a:t>и документация, обосновывающие другие виды планируемой </a:t>
            </a:r>
            <a:r>
              <a:rPr lang="ru-RU" sz="2400" dirty="0">
                <a:solidFill>
                  <a:srgbClr val="FF0000"/>
                </a:solidFill>
              </a:rPr>
              <a:t>хозяйственной и иной деятельности во внутренних морских водах и в территориальном </a:t>
            </a:r>
            <a:r>
              <a:rPr lang="ru-RU" sz="2400" dirty="0" smtClean="0">
                <a:solidFill>
                  <a:srgbClr val="FF0000"/>
                </a:solidFill>
              </a:rPr>
              <a:t>море».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38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59655"/>
            <a:ext cx="3840162" cy="2881312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259655"/>
            <a:ext cx="3840163" cy="2881313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428596" y="3356992"/>
            <a:ext cx="8509029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268288" algn="just">
              <a:defRPr/>
            </a:pPr>
            <a:r>
              <a:rPr lang="ru-RU" b="1" dirty="0">
                <a:solidFill>
                  <a:schemeClr val="bg1"/>
                </a:solidFill>
              </a:rPr>
              <a:t>Смысл действующих требований заключается в:</a:t>
            </a:r>
          </a:p>
          <a:p>
            <a:pPr indent="268288" algn="just">
              <a:defRPr/>
            </a:pPr>
            <a:endParaRPr lang="ru-RU" b="1" dirty="0">
              <a:solidFill>
                <a:schemeClr val="bg1"/>
              </a:solidFill>
            </a:endParaRPr>
          </a:p>
          <a:p>
            <a:pPr marL="360363" indent="-360363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chemeClr val="bg1"/>
                </a:solidFill>
              </a:rPr>
              <a:t>обязательной разработке </a:t>
            </a:r>
            <a:r>
              <a:rPr lang="ru-RU" b="1" dirty="0" smtClean="0">
                <a:solidFill>
                  <a:schemeClr val="bg1"/>
                </a:solidFill>
              </a:rPr>
              <a:t>Планов ПЛРН </a:t>
            </a:r>
            <a:r>
              <a:rPr lang="ru-RU" b="1" dirty="0">
                <a:solidFill>
                  <a:schemeClr val="bg1"/>
                </a:solidFill>
              </a:rPr>
              <a:t>для всех предприятий, осуществляющих операции с нефтью и нефтепродуктами;</a:t>
            </a:r>
          </a:p>
          <a:p>
            <a:pPr marL="360363" indent="-360363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FFFF00"/>
                </a:solidFill>
              </a:rPr>
              <a:t>учёте в </a:t>
            </a:r>
            <a:r>
              <a:rPr lang="ru-RU" b="1" dirty="0" smtClean="0">
                <a:solidFill>
                  <a:srgbClr val="FFFF00"/>
                </a:solidFill>
              </a:rPr>
              <a:t>Планах так </a:t>
            </a:r>
            <a:r>
              <a:rPr lang="ru-RU" b="1" dirty="0">
                <a:solidFill>
                  <a:srgbClr val="FFFF00"/>
                </a:solidFill>
              </a:rPr>
              <a:t>называемых «</a:t>
            </a:r>
            <a:r>
              <a:rPr lang="ru-RU" b="1" dirty="0" smtClean="0">
                <a:solidFill>
                  <a:srgbClr val="FFFF00"/>
                </a:solidFill>
              </a:rPr>
              <a:t>максимальных расчётных» </a:t>
            </a:r>
            <a:r>
              <a:rPr lang="ru-RU" b="1" dirty="0">
                <a:solidFill>
                  <a:srgbClr val="FFFF00"/>
                </a:solidFill>
              </a:rPr>
              <a:t>разливов вплоть до последствий катастроф;</a:t>
            </a:r>
          </a:p>
          <a:p>
            <a:pPr marL="360363" indent="-360363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FFFF00"/>
                </a:solidFill>
              </a:rPr>
              <a:t>обеспечении этих разливов финансовыми и материально-техническими ресурсами за счёт организации;</a:t>
            </a:r>
          </a:p>
          <a:p>
            <a:pPr marL="360363" indent="-360363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FFFF00"/>
                </a:solidFill>
              </a:rPr>
              <a:t>наличии договора с АСФ на несение АСГ и действий в случае ЧС(Н).</a:t>
            </a:r>
          </a:p>
        </p:txBody>
      </p:sp>
    </p:spTree>
    <p:extLst>
      <p:ext uri="{BB962C8B-B14F-4D97-AF65-F5344CB8AC3E}">
        <p14:creationId xmlns:p14="http://schemas.microsoft.com/office/powerpoint/2010/main" val="278432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260648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В целях практической реализации указанных требований предприятия морской отрасли вынуждены создавать крупные группировки сил и средств, направленных на ликвидацию последствий техногенных катастроф (разливы 1 000 – 15 000 тонн)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0197" y="2232248"/>
            <a:ext cx="5047380" cy="378904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3"/>
          <a:srcRect l="2905" t="15076" r="18677" b="6328"/>
          <a:stretch>
            <a:fillRect/>
          </a:stretch>
        </p:blipFill>
        <p:spPr bwMode="auto">
          <a:xfrm>
            <a:off x="5148064" y="3378144"/>
            <a:ext cx="3888432" cy="2931176"/>
          </a:xfrm>
          <a:prstGeom prst="rect">
            <a:avLst/>
          </a:prstGeom>
          <a:noFill/>
          <a:ln w="28575">
            <a:solidFill>
              <a:schemeClr val="accent4"/>
            </a:solidFill>
            <a:miter lim="800000"/>
            <a:headEnd/>
            <a:tailEnd/>
          </a:ln>
        </p:spPr>
      </p:pic>
      <p:pic>
        <p:nvPicPr>
          <p:cNvPr id="6" name="Picture 10" descr="P926006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04456" y="1315002"/>
            <a:ext cx="4932040" cy="3698174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841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260648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Вместе с тем, согласно статистическим данным, в подавляющем большинстве случаев </a:t>
            </a:r>
            <a:r>
              <a:rPr lang="ru-RU" dirty="0">
                <a:solidFill>
                  <a:schemeClr val="bg1"/>
                </a:solidFill>
              </a:rPr>
              <a:t>в морских портах </a:t>
            </a:r>
            <a:r>
              <a:rPr lang="ru-RU" dirty="0" smtClean="0">
                <a:solidFill>
                  <a:schemeClr val="bg1"/>
                </a:solidFill>
              </a:rPr>
              <a:t>имеют место малые технологические разливы (до 10 тонн)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098" name="Picture 2" descr="D:\УДМ(В)_ЮжНИИМФ_Участие в конференции Безопасность мореплавания - СПб - 2012\Акваспас\Граф-2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25" y="1254075"/>
            <a:ext cx="4209051" cy="2202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УДМ(В)_ЮжНИИМФ_Участие в конференции Безопасность мореплавания - СПб - 2012\Акваспас\Граф-2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25" y="3521200"/>
            <a:ext cx="4209051" cy="221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254075"/>
            <a:ext cx="4427984" cy="30380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2" descr="D:\УДМ(В)_ЮжНИИМФ_Участие в конференции Безопасность мореплавания - СПб - 2012\Акваспас\Граф-20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52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22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01874E-6 L -1.01979 -3.01874E-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99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260648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Для ликвидации таких разливов необходима иная техника, которая в морских портах РФ присутствует пока в единичных экземплярах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4" name="Picture 2" descr="D:\УДМ(В)_ЮжНИИМФ_Участие в конференции Безопасность мореплавания - СПб - 2012\Акваспас\2012-05-07 10.49.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8" y="3861048"/>
            <a:ext cx="384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УДМ(В)_ЮжНИИМФ_Участие в конференции Безопасность мореплавания - СПб - 2012\Акваспас\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32434"/>
            <a:ext cx="5119999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УДМ(В)_ЮжНИИМФ_Участие в конференции Безопасность мореплавания - СПб - 2012\Акваспас\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861048"/>
            <a:ext cx="512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7386" y="1988840"/>
            <a:ext cx="36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На фото для примера – оборудование иностранного производителя, принадлежащее  ООО «</a:t>
            </a:r>
            <a:r>
              <a:rPr lang="ru-RU" sz="1600" dirty="0" err="1" smtClean="0">
                <a:solidFill>
                  <a:schemeClr val="bg1"/>
                </a:solidFill>
              </a:rPr>
              <a:t>Акваспас</a:t>
            </a:r>
            <a:r>
              <a:rPr lang="ru-RU" sz="1600" dirty="0" smtClean="0">
                <a:solidFill>
                  <a:schemeClr val="bg1"/>
                </a:solidFill>
              </a:rPr>
              <a:t>», г. Новороссийск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28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70440" y="260648"/>
            <a:ext cx="870674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358775" algn="just">
              <a:defRPr/>
            </a:pPr>
            <a:r>
              <a:rPr lang="ru-RU" dirty="0" smtClean="0">
                <a:solidFill>
                  <a:schemeClr val="bg1"/>
                </a:solidFill>
              </a:rPr>
              <a:t>Главными недостатками существующего оборудования иностранного производителя являются:</a:t>
            </a:r>
          </a:p>
          <a:p>
            <a:pPr indent="358775" algn="just">
              <a:defRPr/>
            </a:pPr>
            <a:endParaRPr lang="ru-RU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dirty="0" smtClean="0">
                <a:solidFill>
                  <a:schemeClr val="bg1"/>
                </a:solidFill>
              </a:rPr>
              <a:t>Высокая стоимость конечного изделия (от 200 до 500 тысяч ЕВРО)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dirty="0" smtClean="0">
                <a:solidFill>
                  <a:schemeClr val="bg1"/>
                </a:solidFill>
              </a:rPr>
              <a:t>Высокая стоимость запчастей и комплектующих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dirty="0" smtClean="0">
                <a:solidFill>
                  <a:schemeClr val="bg1"/>
                </a:solidFill>
              </a:rPr>
              <a:t>Наличие корпусной конструкции из алюминиевого сплава, подверженной повреждению даже в случае лёгких столкновений с элементами причалов, портовых сооружений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996952"/>
            <a:ext cx="4752528" cy="3169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82" r="10682" b="19627"/>
          <a:stretch/>
        </p:blipFill>
        <p:spPr bwMode="auto">
          <a:xfrm>
            <a:off x="395536" y="2692317"/>
            <a:ext cx="4432967" cy="2392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552" y="5190291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На фото для примера – оборудование иностранного производителя </a:t>
            </a:r>
            <a:r>
              <a:rPr lang="en-US" sz="1600" dirty="0" err="1" smtClean="0">
                <a:solidFill>
                  <a:schemeClr val="bg1"/>
                </a:solidFill>
              </a:rPr>
              <a:t>Ecocean</a:t>
            </a:r>
            <a:r>
              <a:rPr lang="en-US" sz="1600" dirty="0" smtClean="0">
                <a:solidFill>
                  <a:schemeClr val="bg1"/>
                </a:solidFill>
              </a:rPr>
              <a:t> (</a:t>
            </a:r>
            <a:r>
              <a:rPr lang="ru-RU" sz="1600" dirty="0" smtClean="0">
                <a:solidFill>
                  <a:schemeClr val="bg1"/>
                </a:solidFill>
              </a:rPr>
              <a:t>Франция)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84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FE3AF"/>
        </a:solidFill>
        <a:ln w="3175">
          <a:solidFill>
            <a:srgbClr val="002F8E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21053</TotalTime>
  <Words>2061</Words>
  <Application>Microsoft Office PowerPoint</Application>
  <PresentationFormat>Экран (4:3)</PresentationFormat>
  <Paragraphs>494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Оформление по умолчанию</vt:lpstr>
      <vt:lpstr>Презентация PowerPoint</vt:lpstr>
      <vt:lpstr>Маломерное судно-нефтесборщик проекта 14001 / 14003  Маломерное судно-платформа проекта 14002</vt:lpstr>
      <vt:lpstr>Основными нормативно-правовыми документами в области ЛИКВИДАЦИИ РАЗЛИВОВ НЕФТИ И НЕФТЕПРОДУКТОВ на морских акваториях являются:</vt:lpstr>
      <vt:lpstr>Новая редакция Федерального закона от 31 июля 1998 г. № 155-ФЗ «О внутренних морских водах, территориальном море и прилежащей зоне Российской Федерации» определяет, что объектами государственной экологической экспертизы являются: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технические характеристики проекта 14001</vt:lpstr>
      <vt:lpstr>Презентация PowerPoint</vt:lpstr>
      <vt:lpstr>Основные технические характеристики проекта 14003</vt:lpstr>
      <vt:lpstr>Презентация PowerPoint</vt:lpstr>
      <vt:lpstr>Презентация PowerPoint</vt:lpstr>
      <vt:lpstr>Основные технические характеристики проекта 14002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Выводы:</vt:lpstr>
      <vt:lpstr>СПАСИБО ЗА ВНИМАНИЕ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Sergey Matsenko</cp:lastModifiedBy>
  <cp:revision>174</cp:revision>
  <dcterms:created xsi:type="dcterms:W3CDTF">2013-01-30T12:01:46Z</dcterms:created>
  <dcterms:modified xsi:type="dcterms:W3CDTF">2015-06-24T03:39:52Z</dcterms:modified>
</cp:coreProperties>
</file>