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4" r:id="rId2"/>
    <p:sldId id="512" r:id="rId3"/>
    <p:sldId id="462" r:id="rId4"/>
    <p:sldId id="461" r:id="rId5"/>
    <p:sldId id="513" r:id="rId6"/>
    <p:sldId id="514" r:id="rId7"/>
    <p:sldId id="515" r:id="rId8"/>
    <p:sldId id="516" r:id="rId9"/>
    <p:sldId id="517" r:id="rId10"/>
    <p:sldId id="518" r:id="rId11"/>
    <p:sldId id="520" r:id="rId12"/>
    <p:sldId id="519" r:id="rId13"/>
    <p:sldId id="523" r:id="rId14"/>
    <p:sldId id="522" r:id="rId15"/>
    <p:sldId id="521" r:id="rId16"/>
    <p:sldId id="524" r:id="rId17"/>
    <p:sldId id="527" r:id="rId18"/>
    <p:sldId id="526" r:id="rId19"/>
    <p:sldId id="525" r:id="rId20"/>
    <p:sldId id="275" r:id="rId21"/>
  </p:sldIdLst>
  <p:sldSz cx="9144000" cy="6858000" type="screen4x3"/>
  <p:notesSz cx="6858000" cy="9144000"/>
  <p:custDataLst>
    <p:tags r:id="rId23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orient="horz" pos="4162">
          <p15:clr>
            <a:srgbClr val="A4A3A4"/>
          </p15:clr>
        </p15:guide>
        <p15:guide id="3" orient="horz" pos="731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3775">
          <p15:clr>
            <a:srgbClr val="A4A3A4"/>
          </p15:clr>
        </p15:guide>
        <p15:guide id="6" pos="1446">
          <p15:clr>
            <a:srgbClr val="A4A3A4"/>
          </p15:clr>
        </p15:guide>
        <p15:guide id="7" pos="158">
          <p15:clr>
            <a:srgbClr val="A4A3A4"/>
          </p15:clr>
        </p15:guide>
        <p15:guide id="8" pos="5602">
          <p15:clr>
            <a:srgbClr val="A4A3A4"/>
          </p15:clr>
        </p15:guide>
        <p15:guide id="9" pos="4314">
          <p15:clr>
            <a:srgbClr val="A4A3A4"/>
          </p15:clr>
        </p15:guide>
        <p15:guide id="10" pos="4218">
          <p15:clr>
            <a:srgbClr val="A4A3A4"/>
          </p15:clr>
        </p15:guide>
        <p15:guide id="11" pos="2929">
          <p15:clr>
            <a:srgbClr val="A4A3A4"/>
          </p15:clr>
        </p15:guide>
        <p15:guide id="12" pos="2831">
          <p15:clr>
            <a:srgbClr val="A4A3A4"/>
          </p15:clr>
        </p15:guide>
        <p15:guide id="13" pos="1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8300"/>
    <a:srgbClr val="002060"/>
    <a:srgbClr val="FFFFFF"/>
    <a:srgbClr val="007488"/>
    <a:srgbClr val="3F8D90"/>
    <a:srgbClr val="5DA9B4"/>
    <a:srgbClr val="E16E22"/>
    <a:srgbClr val="C4262E"/>
    <a:srgbClr val="000000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7" autoAdjust="0"/>
    <p:restoredTop sz="94660"/>
  </p:normalViewPr>
  <p:slideViewPr>
    <p:cSldViewPr snapToObjects="1">
      <p:cViewPr varScale="1">
        <p:scale>
          <a:sx n="63" d="100"/>
          <a:sy n="63" d="100"/>
        </p:scale>
        <p:origin x="1008" y="124"/>
      </p:cViewPr>
      <p:guideLst>
        <p:guide orient="horz" pos="164"/>
        <p:guide orient="horz" pos="4162"/>
        <p:guide orient="horz" pos="731"/>
        <p:guide orient="horz" pos="799"/>
        <p:guide orient="horz" pos="3775"/>
        <p:guide pos="1446"/>
        <p:guide pos="158"/>
        <p:guide pos="5602"/>
        <p:guide pos="4314"/>
        <p:guide pos="4218"/>
        <p:guide pos="2929"/>
        <p:guide pos="2831"/>
        <p:guide pos="1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BB0C0D-DCEF-4870-BC68-F45BD3DDD45D}" type="datetimeFigureOut">
              <a:rPr lang="en-US"/>
              <a:pPr>
                <a:defRPr/>
              </a:pPr>
              <a:t>6/25/2015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FE994A9-D825-4024-8831-EF8D7C05D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791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E994A9-D825-4024-8831-EF8D7C05DD7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97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E994A9-D825-4024-8831-EF8D7C05DD7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EA41C516-D1A5-4B34-9D99-B51432D04296}" type="datetime4">
              <a:rPr lang="en-GB"/>
              <a:pPr/>
              <a:t>25 June 2015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4D4A14-6FB4-4E24-AEF8-71D460E65396}" type="slidenum">
              <a:rPr lang="en-US"/>
              <a:pPr/>
              <a:t>7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58" y="4341521"/>
            <a:ext cx="5023884" cy="411742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38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0" y="42052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VPS logo OW 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5650" y="585788"/>
            <a:ext cx="172878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VPS logo DT 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302918" y="2035969"/>
            <a:ext cx="7340601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VPS logo OW tagline rgb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85800" y="5867400"/>
            <a:ext cx="20002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838201" y="3390528"/>
            <a:ext cx="6324599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800" b="0" kern="1200" dirty="0">
                <a:solidFill>
                  <a:schemeClr val="bg1"/>
                </a:solidFill>
                <a:latin typeface="Trebuchet MS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838200" y="4114800"/>
            <a:ext cx="6324600" cy="609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E98300"/>
              </a:buClr>
              <a:buSzTx/>
              <a:buFont typeface="Courier New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 err="1"/>
          </a:p>
        </p:txBody>
      </p:sp>
      <p:pic>
        <p:nvPicPr>
          <p:cNvPr id="8" name="Picture 7" descr="vps_logo_rgb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69925" y="214313"/>
            <a:ext cx="19431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VPS logo OT tagline 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87388" y="5867400"/>
            <a:ext cx="207168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VPS logo rgb greyscale mastergraphic low res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304506" y="2026444"/>
            <a:ext cx="7346951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838201" y="3390528"/>
            <a:ext cx="6324599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800" b="0" kern="1200" dirty="0">
                <a:solidFill>
                  <a:srgbClr val="007488"/>
                </a:solidFill>
                <a:latin typeface="Trebuchet MS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838200" y="4114800"/>
            <a:ext cx="6324600" cy="609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E98300"/>
              </a:buClr>
              <a:buSzTx/>
              <a:buFont typeface="Courier New"/>
              <a:buNone/>
              <a:tabLst/>
              <a:defRPr sz="1800">
                <a:solidFill>
                  <a:srgbClr val="007488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rgbClr val="00748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22299" y="1219200"/>
            <a:ext cx="7835901" cy="4648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22299" y="1219200"/>
            <a:ext cx="5016501" cy="46482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791200" y="1219200"/>
            <a:ext cx="2667000" cy="1447800"/>
          </a:xfr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791200" y="2819400"/>
            <a:ext cx="2667000" cy="1447800"/>
          </a:xfr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791200" y="4419600"/>
            <a:ext cx="2667000" cy="1447800"/>
          </a:xfr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724400" y="1219201"/>
            <a:ext cx="3733800" cy="46482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22299" y="1219200"/>
            <a:ext cx="3733800" cy="46482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2299" y="1219200"/>
            <a:ext cx="3733800" cy="46482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737099" y="1219200"/>
            <a:ext cx="3721101" cy="46482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VPS logo DT 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02918" y="2032794"/>
            <a:ext cx="7340601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 userDrawn="1"/>
        </p:nvSpPr>
        <p:spPr>
          <a:xfrm>
            <a:off x="838200" y="5257800"/>
            <a:ext cx="4246563" cy="2730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v-p-</a:t>
            </a:r>
            <a:r>
              <a:rPr lang="en-US" sz="16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s.com</a:t>
            </a:r>
            <a:endParaRPr lang="en-US" sz="16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9" descr="VPS logo OW tagline 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85800" y="5867400"/>
            <a:ext cx="20002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38200" y="4236681"/>
            <a:ext cx="4246563" cy="21602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38200" y="4471466"/>
            <a:ext cx="4246563" cy="20487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4676339"/>
            <a:ext cx="4246563" cy="32060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 err="1"/>
          </a:p>
        </p:txBody>
      </p:sp>
      <p:pic>
        <p:nvPicPr>
          <p:cNvPr id="11" name="Picture 7" descr="VPS logo OT tagline rgb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7388" y="5867400"/>
            <a:ext cx="207168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 userDrawn="1"/>
        </p:nvSpPr>
        <p:spPr>
          <a:xfrm>
            <a:off x="838200" y="5257800"/>
            <a:ext cx="4246563" cy="2730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007488"/>
                </a:solidFill>
                <a:latin typeface="+mn-lt"/>
                <a:ea typeface="+mn-ea"/>
                <a:cs typeface="+mn-cs"/>
              </a:rPr>
              <a:t>v-p-</a:t>
            </a:r>
            <a:r>
              <a:rPr lang="en-US" sz="1600" dirty="0" err="1">
                <a:solidFill>
                  <a:srgbClr val="007488"/>
                </a:solidFill>
                <a:latin typeface="+mn-lt"/>
                <a:ea typeface="+mn-ea"/>
                <a:cs typeface="+mn-cs"/>
              </a:rPr>
              <a:t>s.com</a:t>
            </a:r>
            <a:endParaRPr lang="en-US" sz="1600" dirty="0">
              <a:solidFill>
                <a:srgbClr val="007488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9" descr="VPS logo rgb greyscale mastergraphic low res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04506" y="2026444"/>
            <a:ext cx="7346951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38200" y="4236681"/>
            <a:ext cx="4246563" cy="21602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rgbClr val="00748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4676339"/>
            <a:ext cx="4246563" cy="32060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rgbClr val="00748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38200" y="4471466"/>
            <a:ext cx="4246563" cy="20487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rgbClr val="00748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rgbClr val="00748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65" b="0" i="0">
                <a:solidFill>
                  <a:srgbClr val="152E6D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07110" y="6058120"/>
            <a:ext cx="377922" cy="126787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152E6D"/>
                </a:solidFill>
                <a:latin typeface="Trebuchet MS"/>
                <a:cs typeface="Trebuchet MS"/>
              </a:defRPr>
            </a:lvl1pPr>
          </a:lstStyle>
          <a:p>
            <a:pPr marL="10860"/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182759" y="6154800"/>
            <a:ext cx="997478" cy="207469"/>
          </a:xfrm>
          <a:prstGeom prst="rect">
            <a:avLst/>
          </a:prstGeom>
        </p:spPr>
        <p:txBody>
          <a:bodyPr lIns="0" tIns="0" rIns="0" bIns="0"/>
          <a:lstStyle>
            <a:lvl1pPr>
              <a:defRPr sz="1368" b="1" i="0">
                <a:solidFill>
                  <a:srgbClr val="152E6D"/>
                </a:solidFill>
                <a:latin typeface="Calibri"/>
                <a:cs typeface="Calibri"/>
              </a:defRPr>
            </a:lvl1pPr>
          </a:lstStyle>
          <a:p>
            <a:pPr marL="10860"/>
            <a:endParaRPr lang="en-GB" spc="-9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693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2300" y="241300"/>
            <a:ext cx="78359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2300" y="1219200"/>
            <a:ext cx="7835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028" name="Straight Connector 18"/>
          <p:cNvCxnSpPr>
            <a:cxnSpLocks noChangeShapeType="1"/>
          </p:cNvCxnSpPr>
          <p:nvPr userDrawn="1"/>
        </p:nvCxnSpPr>
        <p:spPr bwMode="auto">
          <a:xfrm flipV="1">
            <a:off x="622300" y="6126163"/>
            <a:ext cx="7835900" cy="0"/>
          </a:xfrm>
          <a:prstGeom prst="line">
            <a:avLst/>
          </a:prstGeom>
          <a:noFill/>
          <a:ln w="9525">
            <a:solidFill>
              <a:srgbClr val="FF7900"/>
            </a:solidFill>
            <a:round/>
            <a:headEnd/>
            <a:tailEnd/>
          </a:ln>
        </p:spPr>
      </p:cxn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>
            <a:off x="4640263" y="6286500"/>
            <a:ext cx="38814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3202FD9-35E7-4726-ACEA-3CCD9B1A124F}" type="slidenum">
              <a:rPr lang="en-US" sz="900">
                <a:solidFill>
                  <a:srgbClr val="0083A9"/>
                </a:solidFill>
                <a:latin typeface="Trebuchet MS" pitchFamily="-72" charset="0"/>
                <a:ea typeface="Verdana" pitchFamily="-72" charset="0"/>
                <a:cs typeface="Verdana" pitchFamily="-72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900">
                <a:solidFill>
                  <a:srgbClr val="0083A9"/>
                </a:solidFill>
                <a:latin typeface="Trebuchet MS" pitchFamily="-72" charset="0"/>
                <a:ea typeface="Verdana" pitchFamily="-72" charset="0"/>
                <a:cs typeface="Verdana" pitchFamily="-72" charset="0"/>
              </a:rPr>
              <a:t> | Presentation Title | 6/4/14</a:t>
            </a:r>
          </a:p>
        </p:txBody>
      </p:sp>
      <p:pic>
        <p:nvPicPr>
          <p:cNvPr id="1030" name="Picture 11" descr="vps_logo_rgb.jpg"/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622300" y="6243638"/>
            <a:ext cx="83026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55" r:id="rId4"/>
    <p:sldLayoutId id="2147483654" r:id="rId5"/>
    <p:sldLayoutId id="2147483653" r:id="rId6"/>
    <p:sldLayoutId id="2147483659" r:id="rId7"/>
    <p:sldLayoutId id="2147483660" r:id="rId8"/>
    <p:sldLayoutId id="2147483661" r:id="rId9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 kern="1200">
          <a:solidFill>
            <a:srgbClr val="0077A3"/>
          </a:solidFill>
          <a:latin typeface="Trebuchet MS"/>
          <a:ea typeface="ＭＳ Ｐゴシック" pitchFamily="-72" charset="-128"/>
          <a:cs typeface="ＭＳ Ｐゴシック" pitchFamily="-72" charset="-128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179388" indent="-179388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ＭＳ Ｐゴシック" pitchFamily="-72" charset="-128"/>
        </a:defRPr>
      </a:lvl1pPr>
      <a:lvl2pPr marL="3952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2pPr>
      <a:lvl3pPr marL="6111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3pPr>
      <a:lvl4pPr marL="8270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4pPr>
      <a:lvl5pPr marL="10429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Alexander.Beday@v-p-s.com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ubtitle 1"/>
          <p:cNvSpPr>
            <a:spLocks noGrp="1"/>
          </p:cNvSpPr>
          <p:nvPr>
            <p:ph type="subTitle" idx="1"/>
          </p:nvPr>
        </p:nvSpPr>
        <p:spPr>
          <a:xfrm>
            <a:off x="838200" y="4509120"/>
            <a:ext cx="6324600" cy="974204"/>
          </a:xfrm>
        </p:spPr>
        <p:txBody>
          <a:bodyPr/>
          <a:lstStyle/>
          <a:p>
            <a:r>
              <a:rPr lang="ru-RU" dirty="0" smtClean="0">
                <a:latin typeface="Trebuchet MS" pitchFamily="-72" charset="0"/>
                <a:ea typeface="ＭＳ Ｐゴシック" pitchFamily="-72" charset="-128"/>
                <a:cs typeface="ＭＳ Ｐゴシック" pitchFamily="-72" charset="-128"/>
              </a:rPr>
              <a:t>Александр Бедай</a:t>
            </a:r>
          </a:p>
          <a:p>
            <a:r>
              <a:rPr lang="en-US" dirty="0" err="1">
                <a:latin typeface="Trebuchet MS" pitchFamily="-72" charset="0"/>
                <a:ea typeface="ＭＳ Ｐゴシック" pitchFamily="-72" charset="-128"/>
                <a:cs typeface="ＭＳ Ｐゴシック" pitchFamily="-72" charset="-128"/>
              </a:rPr>
              <a:t>Veritas</a:t>
            </a:r>
            <a:r>
              <a:rPr lang="en-US" dirty="0">
                <a:latin typeface="Trebuchet MS" pitchFamily="-72" charset="0"/>
                <a:ea typeface="ＭＳ Ｐゴシック" pitchFamily="-72" charset="-128"/>
                <a:cs typeface="ＭＳ Ｐゴシック" pitchFamily="-72" charset="-128"/>
              </a:rPr>
              <a:t> Petroleum Services</a:t>
            </a:r>
          </a:p>
          <a:p>
            <a:endParaRPr lang="ru-RU" dirty="0" smtClean="0">
              <a:latin typeface="Trebuchet MS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12291" name="Title 3"/>
          <p:cNvSpPr>
            <a:spLocks noGrp="1"/>
          </p:cNvSpPr>
          <p:nvPr>
            <p:ph type="title"/>
          </p:nvPr>
        </p:nvSpPr>
        <p:spPr>
          <a:xfrm>
            <a:off x="817623" y="1700808"/>
            <a:ext cx="6324600" cy="97472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2400" dirty="0" smtClean="0">
                <a:latin typeface="Trebuchet MS" pitchFamily="-72" charset="0"/>
              </a:rPr>
              <a:t>Опыт контроля топлива на соответствие требованиям Приложения </a:t>
            </a:r>
            <a:r>
              <a:rPr lang="en-US" sz="2400" dirty="0" smtClean="0">
                <a:latin typeface="Trebuchet MS" pitchFamily="-72" charset="0"/>
              </a:rPr>
              <a:t>VI </a:t>
            </a:r>
            <a:r>
              <a:rPr lang="ru-RU" sz="2400" dirty="0">
                <a:latin typeface="Trebuchet MS" pitchFamily="-72" charset="0"/>
              </a:rPr>
              <a:t>к МАРПОЛ для </a:t>
            </a:r>
            <a:r>
              <a:rPr lang="ru-RU" sz="2400" dirty="0" smtClean="0">
                <a:latin typeface="Trebuchet MS" pitchFamily="-72" charset="0"/>
              </a:rPr>
              <a:t>зоны </a:t>
            </a:r>
            <a:r>
              <a:rPr lang="en-GB" sz="2400" dirty="0" smtClean="0">
                <a:latin typeface="Trebuchet MS" pitchFamily="-72" charset="0"/>
              </a:rPr>
              <a:t>ECA</a:t>
            </a:r>
            <a:r>
              <a:rPr lang="en-US" sz="3200" dirty="0" smtClean="0">
                <a:latin typeface="Trebuchet MS" pitchFamily="-72" charset="0"/>
              </a:rPr>
              <a:t/>
            </a:r>
            <a:br>
              <a:rPr lang="en-US" sz="3200" dirty="0" smtClean="0">
                <a:latin typeface="Trebuchet MS" pitchFamily="-72" charset="0"/>
              </a:rPr>
            </a:br>
            <a:r>
              <a:rPr lang="ru-RU" sz="1000" dirty="0" smtClean="0">
                <a:latin typeface="Trebuchet MS" pitchFamily="-72" charset="0"/>
              </a:rPr>
              <a:t/>
            </a:r>
            <a:br>
              <a:rPr lang="ru-RU" sz="1000" dirty="0" smtClean="0">
                <a:latin typeface="Trebuchet MS" pitchFamily="-72" charset="0"/>
              </a:rPr>
            </a:br>
            <a:r>
              <a:rPr lang="ru-RU" sz="1800" b="0" dirty="0" smtClean="0">
                <a:latin typeface="Trebuchet MS" pitchFamily="-72" charset="0"/>
              </a:rPr>
              <a:t>VIII Всероссийский Форум </a:t>
            </a:r>
            <a:r>
              <a:rPr lang="ru-RU" sz="1800" b="0" dirty="0">
                <a:latin typeface="Trebuchet MS" pitchFamily="-72" charset="0"/>
              </a:rPr>
              <a:t/>
            </a:r>
            <a:br>
              <a:rPr lang="ru-RU" sz="1800" b="0" dirty="0">
                <a:latin typeface="Trebuchet MS" pitchFamily="-72" charset="0"/>
              </a:rPr>
            </a:br>
            <a:r>
              <a:rPr lang="ru-RU" sz="1800" b="0" dirty="0">
                <a:latin typeface="Trebuchet MS" pitchFamily="-72" charset="0"/>
              </a:rPr>
              <a:t>«Современное состояние и перспективы российского рынка бункеровки судов».</a:t>
            </a:r>
            <a:endParaRPr lang="en-US" sz="1800" b="0" dirty="0">
              <a:latin typeface="Trebuchet MS" pitchFamily="-72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87624" y="5229200"/>
            <a:ext cx="6324600" cy="1114400"/>
          </a:xfrm>
        </p:spPr>
        <p:txBody>
          <a:bodyPr/>
          <a:lstStyle/>
          <a:p>
            <a:endParaRPr lang="ru-RU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10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ru-RU" sz="2400" dirty="0">
                <a:latin typeface="Arial" pitchFamily="34" charset="0"/>
              </a:rPr>
              <a:t>Процедура </a:t>
            </a:r>
            <a:r>
              <a:rPr lang="ru-RU" sz="2400" dirty="0" smtClean="0">
                <a:latin typeface="Arial" pitchFamily="34" charset="0"/>
              </a:rPr>
              <a:t>перехода на малосернистое топливо</a:t>
            </a:r>
            <a:endParaRPr lang="nb-NO" sz="2400" dirty="0">
              <a:latin typeface="Arial" pitchFamily="34" charset="0"/>
            </a:endParaRPr>
          </a:p>
        </p:txBody>
      </p:sp>
      <p:sp>
        <p:nvSpPr>
          <p:cNvPr id="107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ru-RU" dirty="0">
                <a:solidFill>
                  <a:srgbClr val="002060"/>
                </a:solidFill>
                <a:cs typeface="Arial" pitchFamily="34" charset="0"/>
              </a:rPr>
              <a:t>В </a:t>
            </a:r>
            <a:r>
              <a:rPr lang="en-US" dirty="0">
                <a:solidFill>
                  <a:srgbClr val="002060"/>
                </a:solidFill>
                <a:cs typeface="Arial" pitchFamily="34" charset="0"/>
              </a:rPr>
              <a:t>BDN </a:t>
            </a:r>
            <a:r>
              <a:rPr lang="ru-RU" dirty="0">
                <a:solidFill>
                  <a:srgbClr val="002060"/>
                </a:solidFill>
                <a:cs typeface="Arial" pitchFamily="34" charset="0"/>
              </a:rPr>
              <a:t>должно быть указано точное значение содержания серы. </a:t>
            </a:r>
            <a:endParaRPr lang="ru-RU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Если </a:t>
            </a:r>
            <a:r>
              <a:rPr lang="en-US" b="1" dirty="0" smtClean="0">
                <a:solidFill>
                  <a:srgbClr val="002060"/>
                </a:solidFill>
              </a:rPr>
              <a:t>S &gt; 0,1</a:t>
            </a:r>
            <a:r>
              <a:rPr lang="en-US" b="1" dirty="0" smtClean="0">
                <a:solidFill>
                  <a:srgbClr val="FF0000"/>
                </a:solidFill>
              </a:rPr>
              <a:t>0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%, </a:t>
            </a:r>
            <a:r>
              <a:rPr lang="ru-RU" dirty="0" smtClean="0">
                <a:solidFill>
                  <a:srgbClr val="002060"/>
                </a:solidFill>
              </a:rPr>
              <a:t>то процедура перехода на малосернистое топливо не будет выполнена, и в </a:t>
            </a:r>
            <a:r>
              <a:rPr lang="ru-RU" dirty="0">
                <a:solidFill>
                  <a:srgbClr val="002060"/>
                </a:solidFill>
              </a:rPr>
              <a:t>районе ECA судно будет использовать топливо, несоответствующее требованиям конвенции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None/>
            </a:pPr>
            <a:endParaRPr lang="ru-RU" dirty="0">
              <a:solidFill>
                <a:srgbClr val="002060"/>
              </a:solidFill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dirty="0" smtClean="0">
                <a:solidFill>
                  <a:srgbClr val="002060"/>
                </a:solidFill>
                <a:cs typeface="Arial" pitchFamily="34" charset="0"/>
              </a:rPr>
              <a:t>	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32526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ru-RU" dirty="0" smtClean="0"/>
              <a:t>Проверки в российских портах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1628800"/>
            <a:ext cx="7835900" cy="42386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>
                <a:solidFill>
                  <a:srgbClr val="002060"/>
                </a:solidFill>
              </a:rPr>
              <a:t>портах, входящих в состав Администрации морских портов Балтийского моря, будут выборочно брать пробы топлива на предмет содержания серы. 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135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10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ru-RU" sz="2400" dirty="0">
                <a:latin typeface="Arial" pitchFamily="34" charset="0"/>
              </a:rPr>
              <a:t>Европейское агентство по безопасности на море</a:t>
            </a:r>
            <a:endParaRPr lang="nb-NO" sz="2400" dirty="0">
              <a:latin typeface="Arial" pitchFamily="34" charset="0"/>
            </a:endParaRPr>
          </a:p>
        </p:txBody>
      </p:sp>
      <p:sp>
        <p:nvSpPr>
          <p:cNvPr id="107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dirty="0">
                <a:solidFill>
                  <a:srgbClr val="002060"/>
                </a:solidFill>
              </a:rPr>
              <a:t>	Европейское агентство по безопасности на </a:t>
            </a:r>
            <a:r>
              <a:rPr lang="ru-RU" dirty="0" smtClean="0">
                <a:solidFill>
                  <a:srgbClr val="002060"/>
                </a:solidFill>
              </a:rPr>
              <a:t>море (</a:t>
            </a:r>
            <a:r>
              <a:rPr lang="en-GB" dirty="0">
                <a:solidFill>
                  <a:srgbClr val="002060"/>
                </a:solidFill>
              </a:rPr>
              <a:t>European Maritime Safety </a:t>
            </a:r>
            <a:r>
              <a:rPr lang="en-GB" dirty="0" smtClean="0">
                <a:solidFill>
                  <a:srgbClr val="002060"/>
                </a:solidFill>
              </a:rPr>
              <a:t>Agency</a:t>
            </a:r>
            <a:r>
              <a:rPr lang="ru-RU" dirty="0" smtClean="0">
                <a:solidFill>
                  <a:srgbClr val="002060"/>
                </a:solidFill>
              </a:rPr>
              <a:t>) выполнило 1458 проверок в период с 01 января до середины апреля 2015. 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dirty="0" smtClean="0">
                <a:solidFill>
                  <a:srgbClr val="002060"/>
                </a:solidFill>
                <a:cs typeface="Arial" pitchFamily="34" charset="0"/>
              </a:rPr>
              <a:t>	6% проверенных судов не выполнили требования </a:t>
            </a:r>
            <a:r>
              <a:rPr lang="en-US" dirty="0" smtClean="0">
                <a:solidFill>
                  <a:srgbClr val="002060"/>
                </a:solidFill>
                <a:cs typeface="Arial" pitchFamily="34" charset="0"/>
              </a:rPr>
              <a:t>ECA</a:t>
            </a:r>
            <a:r>
              <a:rPr lang="ru-RU" dirty="0" smtClean="0">
                <a:solidFill>
                  <a:srgbClr val="002060"/>
                </a:solidFill>
                <a:cs typeface="Arial" pitchFamily="34" charset="0"/>
              </a:rPr>
              <a:t>.</a:t>
            </a:r>
            <a:endParaRPr lang="en-US" dirty="0" smtClean="0">
              <a:solidFill>
                <a:srgbClr val="002060"/>
              </a:solidFill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05007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Исполнительное Решение Еврокомиссии </a:t>
            </a:r>
            <a:r>
              <a:rPr lang="en-US" sz="2400" dirty="0" smtClean="0"/>
              <a:t>(EU) 2015/253</a:t>
            </a:r>
            <a:endParaRPr lang="en-GB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301080"/>
            <a:ext cx="8291264" cy="46482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Государства-члены должны выполнять проверку судовых журналов и </a:t>
            </a:r>
            <a:r>
              <a:rPr lang="en-US" dirty="0" smtClean="0">
                <a:solidFill>
                  <a:srgbClr val="002060"/>
                </a:solidFill>
              </a:rPr>
              <a:t>BDN</a:t>
            </a:r>
            <a:r>
              <a:rPr lang="ru-RU" dirty="0" smtClean="0">
                <a:solidFill>
                  <a:srgbClr val="002060"/>
                </a:solidFill>
              </a:rPr>
              <a:t> не менее 10 % всех судов, заходящих в </a:t>
            </a:r>
            <a:r>
              <a:rPr lang="ru-RU" dirty="0">
                <a:solidFill>
                  <a:srgbClr val="002060"/>
                </a:solidFill>
              </a:rPr>
              <a:t>порты </a:t>
            </a:r>
            <a:r>
              <a:rPr lang="ru-RU" dirty="0" smtClean="0">
                <a:solidFill>
                  <a:srgbClr val="002060"/>
                </a:solidFill>
              </a:rPr>
              <a:t>Государств-членов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С 1 января 2016 года, содержание серы в судовом топливе </a:t>
            </a:r>
            <a:r>
              <a:rPr lang="ru-RU" dirty="0" smtClean="0">
                <a:solidFill>
                  <a:srgbClr val="002060"/>
                </a:solidFill>
              </a:rPr>
              <a:t>должно </a:t>
            </a:r>
            <a:r>
              <a:rPr lang="ru-RU" dirty="0">
                <a:solidFill>
                  <a:srgbClr val="002060"/>
                </a:solidFill>
              </a:rPr>
              <a:t>быть </a:t>
            </a:r>
            <a:r>
              <a:rPr lang="ru-RU" dirty="0" smtClean="0">
                <a:solidFill>
                  <a:srgbClr val="002060"/>
                </a:solidFill>
              </a:rPr>
              <a:t>проверено </a:t>
            </a:r>
            <a:r>
              <a:rPr lang="ru-RU" dirty="0">
                <a:solidFill>
                  <a:srgbClr val="002060"/>
                </a:solidFill>
              </a:rPr>
              <a:t>путем отбора проб </a:t>
            </a:r>
            <a:r>
              <a:rPr lang="ru-RU" dirty="0" smtClean="0">
                <a:solidFill>
                  <a:srgbClr val="002060"/>
                </a:solidFill>
              </a:rPr>
              <a:t>или анализа, или того и другого.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    Эти проверки выполняются на не менее чем: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(a)</a:t>
            </a:r>
            <a:r>
              <a:rPr lang="ru-RU" dirty="0" smtClean="0">
                <a:solidFill>
                  <a:srgbClr val="002060"/>
                </a:solidFill>
              </a:rPr>
              <a:t> 40 % судов, </a:t>
            </a:r>
            <a:r>
              <a:rPr lang="ru-RU" dirty="0">
                <a:solidFill>
                  <a:srgbClr val="002060"/>
                </a:solidFill>
              </a:rPr>
              <a:t>указанных в пункте </a:t>
            </a:r>
            <a:r>
              <a:rPr lang="ru-RU" dirty="0" smtClean="0">
                <a:solidFill>
                  <a:srgbClr val="002060"/>
                </a:solidFill>
              </a:rPr>
              <a:t>1, </a:t>
            </a:r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Государствах-членах, находящихся                                           полностью в </a:t>
            </a:r>
            <a:r>
              <a:rPr lang="en-US" dirty="0" smtClean="0">
                <a:solidFill>
                  <a:srgbClr val="002060"/>
                </a:solidFill>
              </a:rPr>
              <a:t>SECA</a:t>
            </a:r>
            <a:r>
              <a:rPr lang="ru-RU" dirty="0">
                <a:solidFill>
                  <a:srgbClr val="002060"/>
                </a:solidFill>
              </a:rPr>
              <a:t>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(</a:t>
            </a:r>
            <a:r>
              <a:rPr lang="en-US" dirty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) </a:t>
            </a:r>
            <a:r>
              <a:rPr lang="ru-RU" dirty="0">
                <a:solidFill>
                  <a:srgbClr val="002060"/>
                </a:solidFill>
              </a:rPr>
              <a:t>30% </a:t>
            </a:r>
            <a:r>
              <a:rPr lang="ru-RU" dirty="0" smtClean="0">
                <a:solidFill>
                  <a:srgbClr val="002060"/>
                </a:solidFill>
              </a:rPr>
              <a:t>судов в Государствах-членах, частично граничащих </a:t>
            </a:r>
            <a:r>
              <a:rPr lang="ru-RU" dirty="0">
                <a:solidFill>
                  <a:srgbClr val="002060"/>
                </a:solidFill>
              </a:rPr>
              <a:t>с SECA;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(</a:t>
            </a:r>
            <a:r>
              <a:rPr lang="en-US" dirty="0" smtClean="0">
                <a:solidFill>
                  <a:srgbClr val="002060"/>
                </a:solidFill>
              </a:rPr>
              <a:t>c</a:t>
            </a:r>
            <a:r>
              <a:rPr lang="ru-RU" dirty="0" smtClean="0">
                <a:solidFill>
                  <a:srgbClr val="002060"/>
                </a:solidFill>
              </a:rPr>
              <a:t>) </a:t>
            </a:r>
            <a:r>
              <a:rPr lang="ru-RU" dirty="0">
                <a:solidFill>
                  <a:srgbClr val="002060"/>
                </a:solidFill>
              </a:rPr>
              <a:t>20% </a:t>
            </a:r>
            <a:r>
              <a:rPr lang="ru-RU" dirty="0" smtClean="0">
                <a:solidFill>
                  <a:srgbClr val="002060"/>
                </a:solidFill>
              </a:rPr>
              <a:t>судов в Государствах-членах, не граничащих </a:t>
            </a:r>
            <a:r>
              <a:rPr lang="ru-RU" dirty="0">
                <a:solidFill>
                  <a:srgbClr val="002060"/>
                </a:solidFill>
              </a:rPr>
              <a:t>с SECA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1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ru-RU" dirty="0"/>
              <a:t>Проверки в </a:t>
            </a:r>
            <a:r>
              <a:rPr lang="ru-RU" dirty="0" smtClean="0"/>
              <a:t>Швеции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Транспортное Агенство Швеции планирует провести 400 детальных проверок судов в 2015 году. Уже проанализировано 120 проб. Пробы отбирались из судовой системы. 5 % проверенных проб не соответствовали требованиям </a:t>
            </a:r>
            <a:r>
              <a:rPr lang="en-US" dirty="0" smtClean="0">
                <a:solidFill>
                  <a:srgbClr val="002060"/>
                </a:solidFill>
              </a:rPr>
              <a:t>ECA.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 входе в порт Гетеборг использовался газоанализатор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Большой разброс значений содержания серы среди судов, которые не соответствовали требованиям </a:t>
            </a:r>
            <a:r>
              <a:rPr lang="en-US" dirty="0" smtClean="0">
                <a:solidFill>
                  <a:srgbClr val="002060"/>
                </a:solidFill>
              </a:rPr>
              <a:t>ECA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47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ru-RU" dirty="0" smtClean="0"/>
              <a:t>Наказания и штрафы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1628800"/>
            <a:ext cx="7835900" cy="42386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Германия: штраф до 50 000 Евро и тюрьма до пяти лет</a:t>
            </a:r>
          </a:p>
          <a:p>
            <a:r>
              <a:rPr lang="ru-RU" dirty="0">
                <a:solidFill>
                  <a:srgbClr val="002060"/>
                </a:solidFill>
              </a:rPr>
              <a:t>Гонконг: штраф до 200 000 долларов и тюрьма до 6 месяцев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87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Малосернистое топливо в Санкт-Петербурге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2015 году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1484784"/>
            <a:ext cx="7835900" cy="4382616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ULSFO – 283 </a:t>
            </a:r>
            <a:r>
              <a:rPr lang="ru-RU" b="1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пробы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214 проб –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	0,04 % &lt; 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0,10 %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69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(24 %)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-  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,11 %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0,23 %  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3,5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cSt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&lt;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вязкость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17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,2 %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4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пробы - 		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Al+Si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&gt; 15 ppm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9 проб – 		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PP &gt; 30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⁰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  <a:p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DMA/DMB – 522 </a:t>
            </a:r>
            <a:r>
              <a:rPr lang="ru-RU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пробы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520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 –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		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0,03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% &lt; S </a:t>
            </a:r>
            <a:r>
              <a:rPr lang="ru-RU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0,10 %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2 пробы (0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4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%) -  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S =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0,11 %</a:t>
            </a:r>
            <a:endParaRPr lang="en-US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207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 –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	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0,03 % 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90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 - 		вязкость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 3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cSt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  <a:r>
              <a:rPr lang="ru-RU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908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41300"/>
            <a:ext cx="8134672" cy="520277"/>
          </a:xfrm>
        </p:spPr>
        <p:txBody>
          <a:bodyPr/>
          <a:lstStyle/>
          <a:p>
            <a:r>
              <a:rPr lang="ru-RU" dirty="0" smtClean="0"/>
              <a:t>Высокая температура застывания гибридного топлива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13118"/>
            <a:ext cx="6552728" cy="49132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048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Малосернистое топливо в Таллине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2015 году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ULSFO – </a:t>
            </a:r>
            <a:r>
              <a:rPr lang="ru-RU" b="1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54</a:t>
            </a:r>
            <a:r>
              <a:rPr lang="en-US" b="1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ru-RU" b="1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пробы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40 проб –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	0,04 % &lt; 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0,10 %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14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(26 %)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-  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,11 %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0,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14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%  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4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cSt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&lt;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вязкость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17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cSt</a:t>
            </a:r>
            <a:endParaRPr lang="en-US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5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4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пробы - 		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Al+Si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&lt; 15 ppm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проб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ы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– 		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TSP &gt; 0,10 %</a:t>
            </a:r>
          </a:p>
          <a:p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DMA/DMB – </a:t>
            </a:r>
            <a:r>
              <a:rPr lang="ru-RU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 </a:t>
            </a:r>
            <a:r>
              <a:rPr lang="ru-RU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пробы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пробы (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5,7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%) -  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&gt;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0,11 %</a:t>
            </a:r>
            <a:endParaRPr lang="en-US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53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пробы - 		вязкость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&gt;3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cSt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  <a:r>
              <a:rPr lang="ru-RU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9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Малосернистое топливо в Риге</a:t>
            </a:r>
            <a:br>
              <a:rPr lang="ru-RU" dirty="0" smtClean="0"/>
            </a:br>
            <a:r>
              <a:rPr lang="ru-RU" dirty="0" smtClean="0"/>
              <a:t>в 2015 году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ULSFO –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5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проб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все пробы –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		0,0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% &lt; S </a:t>
            </a:r>
            <a:r>
              <a:rPr lang="en-US" u="sng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0,0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5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%</a:t>
            </a:r>
          </a:p>
          <a:p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DMA/DMB – 5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проба</a:t>
            </a:r>
          </a:p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все пробы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–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		</a:t>
            </a:r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0,03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% &lt; S </a:t>
            </a:r>
            <a:r>
              <a:rPr lang="ru-RU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&lt;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0,10 %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6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latin typeface="Trebuchet MS" pitchFamily="-72" charset="0"/>
              </a:rPr>
              <a:t>DNVPS - VPS</a:t>
            </a:r>
            <a:endParaRPr lang="en-US" dirty="0">
              <a:latin typeface="Trebuchet MS" pitchFamily="-7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2300" y="1219200"/>
            <a:ext cx="3733800" cy="4648200"/>
          </a:xfrm>
        </p:spPr>
        <p:txBody>
          <a:bodyPr rtlCol="0"/>
          <a:lstStyle/>
          <a:p>
            <a:pPr marL="180000" indent="-180000" fontAlgn="auto">
              <a:spcAft>
                <a:spcPts val="0"/>
              </a:spcAft>
              <a:buFont typeface="Arial"/>
              <a:buChar char="•"/>
              <a:defRPr/>
            </a:pPr>
            <a:endParaRPr lang="en-US" sz="2000" dirty="0" smtClean="0">
              <a:latin typeface="Trebuchet MS" pitchFamily="-72" charset="0"/>
            </a:endParaRPr>
          </a:p>
          <a:p>
            <a:pPr marL="180000" indent="-180000"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>
                <a:latin typeface="Trebuchet MS" pitchFamily="-72" charset="0"/>
              </a:rPr>
              <a:t>Объединение </a:t>
            </a:r>
            <a:r>
              <a:rPr lang="en-US" sz="2000" dirty="0">
                <a:latin typeface="Trebuchet MS" pitchFamily="-72" charset="0"/>
              </a:rPr>
              <a:t>DNV</a:t>
            </a:r>
            <a:r>
              <a:rPr lang="ru-RU" sz="2000" dirty="0">
                <a:latin typeface="Trebuchet MS" pitchFamily="-72" charset="0"/>
              </a:rPr>
              <a:t> и</a:t>
            </a:r>
            <a:r>
              <a:rPr lang="en-US" sz="2000" dirty="0">
                <a:latin typeface="Trebuchet MS" pitchFamily="-72" charset="0"/>
              </a:rPr>
              <a:t> GL </a:t>
            </a:r>
            <a:endParaRPr lang="ru-RU" sz="2000" dirty="0" smtClean="0">
              <a:latin typeface="Trebuchet MS" pitchFamily="-72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000" dirty="0" smtClean="0">
              <a:latin typeface="Trebuchet MS" pitchFamily="-72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000" dirty="0">
              <a:latin typeface="Trebuchet MS" pitchFamily="-72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000" dirty="0" smtClean="0">
              <a:latin typeface="Trebuchet MS" pitchFamily="-72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000" dirty="0">
              <a:latin typeface="Trebuchet MS" pitchFamily="-72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000" dirty="0">
              <a:latin typeface="Trebuchet MS" pitchFamily="-72" charset="0"/>
            </a:endParaRPr>
          </a:p>
          <a:p>
            <a:pPr marL="180000" indent="-180000"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>
                <a:latin typeface="Trebuchet MS" pitchFamily="-72" charset="0"/>
              </a:rPr>
              <a:t>15 июля 2014 года: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Trebuchet MS" pitchFamily="-72" charset="0"/>
              </a:rPr>
              <a:t>DNV </a:t>
            </a:r>
            <a:r>
              <a:rPr lang="en-US" sz="2000" b="1" dirty="0">
                <a:solidFill>
                  <a:srgbClr val="0070C0"/>
                </a:solidFill>
                <a:latin typeface="Trebuchet MS" pitchFamily="-72" charset="0"/>
              </a:rPr>
              <a:t>Petroleum Services </a:t>
            </a:r>
            <a:r>
              <a:rPr lang="en-US" sz="2000" dirty="0">
                <a:latin typeface="Trebuchet MS" pitchFamily="-72" charset="0"/>
              </a:rPr>
              <a:t>– </a:t>
            </a:r>
            <a:r>
              <a:rPr lang="en-US" sz="2000" dirty="0" smtClean="0">
                <a:latin typeface="Trebuchet MS" pitchFamily="-7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rebuchet MS" pitchFamily="-72" charset="0"/>
              </a:rPr>
              <a:t>Veritas</a:t>
            </a:r>
            <a:r>
              <a:rPr lang="en-US" sz="2000" b="1" dirty="0" smtClean="0">
                <a:solidFill>
                  <a:srgbClr val="FF0000"/>
                </a:solidFill>
                <a:latin typeface="Trebuchet MS" pitchFamily="-7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rebuchet MS" pitchFamily="-72" charset="0"/>
              </a:rPr>
              <a:t>Petroleum Services </a:t>
            </a:r>
          </a:p>
          <a:p>
            <a:pPr marL="180000" indent="-180000" fontAlgn="auto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296" y="1268760"/>
            <a:ext cx="3974722" cy="48245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58" y="2132856"/>
            <a:ext cx="767508" cy="11388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9186" y="2123720"/>
            <a:ext cx="1476770" cy="114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5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1579240"/>
          </a:xfrm>
        </p:spPr>
        <p:txBody>
          <a:bodyPr/>
          <a:lstStyle/>
          <a:p>
            <a:pPr algn="ctr"/>
            <a:r>
              <a:rPr lang="ru-RU" dirty="0" smtClean="0">
                <a:latin typeface="Trebuchet MS" pitchFamily="-72" charset="0"/>
              </a:rPr>
              <a:t>Спасибо за внимание!</a:t>
            </a:r>
            <a:r>
              <a:rPr lang="en-US" dirty="0" smtClean="0">
                <a:latin typeface="Trebuchet MS" pitchFamily="-72" charset="0"/>
              </a:rPr>
              <a:t/>
            </a:r>
            <a:br>
              <a:rPr lang="en-US" dirty="0" smtClean="0">
                <a:latin typeface="Trebuchet MS" pitchFamily="-72" charset="0"/>
              </a:rPr>
            </a:br>
            <a:r>
              <a:rPr lang="ru-RU" sz="2000" dirty="0" smtClean="0">
                <a:latin typeface="Trebuchet MS" pitchFamily="-72" charset="0"/>
              </a:rPr>
              <a:t/>
            </a:r>
            <a:br>
              <a:rPr lang="ru-RU" sz="2000" dirty="0" smtClean="0">
                <a:latin typeface="Trebuchet MS" pitchFamily="-72" charset="0"/>
              </a:rPr>
            </a:br>
            <a:r>
              <a:rPr lang="ru-RU" sz="2000" dirty="0" smtClean="0">
                <a:latin typeface="Trebuchet MS" pitchFamily="-72" charset="0"/>
              </a:rPr>
              <a:t/>
            </a:r>
            <a:br>
              <a:rPr lang="ru-RU" sz="2000" dirty="0" smtClean="0">
                <a:latin typeface="Trebuchet MS" pitchFamily="-72" charset="0"/>
              </a:rPr>
            </a:br>
            <a:r>
              <a:rPr lang="en-US" sz="1600" dirty="0" smtClean="0">
                <a:latin typeface="Trebuchet MS" pitchFamily="-72" charset="0"/>
                <a:hlinkClick r:id="rId2"/>
              </a:rPr>
              <a:t>Alexander.Beday@v-p-s.com</a:t>
            </a:r>
            <a:r>
              <a:rPr lang="en-US" sz="1600" dirty="0" smtClean="0">
                <a:latin typeface="Trebuchet MS" pitchFamily="-72" charset="0"/>
              </a:rPr>
              <a:t/>
            </a:r>
            <a:br>
              <a:rPr lang="en-US" sz="1600" dirty="0" smtClean="0">
                <a:latin typeface="Trebuchet MS" pitchFamily="-72" charset="0"/>
              </a:rPr>
            </a:br>
            <a:r>
              <a:rPr lang="ru-RU" sz="2000" dirty="0" smtClean="0">
                <a:latin typeface="Trebuchet MS" pitchFamily="-72" charset="0"/>
              </a:rPr>
              <a:t/>
            </a:r>
            <a:br>
              <a:rPr lang="ru-RU" sz="2000" dirty="0" smtClean="0">
                <a:latin typeface="Trebuchet MS" pitchFamily="-72" charset="0"/>
              </a:rPr>
            </a:br>
            <a:r>
              <a:rPr lang="en-US" sz="2000" dirty="0" smtClean="0">
                <a:latin typeface="Trebuchet MS" pitchFamily="-72" charset="0"/>
              </a:rPr>
              <a:t>+7 (921) 952 13 66</a:t>
            </a:r>
            <a:endParaRPr lang="en-US" sz="2000" dirty="0">
              <a:latin typeface="Trebuchet MS" pitchFamily="-72" charset="0"/>
            </a:endParaRPr>
          </a:p>
        </p:txBody>
      </p:sp>
      <p:sp>
        <p:nvSpPr>
          <p:cNvPr id="1843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4237038"/>
            <a:ext cx="4246563" cy="215900"/>
          </a:xfrm>
        </p:spPr>
        <p:txBody>
          <a:bodyPr/>
          <a:lstStyle/>
          <a:p>
            <a:endParaRPr lang="en-US">
              <a:latin typeface="Trebuchet MS" pitchFamily="-72" charset="0"/>
            </a:endParaRPr>
          </a:p>
        </p:txBody>
      </p:sp>
      <p:sp>
        <p:nvSpPr>
          <p:cNvPr id="18435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38200" y="4676775"/>
            <a:ext cx="4246563" cy="320675"/>
          </a:xfrm>
        </p:spPr>
        <p:txBody>
          <a:bodyPr/>
          <a:lstStyle/>
          <a:p>
            <a:endParaRPr lang="en-US">
              <a:latin typeface="Trebuchet MS" pitchFamily="-72" charset="0"/>
            </a:endParaRPr>
          </a:p>
        </p:txBody>
      </p:sp>
      <p:sp>
        <p:nvSpPr>
          <p:cNvPr id="18436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838200" y="4471988"/>
            <a:ext cx="4246563" cy="204787"/>
          </a:xfrm>
        </p:spPr>
        <p:txBody>
          <a:bodyPr/>
          <a:lstStyle/>
          <a:p>
            <a:endParaRPr lang="en-US">
              <a:latin typeface="Trebuchet MS" pitchFamily="-7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Veritas</a:t>
            </a:r>
            <a:r>
              <a:rPr lang="en-US" dirty="0" smtClean="0"/>
              <a:t> Petroleum Services</a:t>
            </a:r>
            <a:r>
              <a:rPr lang="ru-RU" dirty="0" smtClean="0"/>
              <a:t/>
            </a:r>
            <a:br>
              <a:rPr lang="ru-RU" dirty="0" smtClean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66" y="836712"/>
            <a:ext cx="7762875" cy="53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0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014" y="386675"/>
            <a:ext cx="7835900" cy="450037"/>
          </a:xfrm>
        </p:spPr>
        <p:txBody>
          <a:bodyPr anchor="t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http</a:t>
            </a:r>
            <a:r>
              <a:rPr lang="en-US" dirty="0">
                <a:solidFill>
                  <a:srgbClr val="FF0000"/>
                </a:solidFill>
              </a:rPr>
              <a:t>://</a:t>
            </a:r>
            <a:r>
              <a:rPr lang="en-US" dirty="0" smtClean="0">
                <a:solidFill>
                  <a:srgbClr val="FF0000"/>
                </a:solidFill>
              </a:rPr>
              <a:t>www.v-p-s.com/index.html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0833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85098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869799"/>
            <a:ext cx="6048672" cy="548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2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391025" y="6616700"/>
            <a:ext cx="360363" cy="107950"/>
          </a:xfrm>
          <a:prstGeom prst="rect">
            <a:avLst/>
          </a:prstGeom>
        </p:spPr>
        <p:txBody>
          <a:bodyPr/>
          <a:lstStyle/>
          <a:p>
            <a:fld id="{21A7F6FA-9608-49AE-8534-47E37E5DDE8D}" type="slidenum">
              <a:rPr lang="en-GB" altLang="ja-JP"/>
              <a:pPr/>
              <a:t>5</a:t>
            </a:fld>
            <a:endParaRPr lang="en-GB" altLang="ja-JP"/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25463" y="201613"/>
            <a:ext cx="7718425" cy="51752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7488"/>
                </a:solidFill>
              </a:rPr>
              <a:t>Пересмотренное Приложение </a:t>
            </a:r>
            <a:r>
              <a:rPr lang="en-US" sz="2400" b="1" dirty="0">
                <a:solidFill>
                  <a:srgbClr val="007488"/>
                </a:solidFill>
              </a:rPr>
              <a:t>VI</a:t>
            </a:r>
            <a:r>
              <a:rPr lang="ru-RU" sz="2400" b="1" dirty="0">
                <a:solidFill>
                  <a:srgbClr val="007488"/>
                </a:solidFill>
              </a:rPr>
              <a:t> к МАРПОЛ 73/78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175625" cy="3970337"/>
          </a:xfrm>
        </p:spPr>
        <p:txBody>
          <a:bodyPr/>
          <a:lstStyle/>
          <a:p>
            <a:pPr marL="381000" indent="-381000">
              <a:spcBef>
                <a:spcPct val="50000"/>
              </a:spcBef>
              <a:buFont typeface="Wingdings" pitchFamily="2" charset="2"/>
              <a:buNone/>
            </a:pPr>
            <a:r>
              <a:rPr lang="ru-RU" dirty="0"/>
              <a:t>	</a:t>
            </a:r>
          </a:p>
        </p:txBody>
      </p:sp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433388" y="1196752"/>
            <a:ext cx="8636000" cy="438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marL="182563" indent="-182563" eaLnBrk="0" hangingPunct="0">
              <a:spcBef>
                <a:spcPct val="50000"/>
              </a:spcBef>
              <a:buFont typeface="Wingdings" pitchFamily="2" charset="2"/>
              <a:buNone/>
            </a:pPr>
            <a:endParaRPr lang="ru-RU" dirty="0"/>
          </a:p>
          <a:p>
            <a:pPr marL="182563" indent="-182563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Содержание </a:t>
            </a:r>
            <a:r>
              <a:rPr lang="ru-RU" sz="2400" b="1" dirty="0">
                <a:solidFill>
                  <a:srgbClr val="0070C0"/>
                </a:solidFill>
              </a:rPr>
              <a:t>серы в топливе, используемом в </a:t>
            </a:r>
            <a:r>
              <a:rPr lang="en-US" sz="2400" b="1" dirty="0" smtClean="0">
                <a:solidFill>
                  <a:srgbClr val="0070C0"/>
                </a:solidFill>
              </a:rPr>
              <a:t>ECA</a:t>
            </a:r>
            <a:r>
              <a:rPr lang="ru-RU" sz="2400" b="1" dirty="0" smtClean="0">
                <a:solidFill>
                  <a:srgbClr val="0070C0"/>
                </a:solidFill>
              </a:rPr>
              <a:t>,</a:t>
            </a:r>
          </a:p>
          <a:p>
            <a:pPr marL="182563" indent="-182563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не должно превышать:</a:t>
            </a:r>
          </a:p>
          <a:p>
            <a:pPr marL="182563" indent="-182563" eaLnBrk="0" hangingPunct="0">
              <a:spcBef>
                <a:spcPct val="50000"/>
              </a:spcBef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0,10 </a:t>
            </a:r>
            <a:r>
              <a:rPr lang="ru-RU" sz="2400" b="1" dirty="0">
                <a:solidFill>
                  <a:srgbClr val="FF0000"/>
                </a:solidFill>
              </a:rPr>
              <a:t>% с 1 января 2015 года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</a:p>
          <a:p>
            <a:pPr eaLnBrk="0" hangingPunct="0">
              <a:spcBef>
                <a:spcPct val="50000"/>
              </a:spcBef>
            </a:pPr>
            <a:endParaRPr lang="ru-RU" sz="2400" dirty="0">
              <a:solidFill>
                <a:srgbClr val="FF0000"/>
              </a:solidFill>
            </a:endParaRPr>
          </a:p>
          <a:p>
            <a:pPr marL="182563" indent="-182563" eaLnBrk="0" hangingPunct="0">
              <a:spcBef>
                <a:spcPct val="50000"/>
              </a:spcBef>
            </a:pPr>
            <a:r>
              <a:rPr lang="ru-RU" sz="2000" dirty="0" smtClean="0">
                <a:solidFill>
                  <a:srgbClr val="0070C0"/>
                </a:solidFill>
              </a:rPr>
              <a:t>ECA </a:t>
            </a:r>
            <a:r>
              <a:rPr lang="ru-RU" sz="2000" dirty="0">
                <a:solidFill>
                  <a:srgbClr val="0070C0"/>
                </a:solidFill>
              </a:rPr>
              <a:t>– Балтийское и Северное моря, Английский </a:t>
            </a:r>
            <a:r>
              <a:rPr lang="ru-RU" sz="2000" dirty="0" smtClean="0">
                <a:solidFill>
                  <a:srgbClr val="0070C0"/>
                </a:solidFill>
              </a:rPr>
              <a:t>канал, </a:t>
            </a:r>
          </a:p>
          <a:p>
            <a:pPr marL="182563" indent="-182563" eaLnBrk="0" hangingPunct="0">
              <a:spcBef>
                <a:spcPct val="50000"/>
              </a:spcBef>
            </a:pPr>
            <a:r>
              <a:rPr lang="ru-RU" sz="2000" dirty="0" smtClean="0">
                <a:solidFill>
                  <a:srgbClr val="0070C0"/>
                </a:solidFill>
              </a:rPr>
              <a:t>200-мильная </a:t>
            </a:r>
            <a:r>
              <a:rPr lang="ru-RU" sz="2000" dirty="0">
                <a:solidFill>
                  <a:srgbClr val="0070C0"/>
                </a:solidFill>
              </a:rPr>
              <a:t>зона у побережья США и </a:t>
            </a:r>
            <a:r>
              <a:rPr lang="ru-RU" sz="2000" dirty="0" smtClean="0">
                <a:solidFill>
                  <a:srgbClr val="0070C0"/>
                </a:solidFill>
              </a:rPr>
              <a:t>Канады,</a:t>
            </a:r>
          </a:p>
          <a:p>
            <a:pPr marL="182563" indent="-182563" eaLnBrk="0" hangingPunct="0">
              <a:spcBef>
                <a:spcPct val="50000"/>
              </a:spcBef>
            </a:pPr>
            <a:r>
              <a:rPr lang="ru-RU" sz="2000" dirty="0" smtClean="0">
                <a:solidFill>
                  <a:srgbClr val="0070C0"/>
                </a:solidFill>
              </a:rPr>
              <a:t>Пуэрто-Рико и Виргинские острова США</a:t>
            </a:r>
            <a:endParaRPr lang="en-US" sz="2000" dirty="0">
              <a:solidFill>
                <a:srgbClr val="0070C0"/>
              </a:solidFill>
            </a:endParaRPr>
          </a:p>
          <a:p>
            <a:pPr marL="182563" indent="-182563" eaLnBrk="0" hangingPunct="0">
              <a:spcBef>
                <a:spcPct val="50000"/>
              </a:spcBef>
            </a:pPr>
            <a:r>
              <a:rPr lang="ru-RU" dirty="0"/>
              <a:t>	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214" y="4763534"/>
            <a:ext cx="2160241" cy="117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3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6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Гибридное топливо – марки по </a:t>
            </a:r>
            <a:r>
              <a:rPr lang="en-US" sz="26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ISO</a:t>
            </a:r>
            <a:endParaRPr lang="en-GB" sz="26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ISO 8217: 2010/2012</a:t>
            </a:r>
            <a:endParaRPr lang="en-GB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762000" y="1700809"/>
          <a:ext cx="7554415" cy="4248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138"/>
                <a:gridCol w="2297801"/>
                <a:gridCol w="2738476"/>
              </a:tblGrid>
              <a:tr h="404616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DMB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RMB 30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RMD 80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4616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CEPSA MDO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BOMIN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HDME</a:t>
                      </a:r>
                      <a:r>
                        <a:rPr lang="en-GB" sz="1800" baseline="0" dirty="0" smtClean="0"/>
                        <a:t> 50</a:t>
                      </a:r>
                      <a:endParaRPr lang="en-GB" sz="1800" dirty="0"/>
                    </a:p>
                  </a:txBody>
                  <a:tcPr/>
                </a:tc>
              </a:tr>
              <a:tr h="404616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NESTE MDO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ATLANTIC GULF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SHELL ULSFO</a:t>
                      </a:r>
                      <a:endParaRPr lang="en-GB" sz="1800" dirty="0"/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BP</a:t>
                      </a:r>
                      <a:r>
                        <a:rPr lang="en-GB" sz="1800" baseline="0" dirty="0" smtClean="0"/>
                        <a:t> MDO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LUKOIL ECO MARINE</a:t>
                      </a:r>
                      <a:endParaRPr lang="en-GB" sz="1800" dirty="0"/>
                    </a:p>
                  </a:txBody>
                  <a:tcPr/>
                </a:tc>
              </a:tr>
              <a:tr h="404616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GAZPROM</a:t>
                      </a:r>
                      <a:endParaRPr lang="en-GB" sz="1800" dirty="0"/>
                    </a:p>
                  </a:txBody>
                  <a:tcPr/>
                </a:tc>
              </a:tr>
              <a:tr h="404616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STENA OIL</a:t>
                      </a:r>
                      <a:endParaRPr lang="en-GB" sz="1800" dirty="0"/>
                    </a:p>
                  </a:txBody>
                  <a:tcPr/>
                </a:tc>
              </a:tr>
              <a:tr h="404616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CALTEX</a:t>
                      </a:r>
                      <a:endParaRPr lang="en-GB" sz="1800" dirty="0"/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CHEMOIL (HOUSTON)</a:t>
                      </a:r>
                      <a:endParaRPr lang="en-GB" sz="1800" dirty="0"/>
                    </a:p>
                  </a:txBody>
                  <a:tcPr/>
                </a:tc>
              </a:tr>
              <a:tr h="404616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31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391025" y="6616700"/>
            <a:ext cx="360363" cy="107950"/>
          </a:xfrm>
          <a:prstGeom prst="rect">
            <a:avLst/>
          </a:prstGeom>
        </p:spPr>
        <p:txBody>
          <a:bodyPr/>
          <a:lstStyle/>
          <a:p>
            <a:fld id="{4E24DF97-7009-4672-838B-754656C8C31F}" type="slidenum">
              <a:rPr lang="en-GB" altLang="ja-JP"/>
              <a:pPr/>
              <a:t>7</a:t>
            </a:fld>
            <a:endParaRPr lang="en-GB" altLang="ja-JP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50813"/>
            <a:ext cx="8062912" cy="614362"/>
          </a:xfrm>
        </p:spPr>
        <p:txBody>
          <a:bodyPr/>
          <a:lstStyle/>
          <a:p>
            <a:pPr algn="ctr"/>
            <a:r>
              <a:rPr lang="ru-RU" sz="2000" b="1">
                <a:latin typeface="Arial" charset="0"/>
              </a:rPr>
              <a:t>	Проба </a:t>
            </a:r>
            <a:r>
              <a:rPr lang="nb-NO" sz="2000" b="1">
                <a:latin typeface="Arial" charset="0"/>
              </a:rPr>
              <a:t>MARPOL</a:t>
            </a:r>
            <a:endParaRPr lang="nb-NO" sz="2000" b="1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8676456" cy="327818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/>
              <a:t>	</a:t>
            </a:r>
            <a:endParaRPr lang="en-US" sz="1400" dirty="0">
              <a:solidFill>
                <a:schemeClr val="tx1"/>
              </a:solidFill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ru-RU" dirty="0">
                <a:solidFill>
                  <a:srgbClr val="002060"/>
                </a:solidFill>
              </a:rPr>
              <a:t>Резолюция Комитета </a:t>
            </a:r>
            <a:r>
              <a:rPr lang="nb-NO" dirty="0">
                <a:solidFill>
                  <a:srgbClr val="002060"/>
                </a:solidFill>
              </a:rPr>
              <a:t>IMO </a:t>
            </a:r>
            <a:r>
              <a:rPr lang="ru-RU" dirty="0">
                <a:solidFill>
                  <a:srgbClr val="002060"/>
                </a:solidFill>
              </a:rPr>
              <a:t>по защите морской среды</a:t>
            </a:r>
            <a:r>
              <a:rPr lang="nb-NO" b="1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IMO MEPC.</a:t>
            </a:r>
            <a:r>
              <a:rPr lang="ru-RU" dirty="0">
                <a:solidFill>
                  <a:srgbClr val="002060"/>
                </a:solidFill>
              </a:rPr>
              <a:t>182</a:t>
            </a:r>
            <a:r>
              <a:rPr lang="en-US" dirty="0">
                <a:solidFill>
                  <a:srgbClr val="002060"/>
                </a:solidFill>
              </a:rPr>
              <a:t>(</a:t>
            </a:r>
            <a:r>
              <a:rPr lang="ru-RU" dirty="0">
                <a:solidFill>
                  <a:srgbClr val="002060"/>
                </a:solidFill>
              </a:rPr>
              <a:t>59</a:t>
            </a:r>
            <a:r>
              <a:rPr lang="en-US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r>
              <a:rPr lang="nb-NO" b="1" dirty="0">
                <a:solidFill>
                  <a:srgbClr val="FF0000"/>
                </a:solidFill>
              </a:rPr>
              <a:t>”2009 GUIDELINES FOR THE SAMPLING OF FUEL OIL FOR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nb-NO" b="1" dirty="0">
                <a:solidFill>
                  <a:srgbClr val="FF0000"/>
                </a:solidFill>
              </a:rPr>
              <a:t>DETERMINATION OF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nb-NO" b="1" dirty="0">
                <a:solidFill>
                  <a:srgbClr val="FF0000"/>
                </a:solidFill>
              </a:rPr>
              <a:t>COMPLIANCE WITH REVISED MARPOL ANNEX VI”.</a:t>
            </a:r>
          </a:p>
          <a:p>
            <a:pPr marL="533400" indent="-533400">
              <a:lnSpc>
                <a:spcPct val="90000"/>
              </a:lnSpc>
            </a:pPr>
            <a:endParaRPr lang="en-GB" b="1" dirty="0">
              <a:solidFill>
                <a:srgbClr val="002060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В соответствии с этой резолюцией проба должна быть отобрана у приемного фланца судового топливопровода методом непрерывного капания с помощью ручного или автоматического пробоотборника </a:t>
            </a:r>
            <a:r>
              <a:rPr lang="ru-RU" dirty="0" smtClean="0">
                <a:solidFill>
                  <a:srgbClr val="002060"/>
                </a:solidFill>
              </a:rPr>
              <a:t>в течение </a:t>
            </a:r>
            <a:r>
              <a:rPr lang="ru-RU" dirty="0">
                <a:solidFill>
                  <a:srgbClr val="002060"/>
                </a:solidFill>
              </a:rPr>
              <a:t>всего времени бункеровки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914400" lvl="1" indent="-457200">
              <a:lnSpc>
                <a:spcPct val="90000"/>
              </a:lnSpc>
            </a:pPr>
            <a:endParaRPr lang="ru-RU" sz="3200" dirty="0" smtClean="0">
              <a:solidFill>
                <a:srgbClr val="333333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Отбор конвенционных проб из расходных танков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latin typeface="Arial" pitchFamily="34" charset="0"/>
              </a:rPr>
              <a:t>Процедура проверки проб </a:t>
            </a:r>
            <a:r>
              <a:rPr lang="en-US" sz="2400" dirty="0">
                <a:latin typeface="Arial" pitchFamily="34" charset="0"/>
              </a:rPr>
              <a:t>MARPOL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391025" y="6616700"/>
            <a:ext cx="360363" cy="107950"/>
          </a:xfrm>
          <a:prstGeom prst="rect">
            <a:avLst/>
          </a:prstGeom>
        </p:spPr>
        <p:txBody>
          <a:bodyPr/>
          <a:lstStyle/>
          <a:p>
            <a:fld id="{BE77CF70-889B-4F91-83F4-004078FC6BB8}" type="slidenum">
              <a:rPr lang="en-GB" altLang="ja-JP" smtClean="0"/>
              <a:pPr/>
              <a:t>8</a:t>
            </a:fld>
            <a:endParaRPr lang="en-GB" altLang="ja-JP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52" y="1556792"/>
            <a:ext cx="878947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46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latin typeface="Arial" pitchFamily="34" charset="0"/>
              </a:rPr>
              <a:t>Процедура проверки проб </a:t>
            </a:r>
            <a:r>
              <a:rPr lang="en-US" sz="2400" dirty="0">
                <a:latin typeface="Arial" pitchFamily="34" charset="0"/>
              </a:rPr>
              <a:t>MARPOL</a:t>
            </a:r>
            <a:endParaRPr lang="nb-NO" sz="2400" dirty="0">
              <a:latin typeface="Arial" pitchFamily="34" charset="0"/>
            </a:endParaRPr>
          </a:p>
        </p:txBody>
      </p:sp>
      <p:sp>
        <p:nvSpPr>
          <p:cNvPr id="107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</a:rPr>
              <a:t>Аккредитованная </a:t>
            </a:r>
            <a:r>
              <a:rPr lang="ru-RU" dirty="0">
                <a:solidFill>
                  <a:srgbClr val="002060"/>
                </a:solidFill>
              </a:rPr>
              <a:t>лаборатория </a:t>
            </a:r>
            <a:r>
              <a:rPr lang="en-US" dirty="0">
                <a:solidFill>
                  <a:srgbClr val="002060"/>
                </a:solidFill>
              </a:rPr>
              <a:t>(ISO 17025) </a:t>
            </a:r>
            <a:r>
              <a:rPr lang="ru-RU" dirty="0">
                <a:solidFill>
                  <a:srgbClr val="002060"/>
                </a:solidFill>
              </a:rPr>
              <a:t>должна записать номер пломбы и данные на этикетке бутылки. Проба отвергается, если пломба вскрыта.</a:t>
            </a:r>
          </a:p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</a:rPr>
              <a:t>Если </a:t>
            </a:r>
            <a:r>
              <a:rPr lang="en-US" dirty="0" smtClean="0">
                <a:solidFill>
                  <a:srgbClr val="002060"/>
                </a:solidFill>
              </a:rPr>
              <a:t>S </a:t>
            </a:r>
            <a:r>
              <a:rPr lang="en-US" dirty="0">
                <a:solidFill>
                  <a:srgbClr val="002060"/>
                </a:solidFill>
                <a:cs typeface="Arial" pitchFamily="34" charset="0"/>
              </a:rPr>
              <a:t>≤ </a:t>
            </a:r>
            <a:r>
              <a:rPr lang="ru-RU" b="1" dirty="0" smtClean="0">
                <a:solidFill>
                  <a:srgbClr val="002060"/>
                </a:solidFill>
                <a:cs typeface="Arial" pitchFamily="34" charset="0"/>
              </a:rPr>
              <a:t>0,1</a:t>
            </a:r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0</a:t>
            </a:r>
            <a:r>
              <a:rPr lang="ru-RU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%</a:t>
            </a:r>
            <a:r>
              <a:rPr lang="ru-RU" dirty="0">
                <a:solidFill>
                  <a:srgbClr val="002060"/>
                </a:solidFill>
                <a:cs typeface="Arial" pitchFamily="34" charset="0"/>
              </a:rPr>
              <a:t>, топливо отвечает требованиям </a:t>
            </a:r>
            <a:r>
              <a:rPr lang="en-US" dirty="0">
                <a:solidFill>
                  <a:srgbClr val="002060"/>
                </a:solidFill>
                <a:cs typeface="Arial" pitchFamily="34" charset="0"/>
              </a:rPr>
              <a:t>MARPOL</a:t>
            </a:r>
            <a:r>
              <a:rPr lang="ru-RU" dirty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ru-RU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ru-RU" dirty="0">
                <a:solidFill>
                  <a:srgbClr val="002060"/>
                </a:solidFill>
              </a:rPr>
              <a:t>Если </a:t>
            </a:r>
            <a:r>
              <a:rPr lang="en-US" dirty="0" smtClean="0">
                <a:solidFill>
                  <a:srgbClr val="002060"/>
                </a:solidFill>
              </a:rPr>
              <a:t>S </a:t>
            </a:r>
            <a:r>
              <a:rPr lang="en-US" dirty="0">
                <a:solidFill>
                  <a:srgbClr val="002060"/>
                </a:solidFill>
                <a:cs typeface="Arial" pitchFamily="34" charset="0"/>
              </a:rPr>
              <a:t>&gt;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0</a:t>
            </a:r>
            <a:r>
              <a:rPr lang="ru-RU" b="1" dirty="0" smtClean="0">
                <a:solidFill>
                  <a:srgbClr val="002060"/>
                </a:solidFill>
                <a:cs typeface="Arial" pitchFamily="34" charset="0"/>
              </a:rPr>
              <a:t>,</a:t>
            </a:r>
            <a:r>
              <a:rPr lang="en-US" b="1" dirty="0" smtClean="0">
                <a:solidFill>
                  <a:srgbClr val="002060"/>
                </a:solidFill>
                <a:cs typeface="Arial" pitchFamily="34" charset="0"/>
              </a:rPr>
              <a:t>10 % </a:t>
            </a:r>
            <a:r>
              <a:rPr lang="ru-RU" b="1" dirty="0" smtClean="0">
                <a:solidFill>
                  <a:srgbClr val="002060"/>
                </a:solidFill>
                <a:cs typeface="Arial" pitchFamily="34" charset="0"/>
              </a:rPr>
              <a:t>+0,59</a:t>
            </a:r>
            <a:r>
              <a:rPr lang="en-US" b="1" dirty="0" smtClean="0">
                <a:solidFill>
                  <a:srgbClr val="002060"/>
                </a:solidFill>
                <a:cs typeface="Arial" pitchFamily="34" charset="0"/>
              </a:rPr>
              <a:t>R</a:t>
            </a:r>
            <a:r>
              <a:rPr lang="ru-RU" dirty="0" smtClean="0">
                <a:solidFill>
                  <a:srgbClr val="002060"/>
                </a:solidFill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cs typeface="Arial" pitchFamily="34" charset="0"/>
              </a:rPr>
              <a:t>топливо не отвечает требованиям </a:t>
            </a:r>
            <a:r>
              <a:rPr lang="en-US" dirty="0">
                <a:solidFill>
                  <a:srgbClr val="002060"/>
                </a:solidFill>
                <a:cs typeface="Arial" pitchFamily="34" charset="0"/>
              </a:rPr>
              <a:t>MARPOL</a:t>
            </a:r>
            <a:r>
              <a:rPr lang="ru-RU" dirty="0">
                <a:solidFill>
                  <a:srgbClr val="002060"/>
                </a:solidFill>
                <a:cs typeface="Arial" pitchFamily="34" charset="0"/>
              </a:rPr>
              <a:t>. Дополнительные проверки не проводятся. </a:t>
            </a:r>
            <a:endParaRPr lang="en-US" dirty="0" smtClean="0">
              <a:solidFill>
                <a:srgbClr val="002060"/>
              </a:solidFill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solidFill>
                <a:srgbClr val="002060"/>
              </a:solidFill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48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Blank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1463</TotalTime>
  <Words>400</Words>
  <Application>Microsoft Office PowerPoint</Application>
  <PresentationFormat>On-screen Show (4:3)</PresentationFormat>
  <Paragraphs>130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ＭＳ Ｐゴシック</vt:lpstr>
      <vt:lpstr>Arial</vt:lpstr>
      <vt:lpstr>Calibri</vt:lpstr>
      <vt:lpstr>Courier New</vt:lpstr>
      <vt:lpstr>Franklin Gothic Medium</vt:lpstr>
      <vt:lpstr>Trebuchet MS</vt:lpstr>
      <vt:lpstr>Verdana</vt:lpstr>
      <vt:lpstr>Wingdings</vt:lpstr>
      <vt:lpstr>Blank</vt:lpstr>
      <vt:lpstr>Опыт контроля топлива на соответствие требованиям Приложения VI к МАРПОЛ для зоны ECA  VIII Всероссийский Форум  «Современное состояние и перспективы российского рынка бункеровки судов».</vt:lpstr>
      <vt:lpstr>DNVPS - VPS</vt:lpstr>
      <vt:lpstr>Veritas Petroleum Services </vt:lpstr>
      <vt:lpstr>http://www.v-p-s.com/index.html</vt:lpstr>
      <vt:lpstr>Пересмотренное Приложение VI к МАРПОЛ 73/78</vt:lpstr>
      <vt:lpstr>Гибридное топливо – марки по ISO</vt:lpstr>
      <vt:lpstr> Проба MARPOL</vt:lpstr>
      <vt:lpstr>Процедура проверки проб MARPOL</vt:lpstr>
      <vt:lpstr>Процедура проверки проб MARPOL</vt:lpstr>
      <vt:lpstr>Процедура перехода на малосернистое топливо</vt:lpstr>
      <vt:lpstr>Проверки в российских портах</vt:lpstr>
      <vt:lpstr>Европейское агентство по безопасности на море</vt:lpstr>
      <vt:lpstr>Исполнительное Решение Еврокомиссии (EU) 2015/253</vt:lpstr>
      <vt:lpstr>Проверки в Швеции</vt:lpstr>
      <vt:lpstr>Наказания и штрафы</vt:lpstr>
      <vt:lpstr>Малосернистое топливо в Санкт-Петербурге в 2015 году</vt:lpstr>
      <vt:lpstr>Высокая температура застывания гибридного топлива</vt:lpstr>
      <vt:lpstr>Малосернистое топливо в Таллине в 2015 году</vt:lpstr>
      <vt:lpstr>Малосернистое топливо в Риге в 2015 году</vt:lpstr>
      <vt:lpstr>Спасибо за внимание!   Alexander.Beday@v-p-s.com  +7 (921) 952 13 66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AdminDell</dc:creator>
  <cp:lastModifiedBy>AdminDell</cp:lastModifiedBy>
  <cp:revision>97</cp:revision>
  <dcterms:created xsi:type="dcterms:W3CDTF">2014-04-21T07:26:12Z</dcterms:created>
  <dcterms:modified xsi:type="dcterms:W3CDTF">2015-06-24T23:00:37Z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</Properties>
</file>