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3"/>
  </p:notesMasterIdLst>
  <p:handoutMasterIdLst>
    <p:handoutMasterId r:id="rId34"/>
  </p:handoutMasterIdLst>
  <p:sldIdLst>
    <p:sldId id="256" r:id="rId2"/>
    <p:sldId id="257" r:id="rId3"/>
    <p:sldId id="292" r:id="rId4"/>
    <p:sldId id="333" r:id="rId5"/>
    <p:sldId id="273" r:id="rId6"/>
    <p:sldId id="332" r:id="rId7"/>
    <p:sldId id="327" r:id="rId8"/>
    <p:sldId id="274" r:id="rId9"/>
    <p:sldId id="334" r:id="rId10"/>
    <p:sldId id="276" r:id="rId11"/>
    <p:sldId id="329" r:id="rId12"/>
    <p:sldId id="293" r:id="rId13"/>
    <p:sldId id="295" r:id="rId14"/>
    <p:sldId id="330" r:id="rId15"/>
    <p:sldId id="296" r:id="rId16"/>
    <p:sldId id="298" r:id="rId17"/>
    <p:sldId id="315" r:id="rId18"/>
    <p:sldId id="328" r:id="rId19"/>
    <p:sldId id="317" r:id="rId20"/>
    <p:sldId id="318" r:id="rId21"/>
    <p:sldId id="302" r:id="rId22"/>
    <p:sldId id="319" r:id="rId23"/>
    <p:sldId id="320" r:id="rId24"/>
    <p:sldId id="321" r:id="rId25"/>
    <p:sldId id="331" r:id="rId26"/>
    <p:sldId id="324" r:id="rId27"/>
    <p:sldId id="322" r:id="rId28"/>
    <p:sldId id="326" r:id="rId29"/>
    <p:sldId id="312" r:id="rId30"/>
    <p:sldId id="313" r:id="rId31"/>
    <p:sldId id="266" r:id="rId32"/>
  </p:sldIdLst>
  <p:sldSz cx="9144000" cy="6858000" type="screen4x3"/>
  <p:notesSz cx="6797675"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93C1"/>
    <a:srgbClr val="003F82"/>
    <a:srgbClr val="6364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27" autoAdjust="0"/>
    <p:restoredTop sz="94689" autoAdjust="0"/>
  </p:normalViewPr>
  <p:slideViewPr>
    <p:cSldViewPr>
      <p:cViewPr>
        <p:scale>
          <a:sx n="122" d="100"/>
          <a:sy n="122" d="100"/>
        </p:scale>
        <p:origin x="-630" y="-3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Z:\events\2014\20140619%20SPb\charts3.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176448642174091E-2"/>
          <c:y val="0.17866397815956703"/>
          <c:w val="0.8995359370602366"/>
          <c:h val="0.7422683528041375"/>
        </c:manualLayout>
      </c:layout>
      <c:barChart>
        <c:barDir val="col"/>
        <c:grouping val="stacked"/>
        <c:varyColors val="0"/>
        <c:ser>
          <c:idx val="0"/>
          <c:order val="0"/>
          <c:tx>
            <c:strRef>
              <c:f>sectors!$A$2</c:f>
              <c:strCache>
                <c:ptCount val="1"/>
                <c:pt idx="0">
                  <c:v>Экспорт</c:v>
                </c:pt>
              </c:strCache>
            </c:strRef>
          </c:tx>
          <c:invertIfNegative val="0"/>
          <c:dLbls>
            <c:txPr>
              <a:bodyPr/>
              <a:lstStyle/>
              <a:p>
                <a:pPr>
                  <a:defRPr>
                    <a:solidFill>
                      <a:schemeClr val="bg1"/>
                    </a:solidFill>
                  </a:defRPr>
                </a:pPr>
                <a:endParaRPr lang="ru-RU"/>
              </a:p>
            </c:txPr>
            <c:showLegendKey val="0"/>
            <c:showVal val="1"/>
            <c:showCatName val="0"/>
            <c:showSerName val="0"/>
            <c:showPercent val="0"/>
            <c:showBubbleSize val="0"/>
            <c:showLeaderLines val="0"/>
          </c:dLbls>
          <c:cat>
            <c:numRef>
              <c:f>sectors!$B$1:$C$1</c:f>
              <c:numCache>
                <c:formatCode>General</c:formatCode>
                <c:ptCount val="2"/>
                <c:pt idx="0">
                  <c:v>2012</c:v>
                </c:pt>
                <c:pt idx="1">
                  <c:v>2013</c:v>
                </c:pt>
              </c:numCache>
            </c:numRef>
          </c:cat>
          <c:val>
            <c:numRef>
              <c:f>sectors!$B$2:$C$2</c:f>
              <c:numCache>
                <c:formatCode>0%</c:formatCode>
                <c:ptCount val="2"/>
                <c:pt idx="0">
                  <c:v>0.85</c:v>
                </c:pt>
                <c:pt idx="1">
                  <c:v>0.81</c:v>
                </c:pt>
              </c:numCache>
            </c:numRef>
          </c:val>
        </c:ser>
        <c:ser>
          <c:idx val="1"/>
          <c:order val="1"/>
          <c:tx>
            <c:strRef>
              <c:f>sectors!$A$3</c:f>
              <c:strCache>
                <c:ptCount val="1"/>
                <c:pt idx="0">
                  <c:v>Бункеровка</c:v>
                </c:pt>
              </c:strCache>
            </c:strRef>
          </c:tx>
          <c:invertIfNegative val="0"/>
          <c:dLbls>
            <c:txPr>
              <a:bodyPr/>
              <a:lstStyle/>
              <a:p>
                <a:pPr>
                  <a:defRPr>
                    <a:solidFill>
                      <a:schemeClr val="bg1"/>
                    </a:solidFill>
                  </a:defRPr>
                </a:pPr>
                <a:endParaRPr lang="ru-RU"/>
              </a:p>
            </c:txPr>
            <c:showLegendKey val="0"/>
            <c:showVal val="1"/>
            <c:showCatName val="0"/>
            <c:showSerName val="0"/>
            <c:showPercent val="0"/>
            <c:showBubbleSize val="0"/>
            <c:showLeaderLines val="0"/>
          </c:dLbls>
          <c:cat>
            <c:numRef>
              <c:f>sectors!$B$1:$C$1</c:f>
              <c:numCache>
                <c:formatCode>General</c:formatCode>
                <c:ptCount val="2"/>
                <c:pt idx="0">
                  <c:v>2012</c:v>
                </c:pt>
                <c:pt idx="1">
                  <c:v>2013</c:v>
                </c:pt>
              </c:numCache>
            </c:numRef>
          </c:cat>
          <c:val>
            <c:numRef>
              <c:f>sectors!$B$3:$C$3</c:f>
              <c:numCache>
                <c:formatCode>0%</c:formatCode>
                <c:ptCount val="2"/>
                <c:pt idx="0">
                  <c:v>0.1</c:v>
                </c:pt>
                <c:pt idx="1">
                  <c:v>0.14000000000000001</c:v>
                </c:pt>
              </c:numCache>
            </c:numRef>
          </c:val>
        </c:ser>
        <c:ser>
          <c:idx val="2"/>
          <c:order val="2"/>
          <c:tx>
            <c:strRef>
              <c:f>sectors!$A$4</c:f>
              <c:strCache>
                <c:ptCount val="1"/>
                <c:pt idx="0">
                  <c:v>Генерация</c:v>
                </c:pt>
              </c:strCache>
            </c:strRef>
          </c:tx>
          <c:invertIfNegative val="0"/>
          <c:dLbls>
            <c:txPr>
              <a:bodyPr/>
              <a:lstStyle/>
              <a:p>
                <a:pPr>
                  <a:defRPr>
                    <a:solidFill>
                      <a:schemeClr val="bg1"/>
                    </a:solidFill>
                  </a:defRPr>
                </a:pPr>
                <a:endParaRPr lang="ru-RU"/>
              </a:p>
            </c:txPr>
            <c:showLegendKey val="0"/>
            <c:showVal val="1"/>
            <c:showCatName val="0"/>
            <c:showSerName val="0"/>
            <c:showPercent val="0"/>
            <c:showBubbleSize val="0"/>
            <c:showLeaderLines val="0"/>
          </c:dLbls>
          <c:cat>
            <c:numRef>
              <c:f>sectors!$B$1:$C$1</c:f>
              <c:numCache>
                <c:formatCode>General</c:formatCode>
                <c:ptCount val="2"/>
                <c:pt idx="0">
                  <c:v>2012</c:v>
                </c:pt>
                <c:pt idx="1">
                  <c:v>2013</c:v>
                </c:pt>
              </c:numCache>
            </c:numRef>
          </c:cat>
          <c:val>
            <c:numRef>
              <c:f>sectors!$B$4:$C$4</c:f>
              <c:numCache>
                <c:formatCode>0%</c:formatCode>
                <c:ptCount val="2"/>
                <c:pt idx="0">
                  <c:v>0.04</c:v>
                </c:pt>
                <c:pt idx="1">
                  <c:v>0.04</c:v>
                </c:pt>
              </c:numCache>
            </c:numRef>
          </c:val>
        </c:ser>
        <c:dLbls>
          <c:showLegendKey val="0"/>
          <c:showVal val="0"/>
          <c:showCatName val="0"/>
          <c:showSerName val="0"/>
          <c:showPercent val="0"/>
          <c:showBubbleSize val="0"/>
        </c:dLbls>
        <c:gapWidth val="150"/>
        <c:overlap val="100"/>
        <c:axId val="82578048"/>
        <c:axId val="82588800"/>
      </c:barChart>
      <c:catAx>
        <c:axId val="82578048"/>
        <c:scaling>
          <c:orientation val="minMax"/>
        </c:scaling>
        <c:delete val="0"/>
        <c:axPos val="b"/>
        <c:numFmt formatCode="General" sourceLinked="1"/>
        <c:majorTickMark val="out"/>
        <c:minorTickMark val="none"/>
        <c:tickLblPos val="nextTo"/>
        <c:crossAx val="82588800"/>
        <c:crosses val="autoZero"/>
        <c:auto val="1"/>
        <c:lblAlgn val="ctr"/>
        <c:lblOffset val="100"/>
        <c:noMultiLvlLbl val="0"/>
      </c:catAx>
      <c:valAx>
        <c:axId val="82588800"/>
        <c:scaling>
          <c:orientation val="minMax"/>
          <c:max val="1"/>
        </c:scaling>
        <c:delete val="0"/>
        <c:axPos val="l"/>
        <c:majorGridlines/>
        <c:numFmt formatCode="0%" sourceLinked="1"/>
        <c:majorTickMark val="out"/>
        <c:minorTickMark val="none"/>
        <c:tickLblPos val="nextTo"/>
        <c:crossAx val="82578048"/>
        <c:crosses val="autoZero"/>
        <c:crossBetween val="between"/>
      </c:valAx>
    </c:plotArea>
    <c:legend>
      <c:legendPos val="t"/>
      <c:layout>
        <c:manualLayout>
          <c:xMode val="edge"/>
          <c:yMode val="edge"/>
          <c:x val="0.31127784214005666"/>
          <c:y val="6.5224214657591637E-2"/>
          <c:w val="0.37744418481355668"/>
          <c:h val="5.5421619634582427E-2"/>
        </c:manualLayout>
      </c:layout>
      <c:overlay val="0"/>
    </c:legend>
    <c:plotVisOnly val="1"/>
    <c:dispBlanksAs val="gap"/>
    <c:showDLblsOverMax val="0"/>
  </c:chart>
  <c:txPr>
    <a:bodyPr/>
    <a:lstStyle/>
    <a:p>
      <a:pPr>
        <a:defRPr sz="1400">
          <a:latin typeface="Trebuchet MS" pitchFamily="34" charset="0"/>
        </a:defRPr>
      </a:pPr>
      <a:endParaRPr lang="ru-RU"/>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1"/>
            <a:ext cx="2945955" cy="49591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50245" y="1"/>
            <a:ext cx="2945955" cy="495913"/>
          </a:xfrm>
          <a:prstGeom prst="rect">
            <a:avLst/>
          </a:prstGeom>
        </p:spPr>
        <p:txBody>
          <a:bodyPr vert="horz" lIns="91440" tIns="45720" rIns="91440" bIns="45720" rtlCol="0"/>
          <a:lstStyle>
            <a:lvl1pPr algn="r">
              <a:defRPr sz="1200"/>
            </a:lvl1pPr>
          </a:lstStyle>
          <a:p>
            <a:fld id="{4B788DA2-5A2F-4FE4-9BA7-1287DD43034F}" type="datetimeFigureOut">
              <a:rPr lang="ru-RU" smtClean="0"/>
              <a:t>11.06.2014</a:t>
            </a:fld>
            <a:endParaRPr lang="ru-RU"/>
          </a:p>
        </p:txBody>
      </p:sp>
      <p:sp>
        <p:nvSpPr>
          <p:cNvPr id="4" name="Нижний колонтитул 3"/>
          <p:cNvSpPr>
            <a:spLocks noGrp="1"/>
          </p:cNvSpPr>
          <p:nvPr>
            <p:ph type="ftr" sz="quarter" idx="2"/>
          </p:nvPr>
        </p:nvSpPr>
        <p:spPr>
          <a:xfrm>
            <a:off x="0" y="9433846"/>
            <a:ext cx="2945955" cy="495913"/>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0245" y="9433846"/>
            <a:ext cx="2945955" cy="495913"/>
          </a:xfrm>
          <a:prstGeom prst="rect">
            <a:avLst/>
          </a:prstGeom>
        </p:spPr>
        <p:txBody>
          <a:bodyPr vert="horz" lIns="91440" tIns="45720" rIns="91440" bIns="45720" rtlCol="0" anchor="b"/>
          <a:lstStyle>
            <a:lvl1pPr algn="r">
              <a:defRPr sz="1200"/>
            </a:lvl1pPr>
          </a:lstStyle>
          <a:p>
            <a:fld id="{A385E2E1-5F6D-4A54-8DA5-8BDA225CE1E3}" type="slidenum">
              <a:rPr lang="ru-RU" smtClean="0"/>
              <a:t>‹#›</a:t>
            </a:fld>
            <a:endParaRPr lang="ru-RU"/>
          </a:p>
        </p:txBody>
      </p:sp>
    </p:spTree>
    <p:extLst>
      <p:ext uri="{BB962C8B-B14F-4D97-AF65-F5344CB8AC3E}">
        <p14:creationId xmlns:p14="http://schemas.microsoft.com/office/powerpoint/2010/main" val="41390985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955" cy="4959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245" y="1"/>
            <a:ext cx="2945955" cy="495913"/>
          </a:xfrm>
          <a:prstGeom prst="rect">
            <a:avLst/>
          </a:prstGeom>
        </p:spPr>
        <p:txBody>
          <a:bodyPr vert="horz" lIns="91440" tIns="45720" rIns="91440" bIns="45720" rtlCol="0"/>
          <a:lstStyle>
            <a:lvl1pPr algn="r">
              <a:defRPr sz="1200"/>
            </a:lvl1pPr>
          </a:lstStyle>
          <a:p>
            <a:fld id="{35F996B1-E8CF-4B3F-9431-D4B8BEE3A7FB}" type="datetimeFigureOut">
              <a:rPr lang="en-US" smtClean="0"/>
              <a:t>6/11/2014</a:t>
            </a:fld>
            <a:endParaRPr lang="en-US"/>
          </a:p>
        </p:txBody>
      </p:sp>
      <p:sp>
        <p:nvSpPr>
          <p:cNvPr id="4" name="Slide Image Placeholder 3"/>
          <p:cNvSpPr>
            <a:spLocks noGrp="1" noRot="1" noChangeAspect="1"/>
          </p:cNvSpPr>
          <p:nvPr>
            <p:ph type="sldImg" idx="2"/>
          </p:nvPr>
        </p:nvSpPr>
        <p:spPr>
          <a:xfrm>
            <a:off x="915988" y="746125"/>
            <a:ext cx="4965700" cy="37242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063" y="4717745"/>
            <a:ext cx="5437550" cy="446814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3846"/>
            <a:ext cx="2945955" cy="49591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245" y="9433846"/>
            <a:ext cx="2945955" cy="495913"/>
          </a:xfrm>
          <a:prstGeom prst="rect">
            <a:avLst/>
          </a:prstGeom>
        </p:spPr>
        <p:txBody>
          <a:bodyPr vert="horz" lIns="91440" tIns="45720" rIns="91440" bIns="45720" rtlCol="0" anchor="b"/>
          <a:lstStyle>
            <a:lvl1pPr algn="r">
              <a:defRPr sz="1200"/>
            </a:lvl1pPr>
          </a:lstStyle>
          <a:p>
            <a:fld id="{9D88D179-62F5-4C45-A7E8-4C455F85FFEE}" type="slidenum">
              <a:rPr lang="en-US" smtClean="0"/>
              <a:t>‹#›</a:t>
            </a:fld>
            <a:endParaRPr lang="en-US"/>
          </a:p>
        </p:txBody>
      </p:sp>
    </p:spTree>
    <p:extLst>
      <p:ext uri="{BB962C8B-B14F-4D97-AF65-F5344CB8AC3E}">
        <p14:creationId xmlns:p14="http://schemas.microsoft.com/office/powerpoint/2010/main" val="2719504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7" name="Picture 8"/>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8" name="Picture 7"/>
          <p:cNvPicPr>
            <a:picLocks noChangeAspect="1"/>
          </p:cNvPicPr>
          <p:nvPr userDrawn="1"/>
        </p:nvPicPr>
        <p:blipFill>
          <a:blip r:embed="rId3" cstate="print"/>
          <a:srcRect/>
          <a:stretch>
            <a:fillRect/>
          </a:stretch>
        </p:blipFill>
        <p:spPr bwMode="auto">
          <a:xfrm>
            <a:off x="600075" y="650875"/>
            <a:ext cx="1362075" cy="766763"/>
          </a:xfrm>
          <a:prstGeom prst="rect">
            <a:avLst/>
          </a:prstGeom>
          <a:noFill/>
          <a:ln w="9525">
            <a:noFill/>
            <a:miter lim="800000"/>
            <a:headEnd/>
            <a:tailEnd/>
          </a:ln>
        </p:spPr>
      </p:pic>
      <p:pic>
        <p:nvPicPr>
          <p:cNvPr id="9" name="Picture 13"/>
          <p:cNvPicPr>
            <a:picLocks/>
          </p:cNvPicPr>
          <p:nvPr userDrawn="1"/>
        </p:nvPicPr>
        <p:blipFill>
          <a:blip r:embed="rId4" cstate="print"/>
          <a:srcRect/>
          <a:stretch>
            <a:fillRect/>
          </a:stretch>
        </p:blipFill>
        <p:spPr bwMode="auto">
          <a:xfrm flipH="1">
            <a:off x="460375" y="5983288"/>
            <a:ext cx="36513" cy="503237"/>
          </a:xfrm>
          <a:prstGeom prst="rect">
            <a:avLst/>
          </a:prstGeom>
          <a:noFill/>
          <a:ln w="9525">
            <a:noFill/>
            <a:miter lim="800000"/>
            <a:headEnd/>
            <a:tailEnd/>
          </a:ln>
        </p:spPr>
      </p:pic>
      <p:cxnSp>
        <p:nvCxnSpPr>
          <p:cNvPr id="10" name="Straight Connector 9"/>
          <p:cNvCxnSpPr/>
          <p:nvPr userDrawn="1"/>
        </p:nvCxnSpPr>
        <p:spPr>
          <a:xfrm flipV="1">
            <a:off x="478631" y="650876"/>
            <a:ext cx="10319" cy="1821536"/>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flipV="1">
            <a:off x="492125" y="5988050"/>
            <a:ext cx="0" cy="503238"/>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 name="TextBox 12"/>
          <p:cNvSpPr txBox="1">
            <a:spLocks noChangeArrowheads="1"/>
          </p:cNvSpPr>
          <p:nvPr userDrawn="1"/>
        </p:nvSpPr>
        <p:spPr bwMode="auto">
          <a:xfrm>
            <a:off x="609600" y="2041525"/>
            <a:ext cx="812323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Gill Sans MT" pitchFamily="34" charset="0"/>
                <a:ea typeface="ＭＳ Ｐゴシック" charset="-128"/>
              </a:defRPr>
            </a:lvl1pPr>
            <a:lvl2pPr marL="742950" indent="-285750" eaLnBrk="0" hangingPunct="0">
              <a:defRPr>
                <a:solidFill>
                  <a:schemeClr val="tx1"/>
                </a:solidFill>
                <a:latin typeface="Gill Sans MT" pitchFamily="34" charset="0"/>
                <a:ea typeface="ＭＳ Ｐゴシック" charset="-128"/>
              </a:defRPr>
            </a:lvl2pPr>
            <a:lvl3pPr marL="1143000" indent="-228600" eaLnBrk="0" hangingPunct="0">
              <a:defRPr>
                <a:solidFill>
                  <a:schemeClr val="tx1"/>
                </a:solidFill>
                <a:latin typeface="Gill Sans MT" pitchFamily="34" charset="0"/>
                <a:ea typeface="ＭＳ Ｐゴシック" charset="-128"/>
              </a:defRPr>
            </a:lvl3pPr>
            <a:lvl4pPr marL="1600200" indent="-228600" eaLnBrk="0" hangingPunct="0">
              <a:defRPr>
                <a:solidFill>
                  <a:schemeClr val="tx1"/>
                </a:solidFill>
                <a:latin typeface="Gill Sans MT" pitchFamily="34" charset="0"/>
                <a:ea typeface="ＭＳ Ｐゴシック" charset="-128"/>
              </a:defRPr>
            </a:lvl4pPr>
            <a:lvl5pPr marL="2057400" indent="-228600" eaLnBrk="0" hangingPunct="0">
              <a:defRPr>
                <a:solidFill>
                  <a:schemeClr val="tx1"/>
                </a:solidFill>
                <a:latin typeface="Gill Sans MT" pitchFamily="34" charset="0"/>
                <a:ea typeface="ＭＳ Ｐゴシック" charset="-128"/>
              </a:defRPr>
            </a:lvl5pPr>
            <a:lvl6pPr marL="2514600" indent="-228600" defTabSz="457200" eaLnBrk="0" fontAlgn="base" hangingPunct="0">
              <a:spcBef>
                <a:spcPct val="0"/>
              </a:spcBef>
              <a:spcAft>
                <a:spcPct val="0"/>
              </a:spcAft>
              <a:defRPr>
                <a:solidFill>
                  <a:schemeClr val="tx1"/>
                </a:solidFill>
                <a:latin typeface="Gill Sans MT" pitchFamily="34" charset="0"/>
                <a:ea typeface="ＭＳ Ｐゴシック" charset="-128"/>
              </a:defRPr>
            </a:lvl6pPr>
            <a:lvl7pPr marL="2971800" indent="-228600" defTabSz="457200" eaLnBrk="0" fontAlgn="base" hangingPunct="0">
              <a:spcBef>
                <a:spcPct val="0"/>
              </a:spcBef>
              <a:spcAft>
                <a:spcPct val="0"/>
              </a:spcAft>
              <a:defRPr>
                <a:solidFill>
                  <a:schemeClr val="tx1"/>
                </a:solidFill>
                <a:latin typeface="Gill Sans MT" pitchFamily="34" charset="0"/>
                <a:ea typeface="ＭＳ Ｐゴシック" charset="-128"/>
              </a:defRPr>
            </a:lvl7pPr>
            <a:lvl8pPr marL="3429000" indent="-228600" defTabSz="457200" eaLnBrk="0" fontAlgn="base" hangingPunct="0">
              <a:spcBef>
                <a:spcPct val="0"/>
              </a:spcBef>
              <a:spcAft>
                <a:spcPct val="0"/>
              </a:spcAft>
              <a:defRPr>
                <a:solidFill>
                  <a:schemeClr val="tx1"/>
                </a:solidFill>
                <a:latin typeface="Gill Sans MT" pitchFamily="34" charset="0"/>
                <a:ea typeface="ＭＳ Ｐゴシック" charset="-128"/>
              </a:defRPr>
            </a:lvl8pPr>
            <a:lvl9pPr marL="3886200" indent="-228600" defTabSz="457200" eaLnBrk="0" fontAlgn="base" hangingPunct="0">
              <a:spcBef>
                <a:spcPct val="0"/>
              </a:spcBef>
              <a:spcAft>
                <a:spcPct val="0"/>
              </a:spcAft>
              <a:defRPr>
                <a:solidFill>
                  <a:schemeClr val="tx1"/>
                </a:solidFill>
                <a:latin typeface="Gill Sans MT" pitchFamily="34" charset="0"/>
                <a:ea typeface="ＭＳ Ｐゴシック" charset="-128"/>
              </a:defRPr>
            </a:lvl9pPr>
          </a:lstStyle>
          <a:p>
            <a:pPr>
              <a:spcBef>
                <a:spcPct val="20000"/>
              </a:spcBef>
              <a:defRPr/>
            </a:pPr>
            <a:r>
              <a:rPr lang="en-GB" sz="1400" dirty="0" smtClean="0">
                <a:solidFill>
                  <a:schemeClr val="bg1"/>
                </a:solidFill>
                <a:latin typeface="Trebuchet MS" pitchFamily="34" charset="0"/>
              </a:rPr>
              <a:t>London, Houston, Washington, New York, Portland, Calgary, Santiago, Bogota, Rio de Janeiro, Singapore, Beijing, Tokyo, Sydney, Dubai, Moscow, Astana, Kiev, Porto and Johannesburg</a:t>
            </a:r>
          </a:p>
        </p:txBody>
      </p:sp>
      <p:sp>
        <p:nvSpPr>
          <p:cNvPr id="14" name="Title 11"/>
          <p:cNvSpPr>
            <a:spLocks noGrp="1"/>
          </p:cNvSpPr>
          <p:nvPr>
            <p:ph type="title"/>
          </p:nvPr>
        </p:nvSpPr>
        <p:spPr>
          <a:xfrm>
            <a:off x="613285" y="1541574"/>
            <a:ext cx="8159654" cy="247469"/>
          </a:xfrm>
        </p:spPr>
        <p:txBody>
          <a:bodyPr anchor="t"/>
          <a:lstStyle>
            <a:lvl1pPr>
              <a:defRPr sz="2000">
                <a:solidFill>
                  <a:schemeClr val="bg1"/>
                </a:solidFill>
              </a:defRPr>
            </a:lvl1pPr>
          </a:lstStyle>
          <a:p>
            <a:r>
              <a:rPr lang="en-GB" dirty="0" smtClean="0"/>
              <a:t>Click to edit Master title style</a:t>
            </a:r>
            <a:endParaRPr lang="en-US" dirty="0"/>
          </a:p>
        </p:txBody>
      </p:sp>
      <p:sp>
        <p:nvSpPr>
          <p:cNvPr id="2" name="TextBox 1"/>
          <p:cNvSpPr txBox="1"/>
          <p:nvPr userDrawn="1"/>
        </p:nvSpPr>
        <p:spPr>
          <a:xfrm>
            <a:off x="600074" y="6239669"/>
            <a:ext cx="3438525" cy="369332"/>
          </a:xfrm>
          <a:prstGeom prst="rect">
            <a:avLst/>
          </a:prstGeom>
          <a:noFill/>
        </p:spPr>
        <p:txBody>
          <a:bodyPr wrap="square" rtlCol="0">
            <a:spAutoFit/>
          </a:bodyPr>
          <a:lstStyle/>
          <a:p>
            <a:r>
              <a:rPr lang="en-GB" dirty="0" smtClean="0">
                <a:solidFill>
                  <a:schemeClr val="bg1"/>
                </a:solidFill>
                <a:latin typeface="Trebuchet MS" pitchFamily="34" charset="0"/>
              </a:rPr>
              <a:t>illuminating the markets</a:t>
            </a:r>
            <a:endParaRPr lang="en-GB" dirty="0">
              <a:solidFill>
                <a:schemeClr val="bg1"/>
              </a:solidFill>
              <a:latin typeface="Trebuchet MS"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5893C1"/>
        </a:solidFill>
        <a:effectLst/>
      </p:bgPr>
    </p:bg>
    <p:spTree>
      <p:nvGrpSpPr>
        <p:cNvPr id="1" name=""/>
        <p:cNvGrpSpPr/>
        <p:nvPr/>
      </p:nvGrpSpPr>
      <p:grpSpPr>
        <a:xfrm>
          <a:off x="0" y="0"/>
          <a:ext cx="0" cy="0"/>
          <a:chOff x="0" y="0"/>
          <a:chExt cx="0" cy="0"/>
        </a:xfrm>
      </p:grpSpPr>
      <p:cxnSp>
        <p:nvCxnSpPr>
          <p:cNvPr id="6" name="Straight Connector 5"/>
          <p:cNvCxnSpPr/>
          <p:nvPr userDrawn="1"/>
        </p:nvCxnSpPr>
        <p:spPr>
          <a:xfrm flipV="1">
            <a:off x="496888" y="1036638"/>
            <a:ext cx="0" cy="107156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 name="Title 1"/>
          <p:cNvSpPr>
            <a:spLocks noGrp="1"/>
          </p:cNvSpPr>
          <p:nvPr>
            <p:ph type="title"/>
          </p:nvPr>
        </p:nvSpPr>
        <p:spPr>
          <a:xfrm>
            <a:off x="584200" y="1036649"/>
            <a:ext cx="8077200" cy="1143000"/>
          </a:xfrm>
        </p:spPr>
        <p:txBody>
          <a:bodyPr/>
          <a:lstStyle>
            <a:lvl1pPr algn="l">
              <a:defRPr baseline="0">
                <a:solidFill>
                  <a:schemeClr val="bg1"/>
                </a:solidFill>
                <a:latin typeface="Trebuchet MS" pitchFamily="34" charset="0"/>
              </a:defRPr>
            </a:lvl1pPr>
          </a:lstStyle>
          <a:p>
            <a:r>
              <a:rPr lang="en-GB" dirty="0" smtClean="0"/>
              <a:t>Click to edit Master 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ATION TITLE">
    <p:bg>
      <p:bgPr>
        <a:solidFill>
          <a:srgbClr val="5893C1"/>
        </a:solidFill>
        <a:effectLst/>
      </p:bgPr>
    </p:bg>
    <p:spTree>
      <p:nvGrpSpPr>
        <p:cNvPr id="1" name=""/>
        <p:cNvGrpSpPr/>
        <p:nvPr/>
      </p:nvGrpSpPr>
      <p:grpSpPr>
        <a:xfrm>
          <a:off x="0" y="0"/>
          <a:ext cx="0" cy="0"/>
          <a:chOff x="0" y="0"/>
          <a:chExt cx="0" cy="0"/>
        </a:xfrm>
      </p:grpSpPr>
      <p:cxnSp>
        <p:nvCxnSpPr>
          <p:cNvPr id="7" name="Straight Connector 6"/>
          <p:cNvCxnSpPr/>
          <p:nvPr userDrawn="1"/>
        </p:nvCxnSpPr>
        <p:spPr>
          <a:xfrm flipV="1">
            <a:off x="496888" y="1036638"/>
            <a:ext cx="0" cy="201930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tle 1"/>
          <p:cNvSpPr>
            <a:spLocks noGrp="1"/>
          </p:cNvSpPr>
          <p:nvPr>
            <p:ph type="title"/>
          </p:nvPr>
        </p:nvSpPr>
        <p:spPr>
          <a:xfrm>
            <a:off x="518153" y="1002968"/>
            <a:ext cx="8077200" cy="2104484"/>
          </a:xfrm>
        </p:spPr>
        <p:txBody>
          <a:bodyPr/>
          <a:lstStyle>
            <a:lvl1pPr algn="l">
              <a:defRPr baseline="0">
                <a:solidFill>
                  <a:schemeClr val="bg1"/>
                </a:solidFill>
                <a:latin typeface="Trebuchet MS" pitchFamily="34" charset="0"/>
              </a:defRPr>
            </a:lvl1pPr>
          </a:lstStyle>
          <a:p>
            <a:r>
              <a:rPr lang="en-GB" dirty="0"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rgbClr val="5893C1"/>
        </a:solidFill>
        <a:effectLst/>
      </p:bgPr>
    </p:bg>
    <p:spTree>
      <p:nvGrpSpPr>
        <p:cNvPr id="1" name=""/>
        <p:cNvGrpSpPr/>
        <p:nvPr/>
      </p:nvGrpSpPr>
      <p:grpSpPr>
        <a:xfrm>
          <a:off x="0" y="0"/>
          <a:ext cx="0" cy="0"/>
          <a:chOff x="0" y="0"/>
          <a:chExt cx="0" cy="0"/>
        </a:xfrm>
      </p:grpSpPr>
      <p:cxnSp>
        <p:nvCxnSpPr>
          <p:cNvPr id="4" name="Straight Connector 3"/>
          <p:cNvCxnSpPr/>
          <p:nvPr userDrawn="1"/>
        </p:nvCxnSpPr>
        <p:spPr>
          <a:xfrm flipV="1">
            <a:off x="496888" y="1036638"/>
            <a:ext cx="0" cy="297021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itle 1"/>
          <p:cNvSpPr>
            <a:spLocks noGrp="1"/>
          </p:cNvSpPr>
          <p:nvPr>
            <p:ph type="title"/>
          </p:nvPr>
        </p:nvSpPr>
        <p:spPr>
          <a:xfrm>
            <a:off x="584200" y="1011247"/>
            <a:ext cx="8077200" cy="3061219"/>
          </a:xfrm>
        </p:spPr>
        <p:txBody>
          <a:bodyPr/>
          <a:lstStyle>
            <a:lvl1pPr algn="l">
              <a:defRPr baseline="0">
                <a:solidFill>
                  <a:schemeClr val="bg1"/>
                </a:solidFill>
                <a:latin typeface="Trebuchet MS" pitchFamily="34" charset="0"/>
              </a:defRPr>
            </a:lvl1pPr>
          </a:lstStyle>
          <a:p>
            <a:r>
              <a:rPr lang="en-GB" dirty="0" smtClean="0"/>
              <a:t>Click to edit Master title style</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Layout">
    <p:spTree>
      <p:nvGrpSpPr>
        <p:cNvPr id="1" name=""/>
        <p:cNvGrpSpPr/>
        <p:nvPr/>
      </p:nvGrpSpPr>
      <p:grpSpPr>
        <a:xfrm>
          <a:off x="0" y="0"/>
          <a:ext cx="0" cy="0"/>
          <a:chOff x="0" y="0"/>
          <a:chExt cx="0" cy="0"/>
        </a:xfrm>
      </p:grpSpPr>
      <p:sp>
        <p:nvSpPr>
          <p:cNvPr id="5" name="Content Placeholder 2"/>
          <p:cNvSpPr>
            <a:spLocks noGrp="1"/>
          </p:cNvSpPr>
          <p:nvPr>
            <p:ph sz="half" idx="1"/>
          </p:nvPr>
        </p:nvSpPr>
        <p:spPr>
          <a:xfrm>
            <a:off x="609600" y="1600201"/>
            <a:ext cx="8001000" cy="4267200"/>
          </a:xfrm>
        </p:spPr>
        <p:txBody>
          <a:bodyPr/>
          <a:lstStyle>
            <a:lvl1pPr>
              <a:defRPr sz="24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6" name="Straight Connector 5"/>
          <p:cNvCxnSpPr/>
          <p:nvPr userDrawn="1"/>
        </p:nvCxnSpPr>
        <p:spPr>
          <a:xfrm flipV="1">
            <a:off x="496888" y="774700"/>
            <a:ext cx="0" cy="503238"/>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flipV="1">
            <a:off x="496888" y="5981700"/>
            <a:ext cx="0" cy="504825"/>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pic>
        <p:nvPicPr>
          <p:cNvPr id="10" name="Picture 14"/>
          <p:cNvPicPr>
            <a:picLocks noChangeAspect="1"/>
          </p:cNvPicPr>
          <p:nvPr userDrawn="1"/>
        </p:nvPicPr>
        <p:blipFill>
          <a:blip r:embed="rId2" cstate="print"/>
          <a:srcRect/>
          <a:stretch>
            <a:fillRect/>
          </a:stretch>
        </p:blipFill>
        <p:spPr bwMode="auto">
          <a:xfrm>
            <a:off x="7358063" y="5981700"/>
            <a:ext cx="1285875" cy="508000"/>
          </a:xfrm>
          <a:prstGeom prst="rect">
            <a:avLst/>
          </a:prstGeom>
          <a:noFill/>
          <a:ln w="9525">
            <a:noFill/>
            <a:miter lim="800000"/>
            <a:headEnd/>
            <a:tailEnd/>
          </a:ln>
        </p:spPr>
      </p:pic>
      <p:sp>
        <p:nvSpPr>
          <p:cNvPr id="14" name="Title Placeholder 1"/>
          <p:cNvSpPr>
            <a:spLocks noGrp="1"/>
          </p:cNvSpPr>
          <p:nvPr>
            <p:ph type="title"/>
          </p:nvPr>
        </p:nvSpPr>
        <p:spPr>
          <a:xfrm>
            <a:off x="609600" y="762000"/>
            <a:ext cx="8001000" cy="609600"/>
          </a:xfrm>
          <a:prstGeom prst="rect">
            <a:avLst/>
          </a:prstGeom>
        </p:spPr>
        <p:txBody>
          <a:bodyPr vert="horz" lIns="0" tIns="0" rIns="0" bIns="0" rtlCol="0" anchor="b">
            <a:normAutofit/>
          </a:bodyPr>
          <a:lstStyle/>
          <a:p>
            <a:r>
              <a:rPr lang="en-US" dirty="0" smtClean="0"/>
              <a:t>Click to edit Master title style</a:t>
            </a:r>
            <a:endParaRPr lang="en-US" dirty="0"/>
          </a:p>
        </p:txBody>
      </p:sp>
      <p:sp>
        <p:nvSpPr>
          <p:cNvPr id="2" name="TextBox 1"/>
          <p:cNvSpPr txBox="1"/>
          <p:nvPr userDrawn="1"/>
        </p:nvSpPr>
        <p:spPr>
          <a:xfrm>
            <a:off x="532304" y="6243221"/>
            <a:ext cx="2363295" cy="307777"/>
          </a:xfrm>
          <a:prstGeom prst="rect">
            <a:avLst/>
          </a:prstGeom>
          <a:noFill/>
        </p:spPr>
        <p:txBody>
          <a:bodyPr wrap="square" rtlCol="0">
            <a:spAutoFit/>
          </a:bodyPr>
          <a:lstStyle/>
          <a:p>
            <a:r>
              <a:rPr lang="en-GB" sz="1400" dirty="0" smtClean="0">
                <a:solidFill>
                  <a:schemeClr val="bg1">
                    <a:lumMod val="50000"/>
                  </a:schemeClr>
                </a:solidFill>
                <a:latin typeface="Trebuchet MS" pitchFamily="34" charset="0"/>
              </a:rPr>
              <a:t>illuminating the markets</a:t>
            </a:r>
            <a:endParaRPr lang="en-GB" sz="1400" dirty="0">
              <a:solidFill>
                <a:schemeClr val="bg1">
                  <a:lumMod val="50000"/>
                </a:schemeClr>
              </a:solidFill>
              <a:latin typeface="Trebuchet MS"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GIONS Layout">
    <p:spTree>
      <p:nvGrpSpPr>
        <p:cNvPr id="1" name=""/>
        <p:cNvGrpSpPr/>
        <p:nvPr/>
      </p:nvGrpSpPr>
      <p:grpSpPr>
        <a:xfrm>
          <a:off x="0" y="0"/>
          <a:ext cx="0" cy="0"/>
          <a:chOff x="0" y="0"/>
          <a:chExt cx="0" cy="0"/>
        </a:xfrm>
      </p:grpSpPr>
      <p:sp>
        <p:nvSpPr>
          <p:cNvPr id="9" name="Text Placeholder 8"/>
          <p:cNvSpPr txBox="1">
            <a:spLocks/>
          </p:cNvSpPr>
          <p:nvPr userDrawn="1"/>
        </p:nvSpPr>
        <p:spPr bwMode="auto">
          <a:xfrm>
            <a:off x="600075" y="1773238"/>
            <a:ext cx="1906588"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400">
                <a:solidFill>
                  <a:schemeClr val="tx1"/>
                </a:solidFill>
                <a:latin typeface="Gill Sans MT" charset="0"/>
                <a:ea typeface="ＭＳ Ｐゴシック" charset="0"/>
                <a:cs typeface="ＭＳ Ｐゴシック" charset="0"/>
              </a:defRPr>
            </a:lvl1pPr>
            <a:lvl2pPr marL="742950" indent="-285750" eaLnBrk="0" hangingPunct="0">
              <a:defRPr sz="2400">
                <a:solidFill>
                  <a:schemeClr val="tx1"/>
                </a:solidFill>
                <a:latin typeface="Gill Sans MT" charset="0"/>
                <a:ea typeface="ＭＳ Ｐゴシック" charset="0"/>
              </a:defRPr>
            </a:lvl2pPr>
            <a:lvl3pPr marL="1143000" indent="-228600" eaLnBrk="0" hangingPunct="0">
              <a:defRPr sz="2400">
                <a:solidFill>
                  <a:schemeClr val="tx1"/>
                </a:solidFill>
                <a:latin typeface="Gill Sans MT" charset="0"/>
                <a:ea typeface="ＭＳ Ｐゴシック" charset="0"/>
              </a:defRPr>
            </a:lvl3pPr>
            <a:lvl4pPr marL="1600200" indent="-228600" eaLnBrk="0" hangingPunct="0">
              <a:defRPr sz="2400">
                <a:solidFill>
                  <a:schemeClr val="tx1"/>
                </a:solidFill>
                <a:latin typeface="Gill Sans MT" charset="0"/>
                <a:ea typeface="ＭＳ Ｐゴシック" charset="0"/>
              </a:defRPr>
            </a:lvl4pPr>
            <a:lvl5pPr marL="2057400" indent="-228600" eaLnBrk="0" hangingPunct="0">
              <a:defRPr sz="2400">
                <a:solidFill>
                  <a:schemeClr val="tx1"/>
                </a:solidFill>
                <a:latin typeface="Gill Sans MT" charset="0"/>
                <a:ea typeface="ＭＳ Ｐゴシック" charset="0"/>
              </a:defRPr>
            </a:lvl5pPr>
            <a:lvl6pPr marL="2514600" indent="-228600" eaLnBrk="0" fontAlgn="base" hangingPunct="0">
              <a:spcBef>
                <a:spcPct val="0"/>
              </a:spcBef>
              <a:spcAft>
                <a:spcPct val="0"/>
              </a:spcAft>
              <a:defRPr sz="2400">
                <a:solidFill>
                  <a:schemeClr val="tx1"/>
                </a:solidFill>
                <a:latin typeface="Gill Sans MT" charset="0"/>
                <a:ea typeface="ＭＳ Ｐゴシック" charset="0"/>
              </a:defRPr>
            </a:lvl6pPr>
            <a:lvl7pPr marL="2971800" indent="-228600" eaLnBrk="0" fontAlgn="base" hangingPunct="0">
              <a:spcBef>
                <a:spcPct val="0"/>
              </a:spcBef>
              <a:spcAft>
                <a:spcPct val="0"/>
              </a:spcAft>
              <a:defRPr sz="2400">
                <a:solidFill>
                  <a:schemeClr val="tx1"/>
                </a:solidFill>
                <a:latin typeface="Gill Sans MT" charset="0"/>
                <a:ea typeface="ＭＳ Ｐゴシック" charset="0"/>
              </a:defRPr>
            </a:lvl7pPr>
            <a:lvl8pPr marL="3429000" indent="-228600" eaLnBrk="0" fontAlgn="base" hangingPunct="0">
              <a:spcBef>
                <a:spcPct val="0"/>
              </a:spcBef>
              <a:spcAft>
                <a:spcPct val="0"/>
              </a:spcAft>
              <a:defRPr sz="2400">
                <a:solidFill>
                  <a:schemeClr val="tx1"/>
                </a:solidFill>
                <a:latin typeface="Gill Sans MT" charset="0"/>
                <a:ea typeface="ＭＳ Ｐゴシック" charset="0"/>
              </a:defRPr>
            </a:lvl8pPr>
            <a:lvl9pPr marL="3886200" indent="-228600" eaLnBrk="0" fontAlgn="base" hangingPunct="0">
              <a:spcBef>
                <a:spcPct val="0"/>
              </a:spcBef>
              <a:spcAft>
                <a:spcPct val="0"/>
              </a:spcAft>
              <a:defRPr sz="2400">
                <a:solidFill>
                  <a:schemeClr val="tx1"/>
                </a:solidFill>
                <a:latin typeface="Gill Sans MT" charset="0"/>
                <a:ea typeface="ＭＳ Ｐゴシック" charset="0"/>
              </a:defRPr>
            </a:lvl9pPr>
          </a:lstStyle>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London</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Houston</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Washington</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New York</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Portland</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Calgary</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Santiago</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Bogota</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Rio de Janeiro</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Singapore</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Beijing</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Tokyo</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Sydney</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Dubai</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Moscow</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Astana</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Kiev</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Porto</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Johannesburg</a:t>
            </a:r>
          </a:p>
        </p:txBody>
      </p:sp>
      <p:cxnSp>
        <p:nvCxnSpPr>
          <p:cNvPr id="15" name="Straight Connector 14"/>
          <p:cNvCxnSpPr/>
          <p:nvPr userDrawn="1"/>
        </p:nvCxnSpPr>
        <p:spPr>
          <a:xfrm flipV="1">
            <a:off x="496888" y="1722438"/>
            <a:ext cx="0" cy="476885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pic>
        <p:nvPicPr>
          <p:cNvPr id="16" name="Picture 14"/>
          <p:cNvPicPr>
            <a:picLocks noChangeAspect="1"/>
          </p:cNvPicPr>
          <p:nvPr userDrawn="1"/>
        </p:nvPicPr>
        <p:blipFill>
          <a:blip r:embed="rId2" cstate="print"/>
          <a:srcRect/>
          <a:stretch>
            <a:fillRect/>
          </a:stretch>
        </p:blipFill>
        <p:spPr bwMode="auto">
          <a:xfrm>
            <a:off x="7358063" y="5981700"/>
            <a:ext cx="1285875" cy="508000"/>
          </a:xfrm>
          <a:prstGeom prst="rect">
            <a:avLst/>
          </a:prstGeom>
          <a:noFill/>
          <a:ln w="9525">
            <a:noFill/>
            <a:miter lim="800000"/>
            <a:headEnd/>
            <a:tailEnd/>
          </a:ln>
        </p:spPr>
      </p:pic>
      <p:sp>
        <p:nvSpPr>
          <p:cNvPr id="11" name="TextBox 10"/>
          <p:cNvSpPr txBox="1"/>
          <p:nvPr userDrawn="1"/>
        </p:nvSpPr>
        <p:spPr>
          <a:xfrm>
            <a:off x="532304" y="6243221"/>
            <a:ext cx="2363295" cy="307777"/>
          </a:xfrm>
          <a:prstGeom prst="rect">
            <a:avLst/>
          </a:prstGeom>
          <a:noFill/>
        </p:spPr>
        <p:txBody>
          <a:bodyPr wrap="square" rtlCol="0">
            <a:spAutoFit/>
          </a:bodyPr>
          <a:lstStyle/>
          <a:p>
            <a:r>
              <a:rPr lang="en-GB" sz="1400" dirty="0" smtClean="0">
                <a:solidFill>
                  <a:schemeClr val="bg1">
                    <a:lumMod val="50000"/>
                  </a:schemeClr>
                </a:solidFill>
                <a:latin typeface="Trebuchet MS" pitchFamily="34" charset="0"/>
              </a:rPr>
              <a:t>illuminating the markets</a:t>
            </a:r>
            <a:endParaRPr lang="en-GB" sz="1400" dirty="0">
              <a:solidFill>
                <a:schemeClr val="bg1">
                  <a:lumMod val="50000"/>
                </a:schemeClr>
              </a:solidFill>
              <a:latin typeface="Trebuchet MS" pitchFamily="34" charset="0"/>
            </a:endParaRPr>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13951" y="1686996"/>
            <a:ext cx="6860793" cy="3929974"/>
          </a:xfrm>
          <a:prstGeom prst="rect">
            <a:avLst/>
          </a:prstGeom>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ORS Layout">
    <p:spTree>
      <p:nvGrpSpPr>
        <p:cNvPr id="1" name=""/>
        <p:cNvGrpSpPr/>
        <p:nvPr/>
      </p:nvGrpSpPr>
      <p:grpSpPr>
        <a:xfrm>
          <a:off x="0" y="0"/>
          <a:ext cx="0" cy="0"/>
          <a:chOff x="0" y="0"/>
          <a:chExt cx="0" cy="0"/>
        </a:xfrm>
      </p:grpSpPr>
      <p:sp>
        <p:nvSpPr>
          <p:cNvPr id="3" name="Text Placeholder 8"/>
          <p:cNvSpPr txBox="1">
            <a:spLocks/>
          </p:cNvSpPr>
          <p:nvPr userDrawn="1"/>
        </p:nvSpPr>
        <p:spPr bwMode="auto">
          <a:xfrm>
            <a:off x="592138" y="3632200"/>
            <a:ext cx="1906587"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400">
                <a:solidFill>
                  <a:schemeClr val="tx1"/>
                </a:solidFill>
                <a:latin typeface="Gill Sans MT" charset="0"/>
                <a:ea typeface="ＭＳ Ｐゴシック" charset="0"/>
                <a:cs typeface="ＭＳ Ｐゴシック" charset="0"/>
              </a:defRPr>
            </a:lvl1pPr>
            <a:lvl2pPr marL="742950" indent="-285750" eaLnBrk="0" hangingPunct="0">
              <a:defRPr sz="2400">
                <a:solidFill>
                  <a:schemeClr val="tx1"/>
                </a:solidFill>
                <a:latin typeface="Gill Sans MT" charset="0"/>
                <a:ea typeface="ＭＳ Ｐゴシック" charset="0"/>
              </a:defRPr>
            </a:lvl2pPr>
            <a:lvl3pPr marL="1143000" indent="-228600" eaLnBrk="0" hangingPunct="0">
              <a:defRPr sz="2400">
                <a:solidFill>
                  <a:schemeClr val="tx1"/>
                </a:solidFill>
                <a:latin typeface="Gill Sans MT" charset="0"/>
                <a:ea typeface="ＭＳ Ｐゴシック" charset="0"/>
              </a:defRPr>
            </a:lvl3pPr>
            <a:lvl4pPr marL="1600200" indent="-228600" eaLnBrk="0" hangingPunct="0">
              <a:defRPr sz="2400">
                <a:solidFill>
                  <a:schemeClr val="tx1"/>
                </a:solidFill>
                <a:latin typeface="Gill Sans MT" charset="0"/>
                <a:ea typeface="ＭＳ Ｐゴシック" charset="0"/>
              </a:defRPr>
            </a:lvl4pPr>
            <a:lvl5pPr marL="2057400" indent="-228600" eaLnBrk="0" hangingPunct="0">
              <a:defRPr sz="2400">
                <a:solidFill>
                  <a:schemeClr val="tx1"/>
                </a:solidFill>
                <a:latin typeface="Gill Sans MT" charset="0"/>
                <a:ea typeface="ＭＳ Ｐゴシック" charset="0"/>
              </a:defRPr>
            </a:lvl5pPr>
            <a:lvl6pPr marL="2514600" indent="-228600" eaLnBrk="0" fontAlgn="base" hangingPunct="0">
              <a:spcBef>
                <a:spcPct val="0"/>
              </a:spcBef>
              <a:spcAft>
                <a:spcPct val="0"/>
              </a:spcAft>
              <a:defRPr sz="2400">
                <a:solidFill>
                  <a:schemeClr val="tx1"/>
                </a:solidFill>
                <a:latin typeface="Gill Sans MT" charset="0"/>
                <a:ea typeface="ＭＳ Ｐゴシック" charset="0"/>
              </a:defRPr>
            </a:lvl6pPr>
            <a:lvl7pPr marL="2971800" indent="-228600" eaLnBrk="0" fontAlgn="base" hangingPunct="0">
              <a:spcBef>
                <a:spcPct val="0"/>
              </a:spcBef>
              <a:spcAft>
                <a:spcPct val="0"/>
              </a:spcAft>
              <a:defRPr sz="2400">
                <a:solidFill>
                  <a:schemeClr val="tx1"/>
                </a:solidFill>
                <a:latin typeface="Gill Sans MT" charset="0"/>
                <a:ea typeface="ＭＳ Ｐゴシック" charset="0"/>
              </a:defRPr>
            </a:lvl7pPr>
            <a:lvl8pPr marL="3429000" indent="-228600" eaLnBrk="0" fontAlgn="base" hangingPunct="0">
              <a:spcBef>
                <a:spcPct val="0"/>
              </a:spcBef>
              <a:spcAft>
                <a:spcPct val="0"/>
              </a:spcAft>
              <a:defRPr sz="2400">
                <a:solidFill>
                  <a:schemeClr val="tx1"/>
                </a:solidFill>
                <a:latin typeface="Gill Sans MT" charset="0"/>
                <a:ea typeface="ＭＳ Ｐゴシック" charset="0"/>
              </a:defRPr>
            </a:lvl8pPr>
            <a:lvl9pPr marL="3886200" indent="-228600" eaLnBrk="0" fontAlgn="base" hangingPunct="0">
              <a:spcBef>
                <a:spcPct val="0"/>
              </a:spcBef>
              <a:spcAft>
                <a:spcPct val="0"/>
              </a:spcAft>
              <a:defRPr sz="2400">
                <a:solidFill>
                  <a:schemeClr val="tx1"/>
                </a:solidFill>
                <a:latin typeface="Gill Sans MT" charset="0"/>
                <a:ea typeface="ＭＳ Ｐゴシック" charset="0"/>
              </a:defRPr>
            </a:lvl9pPr>
          </a:lstStyle>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Petroleum</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LPG/NGL</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Petrochemicals</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Power</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Natural gas/LNG</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Coal</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Bioenergy</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Emissions</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Transportation</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Fertilizers</a:t>
            </a:r>
          </a:p>
          <a:p>
            <a:pPr>
              <a:lnSpc>
                <a:spcPct val="110000"/>
              </a:lnSpc>
              <a:spcBef>
                <a:spcPct val="20000"/>
              </a:spcBef>
              <a:buClr>
                <a:srgbClr val="5893C1"/>
              </a:buClr>
              <a:buFont typeface="Arial" charset="0"/>
              <a:buNone/>
              <a:defRPr/>
            </a:pPr>
            <a:r>
              <a:rPr lang="en-US" sz="1200" dirty="0" smtClean="0">
                <a:solidFill>
                  <a:srgbClr val="A5A6A5"/>
                </a:solidFill>
                <a:latin typeface="Trebuchet MS" pitchFamily="34" charset="0"/>
                <a:cs typeface="Arial"/>
              </a:rPr>
              <a:t>Metals</a:t>
            </a:r>
          </a:p>
        </p:txBody>
      </p:sp>
      <p:cxnSp>
        <p:nvCxnSpPr>
          <p:cNvPr id="7" name="Straight Connector 6"/>
          <p:cNvCxnSpPr/>
          <p:nvPr userDrawn="1"/>
        </p:nvCxnSpPr>
        <p:spPr>
          <a:xfrm flipV="1">
            <a:off x="496888" y="3429000"/>
            <a:ext cx="0" cy="3074988"/>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pic>
        <p:nvPicPr>
          <p:cNvPr id="8" name="Picture 14"/>
          <p:cNvPicPr>
            <a:picLocks noChangeAspect="1"/>
          </p:cNvPicPr>
          <p:nvPr userDrawn="1"/>
        </p:nvPicPr>
        <p:blipFill>
          <a:blip r:embed="rId2" cstate="print"/>
          <a:srcRect/>
          <a:stretch>
            <a:fillRect/>
          </a:stretch>
        </p:blipFill>
        <p:spPr bwMode="auto">
          <a:xfrm>
            <a:off x="7358063" y="5981700"/>
            <a:ext cx="1285875" cy="508000"/>
          </a:xfrm>
          <a:prstGeom prst="rect">
            <a:avLst/>
          </a:prstGeom>
          <a:noFill/>
          <a:ln w="9525">
            <a:noFill/>
            <a:miter lim="800000"/>
            <a:headEnd/>
            <a:tailEnd/>
          </a:ln>
        </p:spPr>
      </p:pic>
      <p:sp>
        <p:nvSpPr>
          <p:cNvPr id="11" name="TextBox 10"/>
          <p:cNvSpPr txBox="1"/>
          <p:nvPr userDrawn="1"/>
        </p:nvSpPr>
        <p:spPr>
          <a:xfrm>
            <a:off x="532304" y="6243221"/>
            <a:ext cx="2363295" cy="307777"/>
          </a:xfrm>
          <a:prstGeom prst="rect">
            <a:avLst/>
          </a:prstGeom>
          <a:noFill/>
        </p:spPr>
        <p:txBody>
          <a:bodyPr wrap="square" rtlCol="0">
            <a:spAutoFit/>
          </a:bodyPr>
          <a:lstStyle/>
          <a:p>
            <a:r>
              <a:rPr lang="en-GB" sz="1400" dirty="0" smtClean="0">
                <a:solidFill>
                  <a:schemeClr val="bg1">
                    <a:lumMod val="50000"/>
                  </a:schemeClr>
                </a:solidFill>
                <a:latin typeface="Trebuchet MS" pitchFamily="34" charset="0"/>
              </a:rPr>
              <a:t>illuminating the markets</a:t>
            </a:r>
            <a:endParaRPr lang="en-GB" sz="1400" dirty="0">
              <a:solidFill>
                <a:schemeClr val="bg1">
                  <a:lumMod val="50000"/>
                </a:schemeClr>
              </a:solidFill>
              <a:latin typeface="Trebuchet MS"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0"/>
            <a:ext cx="9144000" cy="6858000"/>
          </a:xfrm>
          <a:prstGeom prst="rect">
            <a:avLst/>
          </a:prstGeom>
          <a:solidFill>
            <a:srgbClr val="F2F2F2"/>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auto">
              <a:spcBef>
                <a:spcPts val="0"/>
              </a:spcBef>
              <a:spcAft>
                <a:spcPts val="0"/>
              </a:spcAft>
              <a:defRPr/>
            </a:pPr>
            <a:endParaRPr lang="en-US">
              <a:solidFill>
                <a:schemeClr val="lt1"/>
              </a:solidFill>
              <a:latin typeface="+mn-lt"/>
              <a:ea typeface="+mn-ea"/>
            </a:endParaRPr>
          </a:p>
        </p:txBody>
      </p:sp>
      <p:cxnSp>
        <p:nvCxnSpPr>
          <p:cNvPr id="5" name="Straight Connector 4"/>
          <p:cNvCxnSpPr/>
          <p:nvPr userDrawn="1"/>
        </p:nvCxnSpPr>
        <p:spPr>
          <a:xfrm flipV="1">
            <a:off x="496888" y="5981700"/>
            <a:ext cx="0" cy="504825"/>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pic>
        <p:nvPicPr>
          <p:cNvPr id="6"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58063" y="5981700"/>
            <a:ext cx="12858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 descr="itm.pdf"/>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0225" y="6305550"/>
            <a:ext cx="2060575" cy="20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userDrawn="1"/>
        </p:nvSpPr>
        <p:spPr bwMode="auto">
          <a:xfrm>
            <a:off x="0" y="0"/>
            <a:ext cx="9144000" cy="6858000"/>
          </a:xfrm>
          <a:prstGeom prst="rect">
            <a:avLst/>
          </a:prstGeom>
          <a:solidFill>
            <a:srgbClr val="F2F2F2"/>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auto">
              <a:spcBef>
                <a:spcPts val="0"/>
              </a:spcBef>
              <a:spcAft>
                <a:spcPts val="0"/>
              </a:spcAft>
              <a:defRPr/>
            </a:pPr>
            <a:endParaRPr lang="en-US" dirty="0">
              <a:solidFill>
                <a:schemeClr val="lt1"/>
              </a:solidFill>
              <a:latin typeface="+mn-lt"/>
              <a:ea typeface="+mn-ea"/>
            </a:endParaRPr>
          </a:p>
        </p:txBody>
      </p:sp>
      <p:cxnSp>
        <p:nvCxnSpPr>
          <p:cNvPr id="9" name="Straight Connector 8"/>
          <p:cNvCxnSpPr/>
          <p:nvPr userDrawn="1"/>
        </p:nvCxnSpPr>
        <p:spPr>
          <a:xfrm flipV="1">
            <a:off x="496888" y="774700"/>
            <a:ext cx="0" cy="503238"/>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userDrawn="1"/>
        </p:nvCxnSpPr>
        <p:spPr>
          <a:xfrm flipV="1">
            <a:off x="496888" y="5981700"/>
            <a:ext cx="0" cy="504825"/>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pic>
        <p:nvPicPr>
          <p:cNvPr id="11" name="Picture 1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58063" y="5981700"/>
            <a:ext cx="12858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2" descr="itm.pdf"/>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0225" y="6305550"/>
            <a:ext cx="2060575" cy="20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Content Placeholder 23"/>
          <p:cNvSpPr>
            <a:spLocks noGrp="1"/>
          </p:cNvSpPr>
          <p:nvPr>
            <p:ph sz="quarter" idx="10"/>
          </p:nvPr>
        </p:nvSpPr>
        <p:spPr>
          <a:xfrm>
            <a:off x="613285" y="1600199"/>
            <a:ext cx="7917430" cy="4525963"/>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21" name="Title Placeholder 1"/>
          <p:cNvSpPr>
            <a:spLocks noGrp="1"/>
          </p:cNvSpPr>
          <p:nvPr>
            <p:ph type="title"/>
          </p:nvPr>
        </p:nvSpPr>
        <p:spPr bwMode="auto">
          <a:xfrm>
            <a:off x="613285" y="752475"/>
            <a:ext cx="7917430" cy="592138"/>
          </a:xfrm>
          <a:prstGeom prst="rect">
            <a:avLst/>
          </a:prstGeom>
          <a:noFill/>
          <a:ln>
            <a:noFill/>
          </a:ln>
          <a:extLst>
            <a:ext uri="{FAA26D3D-D897-4be2-8F04-BA451C77F1D7}"/>
          </a:extLst>
        </p:spPr>
        <p:txBody>
          <a:bodyPr/>
          <a:lstStyle/>
          <a:p>
            <a:pPr lvl="0"/>
            <a:r>
              <a:rPr lang="en-GB" dirty="0" smtClean="0"/>
              <a:t>Click to edit Master title style</a:t>
            </a:r>
            <a:endParaRPr lang="en-US" dirty="0"/>
          </a:p>
        </p:txBody>
      </p:sp>
      <p:sp>
        <p:nvSpPr>
          <p:cNvPr id="13" name="Footer Placeholder 4"/>
          <p:cNvSpPr>
            <a:spLocks noGrp="1"/>
          </p:cNvSpPr>
          <p:nvPr>
            <p:ph type="ftr" sz="quarter" idx="11"/>
          </p:nvPr>
        </p:nvSpPr>
        <p:spPr>
          <a:xfrm>
            <a:off x="3657599" y="6347405"/>
            <a:ext cx="2743201" cy="365125"/>
          </a:xfrm>
          <a:prstGeom prst="rect">
            <a:avLst/>
          </a:prstGeom>
        </p:spPr>
        <p:txBody>
          <a:bodyPr/>
          <a:lstStyle>
            <a:lvl1pPr>
              <a:defRPr sz="800">
                <a:solidFill>
                  <a:srgbClr val="636463"/>
                </a:solidFill>
                <a:latin typeface="Trebuchet MS" pitchFamily="34" charset="0"/>
              </a:defRPr>
            </a:lvl1pPr>
          </a:lstStyle>
          <a:p>
            <a:r>
              <a:rPr lang="en-US" dirty="0" smtClean="0"/>
              <a:t>Copyright © 2013 Argus </a:t>
            </a:r>
            <a:r>
              <a:rPr lang="en-US" smtClean="0"/>
              <a:t>Media Ltd. </a:t>
            </a:r>
            <a:r>
              <a:rPr lang="en-US" dirty="0" smtClean="0"/>
              <a:t>All </a:t>
            </a:r>
            <a:r>
              <a:rPr lang="en-US" smtClean="0"/>
              <a:t>rights reserved.</a:t>
            </a:r>
            <a:endParaRPr lang="en-US" dirty="0"/>
          </a:p>
        </p:txBody>
      </p:sp>
    </p:spTree>
    <p:extLst>
      <p:ext uri="{BB962C8B-B14F-4D97-AF65-F5344CB8AC3E}">
        <p14:creationId xmlns:p14="http://schemas.microsoft.com/office/powerpoint/2010/main" val="1996292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Two Layout">
    <p:spTree>
      <p:nvGrpSpPr>
        <p:cNvPr id="1" name=""/>
        <p:cNvGrpSpPr/>
        <p:nvPr/>
      </p:nvGrpSpPr>
      <p:grpSpPr>
        <a:xfrm>
          <a:off x="0" y="0"/>
          <a:ext cx="0" cy="0"/>
          <a:chOff x="0" y="0"/>
          <a:chExt cx="0" cy="0"/>
        </a:xfrm>
      </p:grpSpPr>
      <p:sp>
        <p:nvSpPr>
          <p:cNvPr id="5" name="Content Placeholder 2"/>
          <p:cNvSpPr>
            <a:spLocks noGrp="1"/>
          </p:cNvSpPr>
          <p:nvPr>
            <p:ph sz="half" idx="1"/>
          </p:nvPr>
        </p:nvSpPr>
        <p:spPr>
          <a:xfrm>
            <a:off x="609600" y="1600201"/>
            <a:ext cx="3886200" cy="4267200"/>
          </a:xfrm>
        </p:spPr>
        <p:txBody>
          <a:bodyPr/>
          <a:lstStyle>
            <a:lvl1pPr>
              <a:defRPr sz="24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cxnSp>
        <p:nvCxnSpPr>
          <p:cNvPr id="6" name="Straight Connector 5"/>
          <p:cNvCxnSpPr/>
          <p:nvPr userDrawn="1"/>
        </p:nvCxnSpPr>
        <p:spPr>
          <a:xfrm flipV="1">
            <a:off x="496888" y="774700"/>
            <a:ext cx="0" cy="503238"/>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flipV="1">
            <a:off x="496888" y="5981700"/>
            <a:ext cx="0" cy="504825"/>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pic>
        <p:nvPicPr>
          <p:cNvPr id="10" name="Picture 14"/>
          <p:cNvPicPr>
            <a:picLocks noChangeAspect="1"/>
          </p:cNvPicPr>
          <p:nvPr userDrawn="1"/>
        </p:nvPicPr>
        <p:blipFill>
          <a:blip r:embed="rId2" cstate="print"/>
          <a:srcRect/>
          <a:stretch>
            <a:fillRect/>
          </a:stretch>
        </p:blipFill>
        <p:spPr bwMode="auto">
          <a:xfrm>
            <a:off x="7358063" y="5981700"/>
            <a:ext cx="1285875" cy="508000"/>
          </a:xfrm>
          <a:prstGeom prst="rect">
            <a:avLst/>
          </a:prstGeom>
          <a:noFill/>
          <a:ln w="9525">
            <a:noFill/>
            <a:miter lim="800000"/>
            <a:headEnd/>
            <a:tailEnd/>
          </a:ln>
        </p:spPr>
      </p:pic>
      <p:sp>
        <p:nvSpPr>
          <p:cNvPr id="14" name="Title Placeholder 1"/>
          <p:cNvSpPr>
            <a:spLocks noGrp="1"/>
          </p:cNvSpPr>
          <p:nvPr>
            <p:ph type="title"/>
          </p:nvPr>
        </p:nvSpPr>
        <p:spPr>
          <a:xfrm>
            <a:off x="609600" y="762000"/>
            <a:ext cx="8001000" cy="609600"/>
          </a:xfrm>
          <a:prstGeom prst="rect">
            <a:avLst/>
          </a:prstGeom>
        </p:spPr>
        <p:txBody>
          <a:bodyPr vert="horz" lIns="0" tIns="0" rIns="0" bIns="0" rtlCol="0" anchor="b">
            <a:normAutofit/>
          </a:bodyPr>
          <a:lstStyle/>
          <a:p>
            <a:r>
              <a:rPr lang="ru-RU" smtClean="0"/>
              <a:t>Образец заголовка</a:t>
            </a:r>
            <a:endParaRPr lang="en-US" dirty="0"/>
          </a:p>
        </p:txBody>
      </p:sp>
      <p:sp>
        <p:nvSpPr>
          <p:cNvPr id="13" name="Content Placeholder 2"/>
          <p:cNvSpPr>
            <a:spLocks noGrp="1"/>
          </p:cNvSpPr>
          <p:nvPr>
            <p:ph sz="half" idx="10"/>
          </p:nvPr>
        </p:nvSpPr>
        <p:spPr>
          <a:xfrm>
            <a:off x="4724400" y="1600200"/>
            <a:ext cx="3886200" cy="4267200"/>
          </a:xfrm>
        </p:spPr>
        <p:txBody>
          <a:bodyPr/>
          <a:lstStyle>
            <a:lvl1pPr>
              <a:defRPr sz="24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2" name="Footer Placeholder 11"/>
          <p:cNvSpPr>
            <a:spLocks noGrp="1"/>
          </p:cNvSpPr>
          <p:nvPr>
            <p:ph type="ftr" sz="quarter" idx="11"/>
          </p:nvPr>
        </p:nvSpPr>
        <p:spPr>
          <a:xfrm>
            <a:off x="3657599" y="6347405"/>
            <a:ext cx="2743201" cy="365125"/>
          </a:xfrm>
          <a:prstGeom prst="rect">
            <a:avLst/>
          </a:prstGeom>
        </p:spPr>
        <p:txBody>
          <a:bodyPr/>
          <a:lstStyle>
            <a:lvl1pPr>
              <a:defRPr sz="800">
                <a:solidFill>
                  <a:srgbClr val="636463"/>
                </a:solidFill>
                <a:latin typeface="Trebuchet MS" pitchFamily="34" charset="0"/>
              </a:defRPr>
            </a:lvl1pPr>
          </a:lstStyle>
          <a:p>
            <a:r>
              <a:rPr lang="en-US" dirty="0" smtClean="0"/>
              <a:t>Copyright © 2013 Argus </a:t>
            </a:r>
            <a:r>
              <a:rPr lang="en-US" smtClean="0"/>
              <a:t>Media Ltd. </a:t>
            </a:r>
            <a:r>
              <a:rPr lang="en-US" dirty="0" smtClean="0"/>
              <a:t>All rights reserved</a:t>
            </a:r>
            <a:endParaRPr lang="en-US" dirty="0"/>
          </a:p>
        </p:txBody>
      </p:sp>
      <p:sp>
        <p:nvSpPr>
          <p:cNvPr id="15" name="TextBox 14"/>
          <p:cNvSpPr txBox="1"/>
          <p:nvPr userDrawn="1"/>
        </p:nvSpPr>
        <p:spPr>
          <a:xfrm>
            <a:off x="532304" y="6243221"/>
            <a:ext cx="2363295" cy="307777"/>
          </a:xfrm>
          <a:prstGeom prst="rect">
            <a:avLst/>
          </a:prstGeom>
          <a:noFill/>
        </p:spPr>
        <p:txBody>
          <a:bodyPr wrap="square" rtlCol="0">
            <a:spAutoFit/>
          </a:bodyPr>
          <a:lstStyle/>
          <a:p>
            <a:r>
              <a:rPr lang="en-GB" sz="1400" dirty="0" smtClean="0">
                <a:solidFill>
                  <a:schemeClr val="bg1">
                    <a:lumMod val="50000"/>
                  </a:schemeClr>
                </a:solidFill>
                <a:latin typeface="Trebuchet MS" pitchFamily="34" charset="0"/>
              </a:rPr>
              <a:t>illuminating the markets</a:t>
            </a:r>
            <a:endParaRPr lang="en-GB" sz="1400" dirty="0">
              <a:solidFill>
                <a:schemeClr val="bg1">
                  <a:lumMod val="50000"/>
                </a:schemeClr>
              </a:solidFill>
              <a:latin typeface="Trebuchet MS" pitchFamily="34" charset="0"/>
            </a:endParaRPr>
          </a:p>
        </p:txBody>
      </p:sp>
    </p:spTree>
    <p:extLst>
      <p:ext uri="{BB962C8B-B14F-4D97-AF65-F5344CB8AC3E}">
        <p14:creationId xmlns:p14="http://schemas.microsoft.com/office/powerpoint/2010/main" val="1449976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762000"/>
            <a:ext cx="7924800" cy="609600"/>
          </a:xfrm>
          <a:prstGeom prst="rect">
            <a:avLst/>
          </a:prstGeom>
        </p:spPr>
        <p:txBody>
          <a:bodyPr vert="horz" lIns="0" tIns="0" rIns="0" bIns="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09600" y="1600201"/>
            <a:ext cx="7924800" cy="42672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124200" y="6264275"/>
            <a:ext cx="2895600" cy="365125"/>
          </a:xfrm>
          <a:prstGeom prst="rect">
            <a:avLst/>
          </a:prstGeom>
        </p:spPr>
        <p:txBody>
          <a:bodyPr vert="horz" lIns="91440" tIns="45720" rIns="91440" bIns="45720" rtlCol="0" anchor="ctr"/>
          <a:lstStyle>
            <a:lvl1pPr algn="ctr">
              <a:defRPr sz="800">
                <a:solidFill>
                  <a:schemeClr val="tx1">
                    <a:tint val="75000"/>
                  </a:schemeClr>
                </a:solidFill>
                <a:latin typeface="Trebuchet MS" pitchFamily="34" charset="0"/>
              </a:defRPr>
            </a:lvl1pPr>
          </a:lstStyle>
          <a:p>
            <a:r>
              <a:rPr lang="en-US" dirty="0" smtClean="0"/>
              <a:t>Copyright © 2013 Argus </a:t>
            </a:r>
            <a:r>
              <a:rPr lang="en-US" smtClean="0"/>
              <a:t>Media Ltd. </a:t>
            </a:r>
            <a:r>
              <a:rPr lang="en-US" dirty="0" smtClean="0"/>
              <a:t>All </a:t>
            </a:r>
            <a:r>
              <a:rPr lang="en-US" smtClean="0"/>
              <a:t>rights reserved.</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1" r:id="rId4"/>
    <p:sldLayoutId id="2147483650" r:id="rId5"/>
    <p:sldLayoutId id="2147483663" r:id="rId6"/>
    <p:sldLayoutId id="2147483664" r:id="rId7"/>
    <p:sldLayoutId id="2147483665" r:id="rId8"/>
    <p:sldLayoutId id="2147483666" r:id="rId9"/>
  </p:sldLayoutIdLst>
  <p:hf sldNum="0" hdr="0" dt="0"/>
  <p:txStyles>
    <p:titleStyle>
      <a:lvl1pPr algn="l" defTabSz="914400" rtl="0" eaLnBrk="1" latinLnBrk="0" hangingPunct="1">
        <a:spcBef>
          <a:spcPct val="0"/>
        </a:spcBef>
        <a:buNone/>
        <a:defRPr sz="2800" kern="1200">
          <a:solidFill>
            <a:srgbClr val="003F82"/>
          </a:solidFill>
          <a:latin typeface="Trebuchet MS" pitchFamily="34" charset="0"/>
          <a:ea typeface="+mj-ea"/>
          <a:cs typeface="+mj-cs"/>
        </a:defRPr>
      </a:lvl1pPr>
    </p:titleStyle>
    <p:bodyStyle>
      <a:lvl1pPr marL="342900" indent="-342900" algn="l" defTabSz="914400" rtl="0" eaLnBrk="1" latinLnBrk="0" hangingPunct="1">
        <a:spcBef>
          <a:spcPct val="20000"/>
        </a:spcBef>
        <a:buClr>
          <a:srgbClr val="5893C1"/>
        </a:buClr>
        <a:buFont typeface="Arial" pitchFamily="34" charset="0"/>
        <a:buChar char="•"/>
        <a:defRPr sz="2400" b="0" kern="1200">
          <a:solidFill>
            <a:srgbClr val="636463"/>
          </a:solidFill>
          <a:latin typeface="Trebuchet MS" pitchFamily="34" charset="0"/>
          <a:ea typeface="+mn-ea"/>
          <a:cs typeface="+mn-cs"/>
        </a:defRPr>
      </a:lvl1pPr>
      <a:lvl2pPr marL="742950" indent="-285750" algn="l" defTabSz="914400" rtl="0" eaLnBrk="1" latinLnBrk="0" hangingPunct="1">
        <a:spcBef>
          <a:spcPct val="20000"/>
        </a:spcBef>
        <a:buClr>
          <a:srgbClr val="5893C1"/>
        </a:buClr>
        <a:buFont typeface="Trebuchet MS" pitchFamily="34" charset="0"/>
        <a:buChar char="◦"/>
        <a:defRPr sz="2000" kern="1200">
          <a:solidFill>
            <a:srgbClr val="636463"/>
          </a:solidFill>
          <a:latin typeface="Trebuchet MS" pitchFamily="34" charset="0"/>
          <a:ea typeface="+mn-ea"/>
          <a:cs typeface="+mn-cs"/>
        </a:defRPr>
      </a:lvl2pPr>
      <a:lvl3pPr marL="1143000" indent="-228600" algn="l" defTabSz="914400" rtl="0" eaLnBrk="1" latinLnBrk="0" hangingPunct="1">
        <a:spcBef>
          <a:spcPct val="20000"/>
        </a:spcBef>
        <a:buClr>
          <a:srgbClr val="5893C1"/>
        </a:buClr>
        <a:buFont typeface="Trebuchet MS" pitchFamily="34" charset="0"/>
        <a:buChar char="‐"/>
        <a:defRPr sz="1800" kern="1200">
          <a:solidFill>
            <a:srgbClr val="636463"/>
          </a:solidFill>
          <a:latin typeface="Trebuchet MS" pitchFamily="34" charset="0"/>
          <a:ea typeface="+mn-ea"/>
          <a:cs typeface="+mn-cs"/>
        </a:defRPr>
      </a:lvl3pPr>
      <a:lvl4pPr marL="1600200" indent="-228600" algn="l" defTabSz="914400" rtl="0" eaLnBrk="1" latinLnBrk="0" hangingPunct="1">
        <a:spcBef>
          <a:spcPct val="20000"/>
        </a:spcBef>
        <a:buClr>
          <a:srgbClr val="5893C1"/>
        </a:buClr>
        <a:buFont typeface="Arial" pitchFamily="34" charset="0"/>
        <a:buChar char="•"/>
        <a:defRPr sz="1600" kern="1200">
          <a:solidFill>
            <a:srgbClr val="636463"/>
          </a:solidFill>
          <a:latin typeface="Trebuchet MS" pitchFamily="34" charset="0"/>
          <a:ea typeface="+mn-ea"/>
          <a:cs typeface="+mn-cs"/>
        </a:defRPr>
      </a:lvl4pPr>
      <a:lvl5pPr marL="2057400" indent="-228600" algn="l" defTabSz="914400" rtl="0" eaLnBrk="1" latinLnBrk="0" hangingPunct="1">
        <a:spcBef>
          <a:spcPct val="20000"/>
        </a:spcBef>
        <a:buClr>
          <a:srgbClr val="5893C1"/>
        </a:buClr>
        <a:buFont typeface="Trebuchet MS" pitchFamily="34" charset="0"/>
        <a:buChar char="◦"/>
        <a:defRPr sz="1400" kern="1200">
          <a:solidFill>
            <a:srgbClr val="636463"/>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ea typeface="ＭＳ Ｐゴシック" pitchFamily="34" charset="-128"/>
              </a:rPr>
              <a:t>Energy and commodity price benchmarking and market insights</a:t>
            </a:r>
            <a:endParaRPr lang="en-US" dirty="0"/>
          </a:p>
        </p:txBody>
      </p:sp>
      <p:sp>
        <p:nvSpPr>
          <p:cNvPr id="3" name="TextBox 2"/>
          <p:cNvSpPr txBox="1"/>
          <p:nvPr/>
        </p:nvSpPr>
        <p:spPr>
          <a:xfrm>
            <a:off x="3733802" y="5450333"/>
            <a:ext cx="5318185" cy="1102866"/>
          </a:xfrm>
          <a:prstGeom prst="rect">
            <a:avLst/>
          </a:prstGeom>
          <a:noFill/>
        </p:spPr>
        <p:txBody>
          <a:bodyPr wrap="square" rtlCol="0">
            <a:spAutoFit/>
          </a:bodyPr>
          <a:lstStyle/>
          <a:p>
            <a:pPr algn="r">
              <a:spcBef>
                <a:spcPts val="600"/>
              </a:spcBef>
              <a:spcAft>
                <a:spcPts val="800"/>
              </a:spcAft>
            </a:pPr>
            <a:r>
              <a:rPr lang="en-GB" dirty="0" smtClean="0">
                <a:solidFill>
                  <a:schemeClr val="bg1"/>
                </a:solidFill>
                <a:latin typeface="Trebuchet MS" pitchFamily="34" charset="0"/>
              </a:rPr>
              <a:t>Market</a:t>
            </a:r>
            <a:r>
              <a:rPr lang="en-GB" baseline="0" dirty="0" smtClean="0">
                <a:solidFill>
                  <a:schemeClr val="bg1"/>
                </a:solidFill>
                <a:latin typeface="Trebuchet MS" pitchFamily="34" charset="0"/>
              </a:rPr>
              <a:t> Reporting</a:t>
            </a:r>
          </a:p>
          <a:p>
            <a:pPr algn="r">
              <a:spcAft>
                <a:spcPts val="600"/>
              </a:spcAft>
            </a:pPr>
            <a:r>
              <a:rPr lang="en-GB" baseline="0" dirty="0" smtClean="0">
                <a:solidFill>
                  <a:schemeClr val="bg1"/>
                </a:solidFill>
                <a:latin typeface="Trebuchet MS" pitchFamily="34" charset="0"/>
              </a:rPr>
              <a:t>Consulting</a:t>
            </a:r>
          </a:p>
          <a:p>
            <a:pPr algn="r">
              <a:spcAft>
                <a:spcPts val="1200"/>
              </a:spcAft>
            </a:pPr>
            <a:r>
              <a:rPr lang="en-GB" baseline="0" dirty="0" smtClean="0">
                <a:solidFill>
                  <a:schemeClr val="bg1"/>
                </a:solidFill>
                <a:latin typeface="Trebuchet MS" pitchFamily="34" charset="0"/>
              </a:rPr>
              <a:t>Events</a:t>
            </a:r>
            <a:endParaRPr lang="en-GB" dirty="0">
              <a:solidFill>
                <a:schemeClr val="bg1"/>
              </a:solidFill>
              <a:latin typeface="Trebuchet MS"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381000" y="1524000"/>
            <a:ext cx="8001000" cy="4191000"/>
          </a:xfrm>
        </p:spPr>
        <p:txBody>
          <a:bodyPr>
            <a:noAutofit/>
          </a:bodyPr>
          <a:lstStyle/>
          <a:p>
            <a:pPr>
              <a:lnSpc>
                <a:spcPct val="110000"/>
              </a:lnSpc>
              <a:spcBef>
                <a:spcPts val="800"/>
              </a:spcBef>
              <a:buFontTx/>
              <a:buChar char="•"/>
            </a:pPr>
            <a:r>
              <a:rPr lang="ru-RU" sz="2200" dirty="0" smtClean="0"/>
              <a:t>В </a:t>
            </a:r>
            <a:r>
              <a:rPr lang="ru-RU" sz="2200" smtClean="0"/>
              <a:t>2013 г. </a:t>
            </a:r>
            <a:r>
              <a:rPr lang="ru-RU" sz="2200" dirty="0" smtClean="0"/>
              <a:t>продажи мазута на бункеровку в России выросли на </a:t>
            </a:r>
            <a:r>
              <a:rPr lang="ru-RU" sz="2200" b="1" dirty="0" smtClean="0"/>
              <a:t>42%</a:t>
            </a:r>
            <a:r>
              <a:rPr lang="ru-RU" sz="2200" dirty="0" smtClean="0"/>
              <a:t>, до </a:t>
            </a:r>
            <a:r>
              <a:rPr lang="en-GB" sz="2200" dirty="0" smtClean="0"/>
              <a:t>11</a:t>
            </a:r>
            <a:r>
              <a:rPr lang="ru-RU" sz="2200" dirty="0" smtClean="0"/>
              <a:t>,</a:t>
            </a:r>
            <a:r>
              <a:rPr lang="en-GB" sz="2200" dirty="0" smtClean="0"/>
              <a:t>2</a:t>
            </a:r>
            <a:r>
              <a:rPr lang="ru-RU" sz="2200" dirty="0" smtClean="0"/>
              <a:t> млн т</a:t>
            </a:r>
            <a:endParaRPr lang="en-GB" sz="2200" b="1" dirty="0" smtClean="0"/>
          </a:p>
          <a:p>
            <a:pPr>
              <a:lnSpc>
                <a:spcPct val="110000"/>
              </a:lnSpc>
              <a:spcBef>
                <a:spcPts val="800"/>
              </a:spcBef>
              <a:buFontTx/>
              <a:buChar char="•"/>
            </a:pPr>
            <a:r>
              <a:rPr lang="ru-RU" sz="2200" dirty="0" smtClean="0"/>
              <a:t>Мировой рынок морского топлива растет на 2-3% в год</a:t>
            </a:r>
            <a:endParaRPr lang="en-GB" sz="2200" dirty="0" smtClean="0"/>
          </a:p>
          <a:p>
            <a:pPr>
              <a:lnSpc>
                <a:spcPct val="110000"/>
              </a:lnSpc>
              <a:spcBef>
                <a:spcPts val="800"/>
              </a:spcBef>
              <a:buFontTx/>
              <a:buChar char="•"/>
            </a:pPr>
            <a:r>
              <a:rPr lang="ru-RU" sz="2200" dirty="0" smtClean="0"/>
              <a:t>Привлекательность российского рынка обусловлена отсутствием экспортной пошлины и возвратом НДС</a:t>
            </a:r>
            <a:endParaRPr lang="en-GB" sz="2200" dirty="0" smtClean="0"/>
          </a:p>
          <a:p>
            <a:pPr>
              <a:lnSpc>
                <a:spcPct val="110000"/>
              </a:lnSpc>
              <a:spcBef>
                <a:spcPts val="800"/>
              </a:spcBef>
              <a:buFontTx/>
              <a:buChar char="•"/>
            </a:pPr>
            <a:r>
              <a:rPr lang="ru-RU" sz="2200" dirty="0" smtClean="0"/>
              <a:t>Предложение мазута растет за счет сокращения прибыльности экспорта и падения спроса на внутреннем рынке по мере газификации электростанций</a:t>
            </a:r>
          </a:p>
          <a:p>
            <a:pPr>
              <a:lnSpc>
                <a:spcPct val="110000"/>
              </a:lnSpc>
              <a:spcBef>
                <a:spcPts val="800"/>
              </a:spcBef>
              <a:buFontTx/>
              <a:buChar char="•"/>
            </a:pPr>
            <a:r>
              <a:rPr lang="ru-RU" sz="2200" dirty="0" smtClean="0"/>
              <a:t>Относительно низкие цены и растущий грузооборот российских портов способствуют росту спроса</a:t>
            </a:r>
            <a:endParaRPr lang="en-GB" sz="2200" dirty="0" smtClean="0"/>
          </a:p>
          <a:p>
            <a:pPr>
              <a:lnSpc>
                <a:spcPct val="110000"/>
              </a:lnSpc>
              <a:spcBef>
                <a:spcPts val="800"/>
              </a:spcBef>
              <a:buFontTx/>
              <a:buChar char="•"/>
            </a:pPr>
            <a:endParaRPr lang="en-GB" sz="2200" dirty="0"/>
          </a:p>
        </p:txBody>
      </p:sp>
      <p:sp>
        <p:nvSpPr>
          <p:cNvPr id="3" name="Title 2"/>
          <p:cNvSpPr>
            <a:spLocks noGrp="1"/>
          </p:cNvSpPr>
          <p:nvPr>
            <p:ph type="title"/>
          </p:nvPr>
        </p:nvSpPr>
        <p:spPr>
          <a:xfrm>
            <a:off x="609600" y="685800"/>
            <a:ext cx="8001000" cy="609600"/>
          </a:xfrm>
        </p:spPr>
        <p:txBody>
          <a:bodyPr/>
          <a:lstStyle/>
          <a:p>
            <a:r>
              <a:rPr lang="ru-RU" dirty="0" smtClean="0"/>
              <a:t>Налоговый режим стимулирует рост рынка</a:t>
            </a:r>
            <a:endParaRPr lang="en-US" dirty="0"/>
          </a:p>
        </p:txBody>
      </p:sp>
      <p:sp>
        <p:nvSpPr>
          <p:cNvPr id="5" name="Footer Placeholder 3"/>
          <p:cNvSpPr txBox="1">
            <a:spLocks/>
          </p:cNvSpPr>
          <p:nvPr/>
        </p:nvSpPr>
        <p:spPr>
          <a:xfrm>
            <a:off x="3124200" y="62642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Trebuchet MS"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Copyright © 2014 Argus </a:t>
            </a:r>
            <a:r>
              <a:rPr lang="en-US" smtClean="0"/>
              <a:t>Media Ltd. </a:t>
            </a:r>
            <a:r>
              <a:rPr lang="en-US" dirty="0" smtClean="0"/>
              <a:t>All </a:t>
            </a:r>
            <a:r>
              <a:rPr lang="en-US" smtClean="0"/>
              <a:t>rights reserved.</a:t>
            </a:r>
            <a:endParaRPr lang="en-US" dirty="0"/>
          </a:p>
        </p:txBody>
      </p:sp>
    </p:spTree>
    <p:extLst>
      <p:ext uri="{BB962C8B-B14F-4D97-AF65-F5344CB8AC3E}">
        <p14:creationId xmlns:p14="http://schemas.microsoft.com/office/powerpoint/2010/main" val="34622127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u-RU" dirty="0" err="1" smtClean="0"/>
              <a:t>Высокомаржинальный</a:t>
            </a:r>
            <a:r>
              <a:rPr lang="ru-RU" dirty="0" smtClean="0"/>
              <a:t> бизнес</a:t>
            </a:r>
            <a:endParaRPr lang="en-US" dirty="0"/>
          </a:p>
        </p:txBody>
      </p:sp>
      <p:sp>
        <p:nvSpPr>
          <p:cNvPr id="5" name="Footer Placeholder 3"/>
          <p:cNvSpPr txBox="1">
            <a:spLocks/>
          </p:cNvSpPr>
          <p:nvPr/>
        </p:nvSpPr>
        <p:spPr>
          <a:xfrm>
            <a:off x="3124200" y="62642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Trebuchet MS"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Copyright © 2014 Argus </a:t>
            </a:r>
            <a:r>
              <a:rPr lang="en-US" smtClean="0"/>
              <a:t>Media Ltd. </a:t>
            </a:r>
            <a:r>
              <a:rPr lang="en-US" dirty="0" smtClean="0"/>
              <a:t>All </a:t>
            </a:r>
            <a:r>
              <a:rPr lang="en-US" smtClean="0"/>
              <a:t>rights reserved.</a:t>
            </a:r>
            <a:endParaRPr lang="en-US" dirty="0"/>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125" y="1610902"/>
            <a:ext cx="7887875" cy="4256498"/>
          </a:xfrm>
          <a:prstGeom prst="rect">
            <a:avLst/>
          </a:prstGeom>
        </p:spPr>
      </p:pic>
    </p:spTree>
    <p:extLst>
      <p:ext uri="{BB962C8B-B14F-4D97-AF65-F5344CB8AC3E}">
        <p14:creationId xmlns:p14="http://schemas.microsoft.com/office/powerpoint/2010/main" val="35755224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2"/>
          <p:cNvSpPr>
            <a:spLocks noGrp="1"/>
          </p:cNvSpPr>
          <p:nvPr>
            <p:ph type="title" idx="4294967295"/>
          </p:nvPr>
        </p:nvSpPr>
        <p:spPr/>
        <p:txBody>
          <a:bodyPr>
            <a:normAutofit/>
          </a:bodyPr>
          <a:lstStyle/>
          <a:p>
            <a:r>
              <a:rPr lang="ru-RU" dirty="0" smtClean="0"/>
              <a:t>Производство мазута сократится</a:t>
            </a:r>
            <a:endParaRPr lang="en-GB" dirty="0" smtClean="0">
              <a:latin typeface="Trebuchet MS" pitchFamily="34" charset="0"/>
            </a:endParaRPr>
          </a:p>
        </p:txBody>
      </p:sp>
      <p:sp>
        <p:nvSpPr>
          <p:cNvPr id="4"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685889"/>
            <a:ext cx="7851000" cy="4181511"/>
          </a:xfrm>
          <a:prstGeom prst="rect">
            <a:avLst/>
          </a:prstGeom>
        </p:spPr>
      </p:pic>
      <p:cxnSp>
        <p:nvCxnSpPr>
          <p:cNvPr id="3" name="Прямая со стрелкой 2"/>
          <p:cNvCxnSpPr/>
          <p:nvPr/>
        </p:nvCxnSpPr>
        <p:spPr>
          <a:xfrm>
            <a:off x="7696200" y="1981200"/>
            <a:ext cx="914400" cy="609600"/>
          </a:xfrm>
          <a:prstGeom prst="straightConnector1">
            <a:avLst/>
          </a:prstGeom>
          <a:ln w="635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8" name="Прямоугольник 7"/>
          <p:cNvSpPr/>
          <p:nvPr/>
        </p:nvSpPr>
        <p:spPr>
          <a:xfrm>
            <a:off x="7728228" y="2743200"/>
            <a:ext cx="1415772" cy="646331"/>
          </a:xfrm>
          <a:prstGeom prst="rect">
            <a:avLst/>
          </a:prstGeom>
        </p:spPr>
        <p:txBody>
          <a:bodyPr wrap="none">
            <a:spAutoFit/>
          </a:bodyPr>
          <a:lstStyle/>
          <a:p>
            <a:r>
              <a:rPr lang="ru-RU" dirty="0" smtClean="0">
                <a:latin typeface="Trebuchet MS" pitchFamily="34" charset="0"/>
              </a:rPr>
              <a:t>45-</a:t>
            </a:r>
            <a:r>
              <a:rPr lang="en-GB" dirty="0" smtClean="0">
                <a:latin typeface="Trebuchet MS" pitchFamily="34" charset="0"/>
              </a:rPr>
              <a:t>50</a:t>
            </a:r>
            <a:r>
              <a:rPr lang="ru-RU" dirty="0" smtClean="0">
                <a:latin typeface="Trebuchet MS" pitchFamily="34" charset="0"/>
              </a:rPr>
              <a:t> млн т</a:t>
            </a:r>
          </a:p>
          <a:p>
            <a:r>
              <a:rPr lang="ru-RU" dirty="0" smtClean="0">
                <a:latin typeface="Trebuchet MS" pitchFamily="34" charset="0"/>
              </a:rPr>
              <a:t>в 2020 г.</a:t>
            </a:r>
            <a:endParaRPr lang="ru-RU" dirty="0">
              <a:latin typeface="Trebuchet MS" pitchFamily="34" charset="0"/>
            </a:endParaRPr>
          </a:p>
        </p:txBody>
      </p:sp>
    </p:spTree>
    <p:extLst>
      <p:ext uri="{BB962C8B-B14F-4D97-AF65-F5344CB8AC3E}">
        <p14:creationId xmlns:p14="http://schemas.microsoft.com/office/powerpoint/2010/main" val="23317343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itle 2"/>
          <p:cNvSpPr>
            <a:spLocks noGrp="1"/>
          </p:cNvSpPr>
          <p:nvPr>
            <p:ph type="title" idx="4294967295"/>
          </p:nvPr>
        </p:nvSpPr>
        <p:spPr/>
        <p:txBody>
          <a:bodyPr/>
          <a:lstStyle/>
          <a:p>
            <a:r>
              <a:rPr lang="ru-RU" dirty="0" smtClean="0">
                <a:latin typeface="Trebuchet MS" pitchFamily="34" charset="0"/>
              </a:rPr>
              <a:t>Доля бункера в мазутном балансе растет</a:t>
            </a:r>
            <a:endParaRPr lang="en-US" dirty="0" smtClean="0">
              <a:latin typeface="Trebuchet MS" pitchFamily="34" charset="0"/>
            </a:endParaRPr>
          </a:p>
        </p:txBody>
      </p:sp>
      <p:sp>
        <p:nvSpPr>
          <p:cNvPr id="4"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graphicFrame>
        <p:nvGraphicFramePr>
          <p:cNvPr id="5" name="Диаграмма 4"/>
          <p:cNvGraphicFramePr>
            <a:graphicFrameLocks/>
          </p:cNvGraphicFramePr>
          <p:nvPr>
            <p:extLst>
              <p:ext uri="{D42A27DB-BD31-4B8C-83A1-F6EECF244321}">
                <p14:modId xmlns:p14="http://schemas.microsoft.com/office/powerpoint/2010/main" val="3542835631"/>
              </p:ext>
            </p:extLst>
          </p:nvPr>
        </p:nvGraphicFramePr>
        <p:xfrm>
          <a:off x="509587" y="1371600"/>
          <a:ext cx="8124825" cy="47291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379301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3"/>
          <p:cNvSpPr>
            <a:spLocks noGrp="1"/>
          </p:cNvSpPr>
          <p:nvPr>
            <p:ph sz="quarter" idx="4294967295"/>
          </p:nvPr>
        </p:nvSpPr>
        <p:spPr>
          <a:xfrm>
            <a:off x="612774" y="1600200"/>
            <a:ext cx="5254626" cy="4525963"/>
          </a:xfrm>
        </p:spPr>
        <p:txBody>
          <a:bodyPr>
            <a:normAutofit fontScale="92500"/>
          </a:bodyPr>
          <a:lstStyle/>
          <a:p>
            <a:pPr defTabSz="457200">
              <a:spcBef>
                <a:spcPct val="50000"/>
              </a:spcBef>
            </a:pPr>
            <a:r>
              <a:rPr lang="ru-RU" altLang="ru-RU" sz="1800" dirty="0" smtClean="0">
                <a:solidFill>
                  <a:schemeClr val="tx1">
                    <a:lumMod val="75000"/>
                    <a:lumOff val="25000"/>
                  </a:schemeClr>
                </a:solidFill>
                <a:ea typeface="MS PGothic" pitchFamily="34" charset="-128"/>
              </a:rPr>
              <a:t>Широкий разброс качества российского мазута на мини-НПЗ</a:t>
            </a:r>
            <a:r>
              <a:rPr lang="en-US" altLang="ru-RU" sz="1800" dirty="0" smtClean="0">
                <a:solidFill>
                  <a:schemeClr val="tx1">
                    <a:lumMod val="75000"/>
                    <a:lumOff val="25000"/>
                  </a:schemeClr>
                </a:solidFill>
                <a:ea typeface="MS PGothic" pitchFamily="34" charset="-128"/>
              </a:rPr>
              <a:t>. </a:t>
            </a:r>
            <a:r>
              <a:rPr lang="ru-RU" altLang="ru-RU" sz="1800" dirty="0" smtClean="0">
                <a:solidFill>
                  <a:schemeClr val="tx1">
                    <a:lumMod val="75000"/>
                    <a:lumOff val="25000"/>
                  </a:schemeClr>
                </a:solidFill>
                <a:ea typeface="MS PGothic" pitchFamily="34" charset="-128"/>
              </a:rPr>
              <a:t>Гарантия качества – конкурентное преимущество </a:t>
            </a:r>
            <a:r>
              <a:rPr lang="ru-RU" altLang="ru-RU" sz="1800" dirty="0" err="1" smtClean="0">
                <a:solidFill>
                  <a:schemeClr val="tx1">
                    <a:lumMod val="75000"/>
                    <a:lumOff val="25000"/>
                  </a:schemeClr>
                </a:solidFill>
                <a:ea typeface="MS PGothic" pitchFamily="34" charset="-128"/>
              </a:rPr>
              <a:t>ВИНКов</a:t>
            </a:r>
            <a:endParaRPr lang="ru-RU" altLang="ru-RU" sz="1800" dirty="0">
              <a:solidFill>
                <a:schemeClr val="tx1">
                  <a:lumMod val="75000"/>
                  <a:lumOff val="25000"/>
                </a:schemeClr>
              </a:solidFill>
              <a:ea typeface="MS PGothic" pitchFamily="34" charset="-128"/>
            </a:endParaRPr>
          </a:p>
          <a:p>
            <a:pPr defTabSz="457200">
              <a:spcBef>
                <a:spcPct val="50000"/>
              </a:spcBef>
            </a:pPr>
            <a:r>
              <a:rPr lang="en-US" altLang="ru-RU" sz="1800" dirty="0" smtClean="0">
                <a:solidFill>
                  <a:schemeClr val="tx1">
                    <a:lumMod val="75000"/>
                    <a:lumOff val="25000"/>
                  </a:schemeClr>
                </a:solidFill>
                <a:ea typeface="MS PGothic" pitchFamily="34" charset="-128"/>
              </a:rPr>
              <a:t>C</a:t>
            </a:r>
            <a:r>
              <a:rPr lang="ru-RU" altLang="ru-RU" sz="1800" dirty="0" smtClean="0">
                <a:solidFill>
                  <a:schemeClr val="tx1">
                    <a:lumMod val="75000"/>
                    <a:lumOff val="25000"/>
                  </a:schemeClr>
                </a:solidFill>
                <a:ea typeface="MS PGothic" pitchFamily="34" charset="-128"/>
              </a:rPr>
              <a:t> </a:t>
            </a:r>
            <a:r>
              <a:rPr lang="ru-RU" altLang="ru-RU" sz="1800" dirty="0">
                <a:solidFill>
                  <a:schemeClr val="tx1">
                    <a:lumMod val="75000"/>
                    <a:lumOff val="25000"/>
                  </a:schemeClr>
                </a:solidFill>
                <a:ea typeface="MS PGothic" pitchFamily="34" charset="-128"/>
              </a:rPr>
              <a:t>2015 г. </a:t>
            </a:r>
            <a:r>
              <a:rPr lang="ru-RU" altLang="ru-RU" sz="1800" dirty="0" smtClean="0">
                <a:solidFill>
                  <a:schemeClr val="tx1">
                    <a:lumMod val="75000"/>
                    <a:lumOff val="25000"/>
                  </a:schemeClr>
                </a:solidFill>
                <a:ea typeface="MS PGothic" pitchFamily="34" charset="-128"/>
              </a:rPr>
              <a:t>большинство работающих в зонах </a:t>
            </a:r>
            <a:r>
              <a:rPr lang="en-US" altLang="ru-RU" sz="1800" dirty="0" smtClean="0">
                <a:solidFill>
                  <a:schemeClr val="tx1">
                    <a:lumMod val="75000"/>
                    <a:lumOff val="25000"/>
                  </a:schemeClr>
                </a:solidFill>
                <a:ea typeface="MS PGothic" pitchFamily="34" charset="-128"/>
              </a:rPr>
              <a:t>ECA</a:t>
            </a:r>
            <a:r>
              <a:rPr lang="ru-RU" altLang="ru-RU" sz="1800" dirty="0">
                <a:solidFill>
                  <a:schemeClr val="tx1">
                    <a:lumMod val="75000"/>
                    <a:lumOff val="25000"/>
                  </a:schemeClr>
                </a:solidFill>
                <a:ea typeface="MS PGothic" pitchFamily="34" charset="-128"/>
              </a:rPr>
              <a:t> судов перейдут </a:t>
            </a:r>
            <a:r>
              <a:rPr lang="ru-RU" altLang="ru-RU" sz="1800" dirty="0" smtClean="0">
                <a:solidFill>
                  <a:schemeClr val="tx1">
                    <a:lumMod val="75000"/>
                    <a:lumOff val="25000"/>
                  </a:schemeClr>
                </a:solidFill>
                <a:ea typeface="MS PGothic" pitchFamily="34" charset="-128"/>
              </a:rPr>
              <a:t>на </a:t>
            </a:r>
            <a:r>
              <a:rPr lang="en-US" altLang="ru-RU" sz="1800" dirty="0" smtClean="0">
                <a:solidFill>
                  <a:schemeClr val="tx1">
                    <a:lumMod val="75000"/>
                    <a:lumOff val="25000"/>
                  </a:schemeClr>
                </a:solidFill>
                <a:ea typeface="MS PGothic" pitchFamily="34" charset="-128"/>
              </a:rPr>
              <a:t>MGO (0</a:t>
            </a:r>
            <a:r>
              <a:rPr lang="ru-RU" altLang="ru-RU" sz="1800" dirty="0" smtClean="0">
                <a:solidFill>
                  <a:schemeClr val="tx1">
                    <a:lumMod val="75000"/>
                    <a:lumOff val="25000"/>
                  </a:schemeClr>
                </a:solidFill>
                <a:ea typeface="MS PGothic" pitchFamily="34" charset="-128"/>
              </a:rPr>
              <a:t>,</a:t>
            </a:r>
            <a:r>
              <a:rPr lang="en-US" altLang="ru-RU" sz="1800" dirty="0" smtClean="0">
                <a:solidFill>
                  <a:schemeClr val="tx1">
                    <a:lumMod val="75000"/>
                    <a:lumOff val="25000"/>
                  </a:schemeClr>
                </a:solidFill>
                <a:ea typeface="MS PGothic" pitchFamily="34" charset="-128"/>
              </a:rPr>
              <a:t>1</a:t>
            </a:r>
            <a:r>
              <a:rPr lang="ru-RU" altLang="ru-RU" sz="1800" dirty="0" smtClean="0">
                <a:solidFill>
                  <a:schemeClr val="tx1">
                    <a:lumMod val="75000"/>
                    <a:lumOff val="25000"/>
                  </a:schemeClr>
                </a:solidFill>
                <a:ea typeface="MS PGothic" pitchFamily="34" charset="-128"/>
              </a:rPr>
              <a:t>%</a:t>
            </a:r>
            <a:r>
              <a:rPr lang="en-US" altLang="ru-RU" sz="1800" dirty="0" smtClean="0">
                <a:solidFill>
                  <a:schemeClr val="tx1">
                    <a:lumMod val="75000"/>
                    <a:lumOff val="25000"/>
                  </a:schemeClr>
                </a:solidFill>
                <a:ea typeface="MS PGothic" pitchFamily="34" charset="-128"/>
              </a:rPr>
              <a:t> </a:t>
            </a:r>
            <a:r>
              <a:rPr lang="ru-RU" altLang="ru-RU" sz="1800" dirty="0" smtClean="0">
                <a:solidFill>
                  <a:schemeClr val="tx1">
                    <a:lumMod val="75000"/>
                    <a:lumOff val="25000"/>
                  </a:schemeClr>
                </a:solidFill>
                <a:ea typeface="MS PGothic" pitchFamily="34" charset="-128"/>
              </a:rPr>
              <a:t>серы)</a:t>
            </a:r>
            <a:endParaRPr lang="en-US" altLang="ru-RU" sz="1800" dirty="0" smtClean="0">
              <a:solidFill>
                <a:schemeClr val="tx1">
                  <a:lumMod val="75000"/>
                  <a:lumOff val="25000"/>
                </a:schemeClr>
              </a:solidFill>
              <a:ea typeface="MS PGothic" pitchFamily="34" charset="-128"/>
            </a:endParaRPr>
          </a:p>
          <a:p>
            <a:pPr defTabSz="457200">
              <a:spcBef>
                <a:spcPct val="50000"/>
              </a:spcBef>
            </a:pPr>
            <a:r>
              <a:rPr lang="ru-RU" altLang="ru-RU" sz="1800" dirty="0" smtClean="0">
                <a:solidFill>
                  <a:schemeClr val="tx1">
                    <a:lumMod val="75000"/>
                    <a:lumOff val="25000"/>
                  </a:schemeClr>
                </a:solidFill>
                <a:ea typeface="MS PGothic" pitchFamily="34" charset="-128"/>
              </a:rPr>
              <a:t>Несмотря на обильное предложение дизтоплива, портовая инфраструктура требует обновления</a:t>
            </a:r>
          </a:p>
          <a:p>
            <a:pPr defTabSz="457200">
              <a:spcBef>
                <a:spcPct val="50000"/>
              </a:spcBef>
            </a:pPr>
            <a:r>
              <a:rPr lang="ru-RU" altLang="ru-RU" sz="1800" dirty="0" smtClean="0">
                <a:solidFill>
                  <a:schemeClr val="tx1">
                    <a:lumMod val="75000"/>
                    <a:lumOff val="25000"/>
                  </a:schemeClr>
                </a:solidFill>
                <a:ea typeface="MS PGothic" pitchFamily="34" charset="-128"/>
              </a:rPr>
              <a:t>Качество мазута в России будет снижаться с развитием мощностей глубокой переработки</a:t>
            </a:r>
            <a:endParaRPr lang="en-US" altLang="ru-RU" sz="1800" dirty="0" smtClean="0">
              <a:solidFill>
                <a:schemeClr val="tx1">
                  <a:lumMod val="75000"/>
                  <a:lumOff val="25000"/>
                </a:schemeClr>
              </a:solidFill>
              <a:ea typeface="MS PGothic" pitchFamily="34" charset="-128"/>
            </a:endParaRPr>
          </a:p>
          <a:p>
            <a:pPr defTabSz="457200">
              <a:spcBef>
                <a:spcPct val="50000"/>
              </a:spcBef>
            </a:pPr>
            <a:r>
              <a:rPr lang="ru-RU" altLang="ru-RU" sz="1800" dirty="0" smtClean="0">
                <a:solidFill>
                  <a:schemeClr val="tx1">
                    <a:lumMod val="75000"/>
                    <a:lumOff val="25000"/>
                  </a:schemeClr>
                </a:solidFill>
                <a:ea typeface="MS PGothic" pitchFamily="34" charset="-128"/>
              </a:rPr>
              <a:t>Относительно дешевый высоковязкий мазут </a:t>
            </a:r>
            <a:r>
              <a:rPr lang="en-US" altLang="ru-RU" sz="1800" dirty="0" smtClean="0">
                <a:solidFill>
                  <a:schemeClr val="tx1">
                    <a:lumMod val="75000"/>
                    <a:lumOff val="25000"/>
                  </a:schemeClr>
                </a:solidFill>
                <a:ea typeface="MS PGothic" pitchFamily="34" charset="-128"/>
              </a:rPr>
              <a:t>RMK </a:t>
            </a:r>
            <a:r>
              <a:rPr lang="ru-RU" altLang="ru-RU" sz="1800" dirty="0" smtClean="0">
                <a:solidFill>
                  <a:schemeClr val="tx1">
                    <a:lumMod val="75000"/>
                    <a:lumOff val="25000"/>
                  </a:schemeClr>
                </a:solidFill>
                <a:ea typeface="MS PGothic" pitchFamily="34" charset="-128"/>
              </a:rPr>
              <a:t>поставляется из черноморского бассейна на Дальний Восток и пользуется большим спросом у транзитных контейнеровозов</a:t>
            </a:r>
            <a:endParaRPr lang="en-US" altLang="ru-RU" sz="1800" dirty="0">
              <a:solidFill>
                <a:schemeClr val="tx1">
                  <a:lumMod val="75000"/>
                  <a:lumOff val="25000"/>
                </a:schemeClr>
              </a:solidFill>
              <a:ea typeface="MS PGothic" pitchFamily="34" charset="-128"/>
            </a:endParaRPr>
          </a:p>
        </p:txBody>
      </p:sp>
      <p:sp>
        <p:nvSpPr>
          <p:cNvPr id="25603" name="Title 2"/>
          <p:cNvSpPr>
            <a:spLocks noGrp="1"/>
          </p:cNvSpPr>
          <p:nvPr>
            <p:ph type="title" idx="4294967295"/>
          </p:nvPr>
        </p:nvSpPr>
        <p:spPr/>
        <p:txBody>
          <a:bodyPr/>
          <a:lstStyle/>
          <a:p>
            <a:r>
              <a:rPr lang="ru-RU" dirty="0" smtClean="0">
                <a:ea typeface="ＭＳ Ｐゴシック" pitchFamily="34" charset="-128"/>
              </a:rPr>
              <a:t>Стандарт повышаются, качество – снижается</a:t>
            </a:r>
            <a:endParaRPr lang="en-US" dirty="0" smtClean="0">
              <a:latin typeface="Trebuchet MS" pitchFamily="34" charset="0"/>
              <a:ea typeface="ＭＳ Ｐゴシック" pitchFamily="34" charset="-128"/>
            </a:endParaRPr>
          </a:p>
        </p:txBody>
      </p:sp>
      <p:sp>
        <p:nvSpPr>
          <p:cNvPr id="5"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2954" y="1600200"/>
            <a:ext cx="313944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24634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2"/>
          <p:cNvSpPr>
            <a:spLocks noGrp="1"/>
          </p:cNvSpPr>
          <p:nvPr>
            <p:ph type="title" idx="4294967295"/>
          </p:nvPr>
        </p:nvSpPr>
        <p:spPr/>
        <p:txBody>
          <a:bodyPr/>
          <a:lstStyle/>
          <a:p>
            <a:r>
              <a:rPr lang="ru-RU" dirty="0" err="1" smtClean="0">
                <a:latin typeface="Trebuchet MS" pitchFamily="34" charset="0"/>
                <a:ea typeface="ＭＳ Ｐゴシック" pitchFamily="34" charset="-128"/>
              </a:rPr>
              <a:t>ВИНКи</a:t>
            </a:r>
            <a:r>
              <a:rPr lang="ru-RU" dirty="0" smtClean="0">
                <a:latin typeface="Trebuchet MS" pitchFamily="34" charset="0"/>
                <a:ea typeface="ＭＳ Ｐゴシック" pitchFamily="34" charset="-128"/>
              </a:rPr>
              <a:t> контролируют половину рынка</a:t>
            </a:r>
            <a:endParaRPr lang="en-US" dirty="0" smtClean="0">
              <a:latin typeface="Trebuchet MS" pitchFamily="34" charset="0"/>
              <a:ea typeface="ＭＳ Ｐゴシック" pitchFamily="34" charset="-128"/>
            </a:endParaRPr>
          </a:p>
        </p:txBody>
      </p:sp>
      <p:sp>
        <p:nvSpPr>
          <p:cNvPr id="4"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pic>
        <p:nvPicPr>
          <p:cNvPr id="8"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132" y="1600200"/>
            <a:ext cx="4101207" cy="397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4"/>
          <p:cNvSpPr txBox="1">
            <a:spLocks noChangeArrowheads="1"/>
          </p:cNvSpPr>
          <p:nvPr/>
        </p:nvSpPr>
        <p:spPr bwMode="auto">
          <a:xfrm>
            <a:off x="516461" y="3185032"/>
            <a:ext cx="184698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fontAlgn="base">
              <a:spcBef>
                <a:spcPct val="0"/>
              </a:spcBef>
              <a:spcAft>
                <a:spcPct val="0"/>
              </a:spcAft>
              <a:defRPr sz="2400">
                <a:solidFill>
                  <a:schemeClr val="tx1"/>
                </a:solidFill>
                <a:latin typeface="Arial" pitchFamily="34" charset="0"/>
                <a:ea typeface="ＭＳ Ｐゴシック" pitchFamily="34" charset="-128"/>
              </a:defRPr>
            </a:lvl6pPr>
            <a:lvl7pPr marL="2971800" indent="-228600" fontAlgn="base">
              <a:spcBef>
                <a:spcPct val="0"/>
              </a:spcBef>
              <a:spcAft>
                <a:spcPct val="0"/>
              </a:spcAft>
              <a:defRPr sz="2400">
                <a:solidFill>
                  <a:schemeClr val="tx1"/>
                </a:solidFill>
                <a:latin typeface="Arial" pitchFamily="34" charset="0"/>
                <a:ea typeface="ＭＳ Ｐゴシック" pitchFamily="34" charset="-128"/>
              </a:defRPr>
            </a:lvl7pPr>
            <a:lvl8pPr marL="3429000" indent="-228600" fontAlgn="base">
              <a:spcBef>
                <a:spcPct val="0"/>
              </a:spcBef>
              <a:spcAft>
                <a:spcPct val="0"/>
              </a:spcAft>
              <a:defRPr sz="2400">
                <a:solidFill>
                  <a:schemeClr val="tx1"/>
                </a:solidFill>
                <a:latin typeface="Arial" pitchFamily="34" charset="0"/>
                <a:ea typeface="ＭＳ Ｐゴシック" pitchFamily="34" charset="-128"/>
              </a:defRPr>
            </a:lvl8pPr>
            <a:lvl9pPr marL="3886200" indent="-228600" fontAlgn="base">
              <a:spcBef>
                <a:spcPct val="0"/>
              </a:spcBef>
              <a:spcAft>
                <a:spcPct val="0"/>
              </a:spcAft>
              <a:defRPr sz="2400">
                <a:solidFill>
                  <a:schemeClr val="tx1"/>
                </a:solidFill>
                <a:latin typeface="Arial" pitchFamily="34" charset="0"/>
                <a:ea typeface="ＭＳ Ｐゴシック" pitchFamily="34" charset="-128"/>
              </a:defRPr>
            </a:lvl9pPr>
          </a:lstStyle>
          <a:p>
            <a:pPr algn="ctr"/>
            <a:r>
              <a:rPr lang="ru-RU" altLang="ru-RU" sz="2000" b="1" dirty="0" smtClean="0">
                <a:latin typeface="Trebuchet MS" pitchFamily="34" charset="0"/>
              </a:rPr>
              <a:t>Запад</a:t>
            </a:r>
            <a:endParaRPr lang="en-US" altLang="ru-RU" sz="2000" b="1" dirty="0" smtClean="0">
              <a:latin typeface="Trebuchet MS" pitchFamily="34" charset="0"/>
            </a:endParaRPr>
          </a:p>
          <a:p>
            <a:pPr algn="ctr"/>
            <a:r>
              <a:rPr lang="ru-RU" altLang="ru-RU" sz="2000" b="1" dirty="0" smtClean="0">
                <a:latin typeface="Trebuchet MS" pitchFamily="34" charset="0"/>
              </a:rPr>
              <a:t>3 млн т </a:t>
            </a:r>
            <a:r>
              <a:rPr lang="ru-RU" altLang="ru-RU" sz="2000" b="1" dirty="0">
                <a:latin typeface="Trebuchet MS" pitchFamily="34" charset="0"/>
              </a:rPr>
              <a:t>(27%)</a:t>
            </a:r>
          </a:p>
        </p:txBody>
      </p:sp>
      <p:sp>
        <p:nvSpPr>
          <p:cNvPr id="10" name="TextBox 5"/>
          <p:cNvSpPr txBox="1">
            <a:spLocks noChangeArrowheads="1"/>
          </p:cNvSpPr>
          <p:nvPr/>
        </p:nvSpPr>
        <p:spPr bwMode="auto">
          <a:xfrm>
            <a:off x="1617957" y="1959801"/>
            <a:ext cx="194155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fontAlgn="base">
              <a:spcBef>
                <a:spcPct val="0"/>
              </a:spcBef>
              <a:spcAft>
                <a:spcPct val="0"/>
              </a:spcAft>
              <a:defRPr sz="2400">
                <a:solidFill>
                  <a:schemeClr val="tx1"/>
                </a:solidFill>
                <a:latin typeface="Arial" pitchFamily="34" charset="0"/>
                <a:ea typeface="ＭＳ Ｐゴシック" pitchFamily="34" charset="-128"/>
              </a:defRPr>
            </a:lvl6pPr>
            <a:lvl7pPr marL="2971800" indent="-228600" fontAlgn="base">
              <a:spcBef>
                <a:spcPct val="0"/>
              </a:spcBef>
              <a:spcAft>
                <a:spcPct val="0"/>
              </a:spcAft>
              <a:defRPr sz="2400">
                <a:solidFill>
                  <a:schemeClr val="tx1"/>
                </a:solidFill>
                <a:latin typeface="Arial" pitchFamily="34" charset="0"/>
                <a:ea typeface="ＭＳ Ｐゴシック" pitchFamily="34" charset="-128"/>
              </a:defRPr>
            </a:lvl7pPr>
            <a:lvl8pPr marL="3429000" indent="-228600" fontAlgn="base">
              <a:spcBef>
                <a:spcPct val="0"/>
              </a:spcBef>
              <a:spcAft>
                <a:spcPct val="0"/>
              </a:spcAft>
              <a:defRPr sz="2400">
                <a:solidFill>
                  <a:schemeClr val="tx1"/>
                </a:solidFill>
                <a:latin typeface="Arial" pitchFamily="34" charset="0"/>
                <a:ea typeface="ＭＳ Ｐゴシック" pitchFamily="34" charset="-128"/>
              </a:defRPr>
            </a:lvl8pPr>
            <a:lvl9pPr marL="3886200" indent="-228600" fontAlgn="base">
              <a:spcBef>
                <a:spcPct val="0"/>
              </a:spcBef>
              <a:spcAft>
                <a:spcPct val="0"/>
              </a:spcAft>
              <a:defRPr sz="2400">
                <a:solidFill>
                  <a:schemeClr val="tx1"/>
                </a:solidFill>
                <a:latin typeface="Arial" pitchFamily="34" charset="0"/>
                <a:ea typeface="ＭＳ Ｐゴシック" pitchFamily="34" charset="-128"/>
              </a:defRPr>
            </a:lvl9pPr>
          </a:lstStyle>
          <a:p>
            <a:pPr algn="ctr"/>
            <a:r>
              <a:rPr lang="ru-RU" altLang="ru-RU" sz="2000" b="1" dirty="0" smtClean="0">
                <a:latin typeface="Trebuchet MS" pitchFamily="34" charset="0"/>
              </a:rPr>
              <a:t>Север</a:t>
            </a:r>
            <a:endParaRPr lang="en-US" altLang="ru-RU" sz="2000" b="1" dirty="0" smtClean="0">
              <a:latin typeface="Trebuchet MS" pitchFamily="34" charset="0"/>
            </a:endParaRPr>
          </a:p>
          <a:p>
            <a:pPr algn="ctr"/>
            <a:r>
              <a:rPr lang="ru-RU" altLang="ru-RU" sz="2000" b="1" smtClean="0">
                <a:latin typeface="Trebuchet MS" pitchFamily="34" charset="0"/>
              </a:rPr>
              <a:t>0</a:t>
            </a:r>
            <a:r>
              <a:rPr lang="en-US" altLang="ru-RU" sz="2000" b="1" smtClean="0">
                <a:latin typeface="Trebuchet MS" pitchFamily="34" charset="0"/>
              </a:rPr>
              <a:t>.</a:t>
            </a:r>
            <a:r>
              <a:rPr lang="ru-RU" altLang="ru-RU" sz="2000" b="1" smtClean="0">
                <a:latin typeface="Trebuchet MS" pitchFamily="34" charset="0"/>
              </a:rPr>
              <a:t>3 </a:t>
            </a:r>
            <a:r>
              <a:rPr lang="ru-RU" altLang="ru-RU" sz="2000" b="1" dirty="0" smtClean="0">
                <a:latin typeface="Trebuchet MS" pitchFamily="34" charset="0"/>
              </a:rPr>
              <a:t>млн т (</a:t>
            </a:r>
            <a:r>
              <a:rPr lang="ru-RU" altLang="ru-RU" sz="2000" b="1" dirty="0">
                <a:latin typeface="Trebuchet MS" pitchFamily="34" charset="0"/>
              </a:rPr>
              <a:t>3%)</a:t>
            </a:r>
          </a:p>
        </p:txBody>
      </p:sp>
      <p:sp>
        <p:nvSpPr>
          <p:cNvPr id="11" name="TextBox 6"/>
          <p:cNvSpPr txBox="1">
            <a:spLocks noChangeArrowheads="1"/>
          </p:cNvSpPr>
          <p:nvPr/>
        </p:nvSpPr>
        <p:spPr bwMode="auto">
          <a:xfrm>
            <a:off x="1546817" y="4533977"/>
            <a:ext cx="209223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fontAlgn="base">
              <a:spcBef>
                <a:spcPct val="0"/>
              </a:spcBef>
              <a:spcAft>
                <a:spcPct val="0"/>
              </a:spcAft>
              <a:defRPr sz="2400">
                <a:solidFill>
                  <a:schemeClr val="tx1"/>
                </a:solidFill>
                <a:latin typeface="Arial" pitchFamily="34" charset="0"/>
                <a:ea typeface="ＭＳ Ｐゴシック" pitchFamily="34" charset="-128"/>
              </a:defRPr>
            </a:lvl6pPr>
            <a:lvl7pPr marL="2971800" indent="-228600" fontAlgn="base">
              <a:spcBef>
                <a:spcPct val="0"/>
              </a:spcBef>
              <a:spcAft>
                <a:spcPct val="0"/>
              </a:spcAft>
              <a:defRPr sz="2400">
                <a:solidFill>
                  <a:schemeClr val="tx1"/>
                </a:solidFill>
                <a:latin typeface="Arial" pitchFamily="34" charset="0"/>
                <a:ea typeface="ＭＳ Ｐゴシック" pitchFamily="34" charset="-128"/>
              </a:defRPr>
            </a:lvl7pPr>
            <a:lvl8pPr marL="3429000" indent="-228600" fontAlgn="base">
              <a:spcBef>
                <a:spcPct val="0"/>
              </a:spcBef>
              <a:spcAft>
                <a:spcPct val="0"/>
              </a:spcAft>
              <a:defRPr sz="2400">
                <a:solidFill>
                  <a:schemeClr val="tx1"/>
                </a:solidFill>
                <a:latin typeface="Arial" pitchFamily="34" charset="0"/>
                <a:ea typeface="ＭＳ Ｐゴシック" pitchFamily="34" charset="-128"/>
              </a:defRPr>
            </a:lvl8pPr>
            <a:lvl9pPr marL="3886200" indent="-228600" fontAlgn="base">
              <a:spcBef>
                <a:spcPct val="0"/>
              </a:spcBef>
              <a:spcAft>
                <a:spcPct val="0"/>
              </a:spcAft>
              <a:defRPr sz="2400">
                <a:solidFill>
                  <a:schemeClr val="tx1"/>
                </a:solidFill>
                <a:latin typeface="Arial" pitchFamily="34" charset="0"/>
                <a:ea typeface="ＭＳ Ｐゴシック" pitchFamily="34" charset="-128"/>
              </a:defRPr>
            </a:lvl9pPr>
          </a:lstStyle>
          <a:p>
            <a:pPr algn="ctr"/>
            <a:r>
              <a:rPr lang="ru-RU" altLang="ru-RU" sz="2000" b="1" dirty="0" smtClean="0">
                <a:latin typeface="Trebuchet MS" pitchFamily="34" charset="0"/>
              </a:rPr>
              <a:t>Юг</a:t>
            </a:r>
            <a:endParaRPr lang="en-US" altLang="ru-RU" sz="2000" b="1" dirty="0" smtClean="0">
              <a:latin typeface="Trebuchet MS" pitchFamily="34" charset="0"/>
            </a:endParaRPr>
          </a:p>
          <a:p>
            <a:pPr algn="ctr"/>
            <a:r>
              <a:rPr lang="ru-RU" altLang="ru-RU" sz="2000" b="1" dirty="0" smtClean="0">
                <a:latin typeface="Trebuchet MS" pitchFamily="34" charset="0"/>
              </a:rPr>
              <a:t>2,6 млн т </a:t>
            </a:r>
            <a:r>
              <a:rPr lang="ru-RU" altLang="ru-RU" sz="2000" b="1" dirty="0">
                <a:latin typeface="Trebuchet MS" pitchFamily="34" charset="0"/>
              </a:rPr>
              <a:t>(24%)</a:t>
            </a:r>
          </a:p>
        </p:txBody>
      </p:sp>
      <p:sp>
        <p:nvSpPr>
          <p:cNvPr id="12" name="TextBox 2"/>
          <p:cNvSpPr txBox="1">
            <a:spLocks noChangeArrowheads="1"/>
          </p:cNvSpPr>
          <p:nvPr/>
        </p:nvSpPr>
        <p:spPr bwMode="auto">
          <a:xfrm>
            <a:off x="2665767" y="3235429"/>
            <a:ext cx="209223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fontAlgn="base">
              <a:spcBef>
                <a:spcPct val="0"/>
              </a:spcBef>
              <a:spcAft>
                <a:spcPct val="0"/>
              </a:spcAft>
              <a:defRPr sz="2400">
                <a:solidFill>
                  <a:schemeClr val="tx1"/>
                </a:solidFill>
                <a:latin typeface="Arial" pitchFamily="34" charset="0"/>
                <a:ea typeface="ＭＳ Ｐゴシック" pitchFamily="34" charset="-128"/>
              </a:defRPr>
            </a:lvl6pPr>
            <a:lvl7pPr marL="2971800" indent="-228600" fontAlgn="base">
              <a:spcBef>
                <a:spcPct val="0"/>
              </a:spcBef>
              <a:spcAft>
                <a:spcPct val="0"/>
              </a:spcAft>
              <a:defRPr sz="2400">
                <a:solidFill>
                  <a:schemeClr val="tx1"/>
                </a:solidFill>
                <a:latin typeface="Arial" pitchFamily="34" charset="0"/>
                <a:ea typeface="ＭＳ Ｐゴシック" pitchFamily="34" charset="-128"/>
              </a:defRPr>
            </a:lvl7pPr>
            <a:lvl8pPr marL="3429000" indent="-228600" fontAlgn="base">
              <a:spcBef>
                <a:spcPct val="0"/>
              </a:spcBef>
              <a:spcAft>
                <a:spcPct val="0"/>
              </a:spcAft>
              <a:defRPr sz="2400">
                <a:solidFill>
                  <a:schemeClr val="tx1"/>
                </a:solidFill>
                <a:latin typeface="Arial" pitchFamily="34" charset="0"/>
                <a:ea typeface="ＭＳ Ｐゴシック" pitchFamily="34" charset="-128"/>
              </a:defRPr>
            </a:lvl8pPr>
            <a:lvl9pPr marL="3886200" indent="-228600" fontAlgn="base">
              <a:spcBef>
                <a:spcPct val="0"/>
              </a:spcBef>
              <a:spcAft>
                <a:spcPct val="0"/>
              </a:spcAft>
              <a:defRPr sz="2400">
                <a:solidFill>
                  <a:schemeClr val="tx1"/>
                </a:solidFill>
                <a:latin typeface="Arial" pitchFamily="34" charset="0"/>
                <a:ea typeface="ＭＳ Ｐゴシック" pitchFamily="34" charset="-128"/>
              </a:defRPr>
            </a:lvl9pPr>
          </a:lstStyle>
          <a:p>
            <a:pPr algn="ctr"/>
            <a:r>
              <a:rPr lang="ru-RU" altLang="ru-RU" sz="2000" b="1" dirty="0" smtClean="0">
                <a:latin typeface="Trebuchet MS" pitchFamily="34" charset="0"/>
              </a:rPr>
              <a:t>Восток</a:t>
            </a:r>
            <a:endParaRPr lang="en-US" altLang="ru-RU" sz="2000" b="1" dirty="0" smtClean="0">
              <a:latin typeface="Trebuchet MS" pitchFamily="34" charset="0"/>
            </a:endParaRPr>
          </a:p>
          <a:p>
            <a:pPr algn="ctr"/>
            <a:r>
              <a:rPr lang="ru-RU" altLang="ru-RU" sz="2000" b="1" dirty="0" smtClean="0">
                <a:latin typeface="Trebuchet MS" pitchFamily="34" charset="0"/>
              </a:rPr>
              <a:t>5,2 млн т </a:t>
            </a:r>
            <a:r>
              <a:rPr lang="ru-RU" altLang="ru-RU" sz="2000" b="1" dirty="0">
                <a:latin typeface="Trebuchet MS" pitchFamily="34" charset="0"/>
              </a:rPr>
              <a:t>(46%)</a:t>
            </a: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0" y="1447800"/>
            <a:ext cx="6040637" cy="3882831"/>
          </a:xfrm>
          <a:prstGeom prst="rect">
            <a:avLst/>
          </a:prstGeom>
        </p:spPr>
      </p:pic>
    </p:spTree>
    <p:extLst>
      <p:ext uri="{BB962C8B-B14F-4D97-AF65-F5344CB8AC3E}">
        <p14:creationId xmlns:p14="http://schemas.microsoft.com/office/powerpoint/2010/main" val="21894273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3"/>
          <p:cNvSpPr>
            <a:spLocks noGrp="1"/>
          </p:cNvSpPr>
          <p:nvPr>
            <p:ph sz="quarter" idx="4294967295"/>
          </p:nvPr>
        </p:nvSpPr>
        <p:spPr>
          <a:xfrm>
            <a:off x="612774" y="1600200"/>
            <a:ext cx="8030063" cy="4525963"/>
          </a:xfrm>
        </p:spPr>
        <p:txBody>
          <a:bodyPr/>
          <a:lstStyle/>
          <a:p>
            <a:pPr defTabSz="457200">
              <a:spcBef>
                <a:spcPct val="50000"/>
              </a:spcBef>
            </a:pPr>
            <a:r>
              <a:rPr lang="ru-RU" altLang="ru-RU" sz="1800" dirty="0" smtClean="0">
                <a:solidFill>
                  <a:schemeClr val="tx1">
                    <a:lumMod val="75000"/>
                    <a:lumOff val="25000"/>
                  </a:schemeClr>
                </a:solidFill>
                <a:ea typeface="MS PGothic" pitchFamily="34" charset="-128"/>
              </a:rPr>
              <a:t>Объективные факторы </a:t>
            </a:r>
            <a:r>
              <a:rPr lang="en-US" altLang="ru-RU" sz="1800" dirty="0" smtClean="0">
                <a:solidFill>
                  <a:schemeClr val="tx1">
                    <a:lumMod val="75000"/>
                    <a:lumOff val="25000"/>
                  </a:schemeClr>
                </a:solidFill>
                <a:ea typeface="MS PGothic" pitchFamily="34" charset="-128"/>
              </a:rPr>
              <a:t>(</a:t>
            </a:r>
            <a:r>
              <a:rPr lang="ru-RU" altLang="ru-RU" sz="1800" dirty="0" smtClean="0">
                <a:solidFill>
                  <a:schemeClr val="tx1">
                    <a:lumMod val="75000"/>
                    <a:lumOff val="25000"/>
                  </a:schemeClr>
                </a:solidFill>
                <a:ea typeface="MS PGothic" pitchFamily="34" charset="-128"/>
              </a:rPr>
              <a:t>баланс спроса и предложения</a:t>
            </a:r>
            <a:r>
              <a:rPr lang="en-US" altLang="ru-RU" sz="1800" dirty="0" smtClean="0">
                <a:solidFill>
                  <a:schemeClr val="tx1">
                    <a:lumMod val="75000"/>
                    <a:lumOff val="25000"/>
                  </a:schemeClr>
                </a:solidFill>
                <a:ea typeface="MS PGothic" pitchFamily="34" charset="-128"/>
              </a:rPr>
              <a:t>)</a:t>
            </a:r>
          </a:p>
          <a:p>
            <a:pPr defTabSz="457200">
              <a:spcBef>
                <a:spcPct val="50000"/>
              </a:spcBef>
            </a:pPr>
            <a:r>
              <a:rPr lang="ru-RU" altLang="ru-RU" sz="1800" dirty="0" smtClean="0">
                <a:solidFill>
                  <a:schemeClr val="tx1">
                    <a:lumMod val="75000"/>
                    <a:lumOff val="25000"/>
                  </a:schemeClr>
                </a:solidFill>
                <a:ea typeface="MS PGothic" pitchFamily="34" charset="-128"/>
              </a:rPr>
              <a:t>Цены на международном рынке</a:t>
            </a:r>
            <a:endParaRPr lang="ru-RU" altLang="ru-RU" sz="1800" dirty="0">
              <a:solidFill>
                <a:schemeClr val="tx1">
                  <a:lumMod val="75000"/>
                  <a:lumOff val="25000"/>
                </a:schemeClr>
              </a:solidFill>
              <a:ea typeface="MS PGothic" pitchFamily="34" charset="-128"/>
            </a:endParaRPr>
          </a:p>
          <a:p>
            <a:pPr defTabSz="457200">
              <a:spcBef>
                <a:spcPct val="50000"/>
              </a:spcBef>
            </a:pPr>
            <a:r>
              <a:rPr lang="ru-RU" altLang="ru-RU" sz="1800" dirty="0" smtClean="0">
                <a:solidFill>
                  <a:schemeClr val="tx1">
                    <a:lumMod val="75000"/>
                    <a:lumOff val="25000"/>
                  </a:schemeClr>
                </a:solidFill>
                <a:ea typeface="MS PGothic" pitchFamily="34" charset="-128"/>
              </a:rPr>
              <a:t>Цены на внутреннем рынке</a:t>
            </a:r>
            <a:endParaRPr lang="ru-RU" altLang="ru-RU" sz="1800" dirty="0">
              <a:solidFill>
                <a:schemeClr val="tx1">
                  <a:lumMod val="75000"/>
                  <a:lumOff val="25000"/>
                </a:schemeClr>
              </a:solidFill>
              <a:ea typeface="MS PGothic" pitchFamily="34" charset="-128"/>
            </a:endParaRPr>
          </a:p>
          <a:p>
            <a:pPr defTabSz="457200">
              <a:spcBef>
                <a:spcPct val="50000"/>
              </a:spcBef>
            </a:pPr>
            <a:r>
              <a:rPr lang="ru-RU" altLang="ru-RU" sz="1800" dirty="0" smtClean="0">
                <a:solidFill>
                  <a:schemeClr val="tx1">
                    <a:lumMod val="75000"/>
                    <a:lumOff val="25000"/>
                  </a:schemeClr>
                </a:solidFill>
                <a:ea typeface="MS PGothic" pitchFamily="34" charset="-128"/>
              </a:rPr>
              <a:t>Маржа бункерных компаний</a:t>
            </a:r>
            <a:endParaRPr lang="ru-RU" altLang="ru-RU" sz="1800" dirty="0">
              <a:solidFill>
                <a:schemeClr val="tx1">
                  <a:lumMod val="75000"/>
                  <a:lumOff val="25000"/>
                </a:schemeClr>
              </a:solidFill>
              <a:ea typeface="MS PGothic" pitchFamily="34" charset="-128"/>
            </a:endParaRPr>
          </a:p>
          <a:p>
            <a:pPr defTabSz="457200">
              <a:spcBef>
                <a:spcPct val="50000"/>
              </a:spcBef>
            </a:pPr>
            <a:r>
              <a:rPr lang="ru-RU" altLang="ru-RU" sz="1800" dirty="0" smtClean="0">
                <a:solidFill>
                  <a:schemeClr val="tx1">
                    <a:lumMod val="75000"/>
                    <a:lumOff val="25000"/>
                  </a:schemeClr>
                </a:solidFill>
                <a:ea typeface="MS PGothic" pitchFamily="34" charset="-128"/>
              </a:rPr>
              <a:t>Уровень конкуренции</a:t>
            </a:r>
            <a:endParaRPr lang="en-US" altLang="ru-RU" sz="1800" dirty="0" smtClean="0">
              <a:solidFill>
                <a:schemeClr val="tx1">
                  <a:lumMod val="75000"/>
                  <a:lumOff val="25000"/>
                </a:schemeClr>
              </a:solidFill>
              <a:ea typeface="MS PGothic" pitchFamily="34" charset="-128"/>
            </a:endParaRPr>
          </a:p>
          <a:p>
            <a:pPr defTabSz="457200">
              <a:spcBef>
                <a:spcPct val="50000"/>
              </a:spcBef>
            </a:pPr>
            <a:r>
              <a:rPr lang="ru-RU" altLang="ru-RU" sz="1800" dirty="0" smtClean="0">
                <a:solidFill>
                  <a:schemeClr val="tx1">
                    <a:lumMod val="75000"/>
                    <a:lumOff val="25000"/>
                  </a:schemeClr>
                </a:solidFill>
                <a:ea typeface="MS PGothic" pitchFamily="34" charset="-128"/>
              </a:rPr>
              <a:t>Качество и сервис</a:t>
            </a:r>
            <a:endParaRPr lang="ru-RU" altLang="ru-RU" sz="1800" dirty="0">
              <a:solidFill>
                <a:schemeClr val="tx1">
                  <a:lumMod val="75000"/>
                  <a:lumOff val="25000"/>
                </a:schemeClr>
              </a:solidFill>
              <a:ea typeface="MS PGothic" pitchFamily="34" charset="-128"/>
            </a:endParaRPr>
          </a:p>
          <a:p>
            <a:pPr defTabSz="457200">
              <a:spcBef>
                <a:spcPct val="50000"/>
              </a:spcBef>
            </a:pPr>
            <a:r>
              <a:rPr lang="ru-RU" altLang="ru-RU" sz="1800" dirty="0" smtClean="0">
                <a:solidFill>
                  <a:schemeClr val="tx1">
                    <a:lumMod val="75000"/>
                    <a:lumOff val="25000"/>
                  </a:schemeClr>
                </a:solidFill>
                <a:ea typeface="MS PGothic" pitchFamily="34" charset="-128"/>
              </a:rPr>
              <a:t>Колебания валютных курсов</a:t>
            </a:r>
            <a:endParaRPr lang="ru-RU" altLang="ru-RU" sz="1800" dirty="0">
              <a:solidFill>
                <a:schemeClr val="tx1">
                  <a:lumMod val="75000"/>
                  <a:lumOff val="25000"/>
                </a:schemeClr>
              </a:solidFill>
              <a:ea typeface="MS PGothic" pitchFamily="34" charset="-128"/>
            </a:endParaRPr>
          </a:p>
          <a:p>
            <a:pPr defTabSz="457200">
              <a:spcBef>
                <a:spcPct val="50000"/>
              </a:spcBef>
            </a:pPr>
            <a:r>
              <a:rPr lang="ru-RU" altLang="ru-RU" sz="1800" dirty="0" smtClean="0">
                <a:solidFill>
                  <a:schemeClr val="tx1">
                    <a:lumMod val="75000"/>
                    <a:lumOff val="25000"/>
                  </a:schemeClr>
                </a:solidFill>
                <a:ea typeface="MS PGothic" pitchFamily="34" charset="-128"/>
              </a:rPr>
              <a:t>Сезонные факторы</a:t>
            </a:r>
            <a:endParaRPr lang="en-US" altLang="ru-RU" sz="1800" dirty="0" smtClean="0">
              <a:solidFill>
                <a:schemeClr val="tx1">
                  <a:lumMod val="75000"/>
                  <a:lumOff val="25000"/>
                </a:schemeClr>
              </a:solidFill>
              <a:ea typeface="MS PGothic" pitchFamily="34" charset="-128"/>
            </a:endParaRPr>
          </a:p>
          <a:p>
            <a:pPr defTabSz="457200">
              <a:spcBef>
                <a:spcPct val="50000"/>
              </a:spcBef>
            </a:pPr>
            <a:r>
              <a:rPr lang="ru-RU" altLang="ru-RU" sz="1800" dirty="0" smtClean="0">
                <a:solidFill>
                  <a:schemeClr val="tx1">
                    <a:lumMod val="75000"/>
                    <a:lumOff val="25000"/>
                  </a:schemeClr>
                </a:solidFill>
                <a:ea typeface="MS PGothic" pitchFamily="34" charset="-128"/>
              </a:rPr>
              <a:t>Налогообложение</a:t>
            </a:r>
            <a:r>
              <a:rPr lang="en-US" altLang="ru-RU" sz="1800" dirty="0" smtClean="0">
                <a:solidFill>
                  <a:schemeClr val="tx1">
                    <a:lumMod val="75000"/>
                    <a:lumOff val="25000"/>
                  </a:schemeClr>
                </a:solidFill>
                <a:ea typeface="MS PGothic" pitchFamily="34" charset="-128"/>
              </a:rPr>
              <a:t> (</a:t>
            </a:r>
            <a:r>
              <a:rPr lang="ru-RU" altLang="ru-RU" sz="1800" dirty="0" smtClean="0">
                <a:solidFill>
                  <a:schemeClr val="tx1">
                    <a:lumMod val="75000"/>
                    <a:lumOff val="25000"/>
                  </a:schemeClr>
                </a:solidFill>
                <a:ea typeface="MS PGothic" pitchFamily="34" charset="-128"/>
              </a:rPr>
              <a:t>экспортные пошлины</a:t>
            </a:r>
            <a:r>
              <a:rPr lang="en-US" altLang="ru-RU" sz="1800" dirty="0" smtClean="0">
                <a:solidFill>
                  <a:schemeClr val="tx1">
                    <a:lumMod val="75000"/>
                    <a:lumOff val="25000"/>
                  </a:schemeClr>
                </a:solidFill>
                <a:ea typeface="MS PGothic" pitchFamily="34" charset="-128"/>
              </a:rPr>
              <a:t>, </a:t>
            </a:r>
            <a:r>
              <a:rPr lang="ru-RU" altLang="ru-RU" sz="1800" dirty="0" smtClean="0">
                <a:solidFill>
                  <a:schemeClr val="tx1">
                    <a:lumMod val="75000"/>
                    <a:lumOff val="25000"/>
                  </a:schemeClr>
                </a:solidFill>
                <a:ea typeface="MS PGothic" pitchFamily="34" charset="-128"/>
              </a:rPr>
              <a:t>НДС</a:t>
            </a:r>
            <a:r>
              <a:rPr lang="en-US" altLang="ru-RU" sz="1800" dirty="0" smtClean="0">
                <a:solidFill>
                  <a:schemeClr val="tx1">
                    <a:lumMod val="75000"/>
                    <a:lumOff val="25000"/>
                  </a:schemeClr>
                </a:solidFill>
                <a:ea typeface="MS PGothic" pitchFamily="34" charset="-128"/>
              </a:rPr>
              <a:t>, </a:t>
            </a:r>
            <a:r>
              <a:rPr lang="ru-RU" altLang="ru-RU" sz="1800" dirty="0" smtClean="0">
                <a:solidFill>
                  <a:schemeClr val="tx1">
                    <a:lumMod val="75000"/>
                    <a:lumOff val="25000"/>
                  </a:schemeClr>
                </a:solidFill>
                <a:ea typeface="MS PGothic" pitchFamily="34" charset="-128"/>
              </a:rPr>
              <a:t>акцизы</a:t>
            </a:r>
            <a:r>
              <a:rPr lang="en-US" altLang="ru-RU" sz="1800" dirty="0" smtClean="0">
                <a:solidFill>
                  <a:schemeClr val="tx1">
                    <a:lumMod val="75000"/>
                    <a:lumOff val="25000"/>
                  </a:schemeClr>
                </a:solidFill>
                <a:ea typeface="MS PGothic" pitchFamily="34" charset="-128"/>
              </a:rPr>
              <a:t>)</a:t>
            </a:r>
            <a:endParaRPr lang="ru-RU" altLang="ru-RU" sz="1800" dirty="0">
              <a:solidFill>
                <a:schemeClr val="tx1">
                  <a:lumMod val="75000"/>
                  <a:lumOff val="25000"/>
                </a:schemeClr>
              </a:solidFill>
              <a:ea typeface="MS PGothic" pitchFamily="34" charset="-128"/>
            </a:endParaRPr>
          </a:p>
          <a:p>
            <a:pPr defTabSz="457200">
              <a:spcBef>
                <a:spcPct val="50000"/>
              </a:spcBef>
            </a:pPr>
            <a:r>
              <a:rPr lang="ru-RU" altLang="ru-RU" sz="1800" dirty="0" smtClean="0">
                <a:solidFill>
                  <a:schemeClr val="tx1">
                    <a:lumMod val="75000"/>
                    <a:lumOff val="25000"/>
                  </a:schemeClr>
                </a:solidFill>
                <a:ea typeface="MS PGothic" pitchFamily="34" charset="-128"/>
              </a:rPr>
              <a:t>Административное вмешательство</a:t>
            </a:r>
            <a:r>
              <a:rPr lang="en-US" altLang="ru-RU" sz="1800" dirty="0" smtClean="0">
                <a:solidFill>
                  <a:schemeClr val="tx1">
                    <a:lumMod val="75000"/>
                    <a:lumOff val="25000"/>
                  </a:schemeClr>
                </a:solidFill>
                <a:ea typeface="MS PGothic" pitchFamily="34" charset="-128"/>
              </a:rPr>
              <a:t> (</a:t>
            </a:r>
            <a:r>
              <a:rPr lang="ru-RU" altLang="ru-RU" sz="1800" dirty="0" smtClean="0">
                <a:solidFill>
                  <a:schemeClr val="tx1">
                    <a:lumMod val="75000"/>
                    <a:lumOff val="25000"/>
                  </a:schemeClr>
                </a:solidFill>
                <a:ea typeface="MS PGothic" pitchFamily="34" charset="-128"/>
              </a:rPr>
              <a:t>запреты на транзитные и рейдовые бункеровки</a:t>
            </a:r>
            <a:r>
              <a:rPr lang="en-US" altLang="ru-RU" sz="1800" dirty="0" smtClean="0">
                <a:solidFill>
                  <a:schemeClr val="tx1">
                    <a:lumMod val="75000"/>
                    <a:lumOff val="25000"/>
                  </a:schemeClr>
                </a:solidFill>
                <a:ea typeface="MS PGothic" pitchFamily="34" charset="-128"/>
              </a:rPr>
              <a:t>, </a:t>
            </a:r>
            <a:r>
              <a:rPr lang="ru-RU" altLang="ru-RU" sz="1800" dirty="0" smtClean="0">
                <a:solidFill>
                  <a:schemeClr val="tx1">
                    <a:lumMod val="75000"/>
                    <a:lumOff val="25000"/>
                  </a:schemeClr>
                </a:solidFill>
                <a:ea typeface="MS PGothic" pitchFamily="34" charset="-128"/>
              </a:rPr>
              <a:t>давление </a:t>
            </a:r>
            <a:r>
              <a:rPr lang="ru-RU" altLang="ru-RU" sz="1800" dirty="0" err="1" smtClean="0">
                <a:solidFill>
                  <a:schemeClr val="tx1">
                    <a:lumMod val="75000"/>
                    <a:lumOff val="25000"/>
                  </a:schemeClr>
                </a:solidFill>
                <a:ea typeface="MS PGothic" pitchFamily="34" charset="-128"/>
              </a:rPr>
              <a:t>ВИНКов</a:t>
            </a:r>
            <a:r>
              <a:rPr lang="ru-RU" altLang="ru-RU" sz="1800" dirty="0" smtClean="0">
                <a:solidFill>
                  <a:schemeClr val="tx1">
                    <a:lumMod val="75000"/>
                    <a:lumOff val="25000"/>
                  </a:schemeClr>
                </a:solidFill>
                <a:ea typeface="MS PGothic" pitchFamily="34" charset="-128"/>
              </a:rPr>
              <a:t>…</a:t>
            </a:r>
            <a:r>
              <a:rPr lang="en-US" altLang="ru-RU" sz="1800" dirty="0" smtClean="0">
                <a:solidFill>
                  <a:schemeClr val="tx1">
                    <a:lumMod val="75000"/>
                    <a:lumOff val="25000"/>
                  </a:schemeClr>
                </a:solidFill>
                <a:ea typeface="MS PGothic" pitchFamily="34" charset="-128"/>
              </a:rPr>
              <a:t>)</a:t>
            </a:r>
            <a:endParaRPr lang="ru-RU" altLang="ru-RU" sz="1800" dirty="0">
              <a:solidFill>
                <a:schemeClr val="tx1">
                  <a:lumMod val="75000"/>
                  <a:lumOff val="25000"/>
                </a:schemeClr>
              </a:solidFill>
              <a:ea typeface="MS PGothic" pitchFamily="34" charset="-128"/>
            </a:endParaRPr>
          </a:p>
        </p:txBody>
      </p:sp>
      <p:sp>
        <p:nvSpPr>
          <p:cNvPr id="25603" name="Title 2"/>
          <p:cNvSpPr>
            <a:spLocks noGrp="1"/>
          </p:cNvSpPr>
          <p:nvPr>
            <p:ph type="title" idx="4294967295"/>
          </p:nvPr>
        </p:nvSpPr>
        <p:spPr/>
        <p:txBody>
          <a:bodyPr/>
          <a:lstStyle/>
          <a:p>
            <a:r>
              <a:rPr lang="ru-RU" dirty="0" smtClean="0">
                <a:latin typeface="Trebuchet MS" pitchFamily="34" charset="0"/>
                <a:ea typeface="ＭＳ Ｐゴシック" pitchFamily="34" charset="-128"/>
              </a:rPr>
              <a:t>Ценообразование в России</a:t>
            </a:r>
            <a:endParaRPr lang="en-US" dirty="0" smtClean="0">
              <a:latin typeface="Trebuchet MS" pitchFamily="34" charset="0"/>
              <a:ea typeface="ＭＳ Ｐゴシック" pitchFamily="34" charset="-128"/>
            </a:endParaRPr>
          </a:p>
        </p:txBody>
      </p:sp>
      <p:sp>
        <p:nvSpPr>
          <p:cNvPr id="5"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spTree>
    <p:extLst>
      <p:ext uri="{BB962C8B-B14F-4D97-AF65-F5344CB8AC3E}">
        <p14:creationId xmlns:p14="http://schemas.microsoft.com/office/powerpoint/2010/main" val="26665478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u-RU" dirty="0" smtClean="0"/>
              <a:t>Цены на бункерное топливо в портах России</a:t>
            </a:r>
            <a:endParaRPr lang="en-US" dirty="0"/>
          </a:p>
        </p:txBody>
      </p:sp>
      <p:sp>
        <p:nvSpPr>
          <p:cNvPr id="5" name="Footer Placeholder 3"/>
          <p:cNvSpPr txBox="1">
            <a:spLocks/>
          </p:cNvSpPr>
          <p:nvPr/>
        </p:nvSpPr>
        <p:spPr>
          <a:xfrm>
            <a:off x="3124200" y="62642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Trebuchet MS"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Copyright © 2014 Argus </a:t>
            </a:r>
            <a:r>
              <a:rPr lang="en-US" smtClean="0"/>
              <a:t>Media Ltd. </a:t>
            </a:r>
            <a:r>
              <a:rPr lang="en-US" dirty="0" smtClean="0"/>
              <a:t>All </a:t>
            </a:r>
            <a:r>
              <a:rPr lang="en-US" smtClean="0"/>
              <a:t>rights reserved.</a:t>
            </a:r>
            <a:endParaRPr lang="en-US" dirty="0"/>
          </a:p>
        </p:txBody>
      </p:sp>
      <p:sp>
        <p:nvSpPr>
          <p:cNvPr id="7" name="Прямоугольник 6"/>
          <p:cNvSpPr/>
          <p:nvPr/>
        </p:nvSpPr>
        <p:spPr>
          <a:xfrm>
            <a:off x="612648" y="5890850"/>
            <a:ext cx="2317366" cy="276999"/>
          </a:xfrm>
          <a:prstGeom prst="rect">
            <a:avLst/>
          </a:prstGeom>
        </p:spPr>
        <p:txBody>
          <a:bodyPr wrap="none">
            <a:spAutoFit/>
          </a:bodyPr>
          <a:lstStyle/>
          <a:p>
            <a:r>
              <a:rPr lang="ru-RU" sz="1200" i="1" dirty="0" smtClean="0">
                <a:solidFill>
                  <a:schemeClr val="bg1">
                    <a:lumMod val="50000"/>
                  </a:schemeClr>
                </a:solidFill>
                <a:latin typeface="Trebuchet MS" pitchFamily="34" charset="0"/>
              </a:rPr>
              <a:t>Источник</a:t>
            </a:r>
            <a:r>
              <a:rPr lang="en-US" sz="1200" i="1" dirty="0" smtClean="0">
                <a:solidFill>
                  <a:schemeClr val="bg1">
                    <a:lumMod val="50000"/>
                  </a:schemeClr>
                </a:solidFill>
                <a:latin typeface="Trebuchet MS" pitchFamily="34" charset="0"/>
              </a:rPr>
              <a:t>: Argus Marine Fuels</a:t>
            </a:r>
            <a:endParaRPr lang="ru-RU" sz="1200" i="1" dirty="0">
              <a:solidFill>
                <a:schemeClr val="bg1">
                  <a:lumMod val="50000"/>
                </a:schemeClr>
              </a:solidFill>
              <a:latin typeface="Trebuchet MS"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725" y="1375019"/>
            <a:ext cx="8460549" cy="4492381"/>
          </a:xfrm>
          <a:prstGeom prst="rect">
            <a:avLst/>
          </a:prstGeom>
        </p:spPr>
      </p:pic>
    </p:spTree>
    <p:extLst>
      <p:ext uri="{BB962C8B-B14F-4D97-AF65-F5344CB8AC3E}">
        <p14:creationId xmlns:p14="http://schemas.microsoft.com/office/powerpoint/2010/main" val="21494331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3"/>
          <p:cNvSpPr>
            <a:spLocks noGrp="1"/>
          </p:cNvSpPr>
          <p:nvPr>
            <p:ph sz="quarter" idx="4294967295"/>
          </p:nvPr>
        </p:nvSpPr>
        <p:spPr>
          <a:xfrm>
            <a:off x="612774" y="1600200"/>
            <a:ext cx="8030064" cy="4525963"/>
          </a:xfrm>
        </p:spPr>
        <p:txBody>
          <a:bodyPr/>
          <a:lstStyle/>
          <a:p>
            <a:pPr defTabSz="457200">
              <a:spcBef>
                <a:spcPct val="50000"/>
              </a:spcBef>
            </a:pPr>
            <a:r>
              <a:rPr lang="ru-RU" altLang="ru-RU" sz="1800" dirty="0" smtClean="0">
                <a:solidFill>
                  <a:schemeClr val="tx1">
                    <a:lumMod val="75000"/>
                    <a:lumOff val="25000"/>
                  </a:schemeClr>
                </a:solidFill>
                <a:ea typeface="MS PGothic" pitchFamily="34" charset="-128"/>
              </a:rPr>
              <a:t>Продажи судового топлива в портах Дальнего Востока в прошлом году выросли на </a:t>
            </a:r>
            <a:r>
              <a:rPr lang="en-US" altLang="ru-RU" sz="1800" dirty="0" smtClean="0">
                <a:solidFill>
                  <a:schemeClr val="tx1">
                    <a:lumMod val="75000"/>
                    <a:lumOff val="25000"/>
                  </a:schemeClr>
                </a:solidFill>
                <a:ea typeface="MS PGothic" pitchFamily="34" charset="-128"/>
              </a:rPr>
              <a:t>80</a:t>
            </a:r>
            <a:r>
              <a:rPr lang="ru-RU" altLang="ru-RU" sz="1800" dirty="0" smtClean="0">
                <a:solidFill>
                  <a:schemeClr val="tx1">
                    <a:lumMod val="75000"/>
                    <a:lumOff val="25000"/>
                  </a:schemeClr>
                </a:solidFill>
                <a:ea typeface="MS PGothic" pitchFamily="34" charset="-128"/>
              </a:rPr>
              <a:t>%</a:t>
            </a:r>
            <a:r>
              <a:rPr lang="en-US" altLang="ru-RU" sz="1800" dirty="0" smtClean="0">
                <a:solidFill>
                  <a:schemeClr val="tx1">
                    <a:lumMod val="75000"/>
                    <a:lumOff val="25000"/>
                  </a:schemeClr>
                </a:solidFill>
                <a:ea typeface="MS PGothic" pitchFamily="34" charset="-128"/>
              </a:rPr>
              <a:t> </a:t>
            </a:r>
            <a:r>
              <a:rPr lang="ru-RU" altLang="ru-RU" sz="1800" dirty="0" smtClean="0">
                <a:solidFill>
                  <a:schemeClr val="tx1">
                    <a:lumMod val="75000"/>
                    <a:lumOff val="25000"/>
                  </a:schemeClr>
                </a:solidFill>
                <a:ea typeface="MS PGothic" pitchFamily="34" charset="-128"/>
              </a:rPr>
              <a:t>до </a:t>
            </a:r>
            <a:r>
              <a:rPr lang="en-US" altLang="ru-RU" sz="1800" dirty="0" smtClean="0">
                <a:solidFill>
                  <a:schemeClr val="tx1">
                    <a:lumMod val="75000"/>
                    <a:lumOff val="25000"/>
                  </a:schemeClr>
                </a:solidFill>
                <a:ea typeface="MS PGothic" pitchFamily="34" charset="-128"/>
              </a:rPr>
              <a:t>5</a:t>
            </a:r>
            <a:r>
              <a:rPr lang="ru-RU" altLang="ru-RU" sz="1800" dirty="0" smtClean="0">
                <a:solidFill>
                  <a:schemeClr val="tx1">
                    <a:lumMod val="75000"/>
                    <a:lumOff val="25000"/>
                  </a:schemeClr>
                </a:solidFill>
                <a:ea typeface="MS PGothic" pitchFamily="34" charset="-128"/>
              </a:rPr>
              <a:t>,</a:t>
            </a:r>
            <a:r>
              <a:rPr lang="en-US" altLang="ru-RU" sz="1800" dirty="0" smtClean="0">
                <a:solidFill>
                  <a:schemeClr val="tx1">
                    <a:lumMod val="75000"/>
                    <a:lumOff val="25000"/>
                  </a:schemeClr>
                </a:solidFill>
                <a:ea typeface="MS PGothic" pitchFamily="34" charset="-128"/>
              </a:rPr>
              <a:t>19</a:t>
            </a:r>
            <a:r>
              <a:rPr lang="ru-RU" altLang="ru-RU" sz="1800" dirty="0" smtClean="0">
                <a:solidFill>
                  <a:schemeClr val="tx1">
                    <a:lumMod val="75000"/>
                    <a:lumOff val="25000"/>
                  </a:schemeClr>
                </a:solidFill>
                <a:ea typeface="MS PGothic" pitchFamily="34" charset="-128"/>
              </a:rPr>
              <a:t> млн т в</a:t>
            </a:r>
            <a:r>
              <a:rPr lang="en-US" altLang="ru-RU" sz="1800" dirty="0" smtClean="0">
                <a:solidFill>
                  <a:schemeClr val="tx1">
                    <a:lumMod val="75000"/>
                    <a:lumOff val="25000"/>
                  </a:schemeClr>
                </a:solidFill>
                <a:ea typeface="MS PGothic" pitchFamily="34" charset="-128"/>
              </a:rPr>
              <a:t> 2013</a:t>
            </a:r>
            <a:r>
              <a:rPr lang="ru-RU" altLang="ru-RU" sz="1800" dirty="0" smtClean="0">
                <a:solidFill>
                  <a:schemeClr val="tx1">
                    <a:lumMod val="75000"/>
                    <a:lumOff val="25000"/>
                  </a:schemeClr>
                </a:solidFill>
                <a:ea typeface="MS PGothic" pitchFamily="34" charset="-128"/>
              </a:rPr>
              <a:t> г.</a:t>
            </a:r>
            <a:endParaRPr lang="en-US" altLang="ru-RU" sz="1800" dirty="0">
              <a:solidFill>
                <a:schemeClr val="tx1">
                  <a:lumMod val="75000"/>
                  <a:lumOff val="25000"/>
                </a:schemeClr>
              </a:solidFill>
              <a:ea typeface="MS PGothic" pitchFamily="34" charset="-128"/>
            </a:endParaRPr>
          </a:p>
          <a:p>
            <a:pPr defTabSz="457200">
              <a:spcBef>
                <a:spcPct val="50000"/>
              </a:spcBef>
            </a:pPr>
            <a:r>
              <a:rPr lang="ru-RU" altLang="ru-RU" sz="1800" dirty="0" smtClean="0">
                <a:solidFill>
                  <a:schemeClr val="tx1">
                    <a:lumMod val="75000"/>
                    <a:lumOff val="25000"/>
                  </a:schemeClr>
                </a:solidFill>
                <a:ea typeface="MS PGothic" pitchFamily="34" charset="-128"/>
              </a:rPr>
              <a:t>При этом грузооборот дальневосточных портов повысился всего на </a:t>
            </a:r>
            <a:r>
              <a:rPr lang="en-US" altLang="ru-RU" sz="1800" dirty="0" smtClean="0">
                <a:solidFill>
                  <a:schemeClr val="tx1">
                    <a:lumMod val="75000"/>
                    <a:lumOff val="25000"/>
                  </a:schemeClr>
                </a:solidFill>
                <a:ea typeface="MS PGothic" pitchFamily="34" charset="-128"/>
              </a:rPr>
              <a:t>8</a:t>
            </a:r>
            <a:r>
              <a:rPr lang="ru-RU" altLang="ru-RU" sz="1800" dirty="0" smtClean="0">
                <a:solidFill>
                  <a:schemeClr val="tx1">
                    <a:lumMod val="75000"/>
                    <a:lumOff val="25000"/>
                  </a:schemeClr>
                </a:solidFill>
                <a:ea typeface="MS PGothic" pitchFamily="34" charset="-128"/>
              </a:rPr>
              <a:t>%</a:t>
            </a:r>
            <a:r>
              <a:rPr lang="en-US" altLang="ru-RU" sz="1800" dirty="0" smtClean="0">
                <a:solidFill>
                  <a:schemeClr val="tx1">
                    <a:lumMod val="75000"/>
                    <a:lumOff val="25000"/>
                  </a:schemeClr>
                </a:solidFill>
                <a:ea typeface="MS PGothic" pitchFamily="34" charset="-128"/>
              </a:rPr>
              <a:t> </a:t>
            </a:r>
            <a:r>
              <a:rPr lang="ru-RU" altLang="ru-RU" sz="1800" dirty="0" smtClean="0">
                <a:solidFill>
                  <a:schemeClr val="tx1">
                    <a:lumMod val="75000"/>
                    <a:lumOff val="25000"/>
                  </a:schemeClr>
                </a:solidFill>
                <a:ea typeface="MS PGothic" pitchFamily="34" charset="-128"/>
              </a:rPr>
              <a:t>до </a:t>
            </a:r>
            <a:r>
              <a:rPr lang="en-US" altLang="ru-RU" sz="1800" dirty="0" smtClean="0">
                <a:solidFill>
                  <a:schemeClr val="tx1">
                    <a:lumMod val="75000"/>
                    <a:lumOff val="25000"/>
                  </a:schemeClr>
                </a:solidFill>
                <a:ea typeface="MS PGothic" pitchFamily="34" charset="-128"/>
              </a:rPr>
              <a:t>144</a:t>
            </a:r>
            <a:r>
              <a:rPr lang="ru-RU" altLang="ru-RU" sz="1800" dirty="0" smtClean="0">
                <a:solidFill>
                  <a:schemeClr val="tx1">
                    <a:lumMod val="75000"/>
                    <a:lumOff val="25000"/>
                  </a:schemeClr>
                </a:solidFill>
                <a:ea typeface="MS PGothic" pitchFamily="34" charset="-128"/>
              </a:rPr>
              <a:t>,</a:t>
            </a:r>
            <a:r>
              <a:rPr lang="en-US" altLang="ru-RU" sz="1800" dirty="0" smtClean="0">
                <a:solidFill>
                  <a:schemeClr val="tx1">
                    <a:lumMod val="75000"/>
                    <a:lumOff val="25000"/>
                  </a:schemeClr>
                </a:solidFill>
                <a:ea typeface="MS PGothic" pitchFamily="34" charset="-128"/>
              </a:rPr>
              <a:t>8</a:t>
            </a:r>
            <a:r>
              <a:rPr lang="ru-RU" altLang="ru-RU" sz="1800" dirty="0" smtClean="0">
                <a:solidFill>
                  <a:schemeClr val="tx1">
                    <a:lumMod val="75000"/>
                    <a:lumOff val="25000"/>
                  </a:schemeClr>
                </a:solidFill>
                <a:ea typeface="MS PGothic" pitchFamily="34" charset="-128"/>
              </a:rPr>
              <a:t> млн т. Ожидается, что к 2030 г. он увеличится на 62% и достигнет </a:t>
            </a:r>
            <a:r>
              <a:rPr lang="en-US" altLang="ru-RU" sz="1800" dirty="0" smtClean="0">
                <a:solidFill>
                  <a:schemeClr val="tx1">
                    <a:lumMod val="75000"/>
                    <a:lumOff val="25000"/>
                  </a:schemeClr>
                </a:solidFill>
                <a:ea typeface="MS PGothic" pitchFamily="34" charset="-128"/>
              </a:rPr>
              <a:t>234</a:t>
            </a:r>
            <a:r>
              <a:rPr lang="ru-RU" altLang="ru-RU" sz="1800" dirty="0" smtClean="0">
                <a:solidFill>
                  <a:schemeClr val="tx1">
                    <a:lumMod val="75000"/>
                    <a:lumOff val="25000"/>
                  </a:schemeClr>
                </a:solidFill>
                <a:ea typeface="MS PGothic" pitchFamily="34" charset="-128"/>
              </a:rPr>
              <a:t> млн т</a:t>
            </a:r>
            <a:endParaRPr lang="en-US" altLang="ru-RU" sz="1800" dirty="0">
              <a:solidFill>
                <a:schemeClr val="tx1">
                  <a:lumMod val="75000"/>
                  <a:lumOff val="25000"/>
                </a:schemeClr>
              </a:solidFill>
              <a:ea typeface="MS PGothic" pitchFamily="34" charset="-128"/>
            </a:endParaRPr>
          </a:p>
          <a:p>
            <a:r>
              <a:rPr lang="ru-RU" altLang="ru-RU" sz="1800" dirty="0">
                <a:solidFill>
                  <a:schemeClr val="tx1">
                    <a:lumMod val="75000"/>
                    <a:lumOff val="25000"/>
                  </a:schemeClr>
                </a:solidFill>
              </a:rPr>
              <a:t>Транзитное положение на пути </a:t>
            </a:r>
            <a:r>
              <a:rPr lang="ru-RU" altLang="ru-RU" sz="1800" dirty="0" smtClean="0">
                <a:solidFill>
                  <a:schemeClr val="tx1">
                    <a:lumMod val="75000"/>
                    <a:lumOff val="25000"/>
                  </a:schemeClr>
                </a:solidFill>
              </a:rPr>
              <a:t>между Азией и </a:t>
            </a:r>
            <a:r>
              <a:rPr lang="ru-RU" altLang="ru-RU" sz="1800" dirty="0">
                <a:solidFill>
                  <a:schemeClr val="tx1">
                    <a:lumMod val="75000"/>
                    <a:lumOff val="25000"/>
                  </a:schemeClr>
                </a:solidFill>
              </a:rPr>
              <a:t>США, а также для Северного морского пути</a:t>
            </a:r>
          </a:p>
          <a:p>
            <a:r>
              <a:rPr lang="ru-RU" altLang="ru-RU" sz="1800" dirty="0">
                <a:solidFill>
                  <a:schemeClr val="tx1">
                    <a:lumMod val="75000"/>
                    <a:lumOff val="25000"/>
                  </a:schemeClr>
                </a:solidFill>
              </a:rPr>
              <a:t>Высокая конкуренция</a:t>
            </a:r>
          </a:p>
          <a:p>
            <a:r>
              <a:rPr lang="ru-RU" altLang="ru-RU" sz="1800" dirty="0">
                <a:solidFill>
                  <a:schemeClr val="tx1">
                    <a:lumMod val="75000"/>
                    <a:lumOff val="25000"/>
                  </a:schemeClr>
                </a:solidFill>
              </a:rPr>
              <a:t>Заметная доля рублевых продаж</a:t>
            </a:r>
          </a:p>
          <a:p>
            <a:pPr defTabSz="457200">
              <a:spcBef>
                <a:spcPct val="50000"/>
              </a:spcBef>
            </a:pPr>
            <a:r>
              <a:rPr lang="ru-RU" altLang="ru-RU" sz="1800" dirty="0" smtClean="0">
                <a:solidFill>
                  <a:schemeClr val="tx1">
                    <a:lumMod val="75000"/>
                    <a:lumOff val="25000"/>
                  </a:schemeClr>
                </a:solidFill>
                <a:ea typeface="MS PGothic" pitchFamily="34" charset="-128"/>
              </a:rPr>
              <a:t>Высокий спрос и конкурентные цены привлекают в регион регулярные арбитражные поставки мазута из портов Черного моря, а в будущем, возможно, и из Мурманска по </a:t>
            </a:r>
            <a:r>
              <a:rPr lang="ru-RU" altLang="ru-RU" sz="1800" dirty="0" err="1" smtClean="0">
                <a:solidFill>
                  <a:schemeClr val="tx1">
                    <a:lumMod val="75000"/>
                    <a:lumOff val="25000"/>
                  </a:schemeClr>
                </a:solidFill>
                <a:ea typeface="MS PGothic" pitchFamily="34" charset="-128"/>
              </a:rPr>
              <a:t>Севморпути</a:t>
            </a:r>
            <a:endParaRPr lang="ru-RU" altLang="ru-RU" sz="1800" dirty="0">
              <a:solidFill>
                <a:schemeClr val="tx1">
                  <a:lumMod val="75000"/>
                  <a:lumOff val="25000"/>
                </a:schemeClr>
              </a:solidFill>
              <a:ea typeface="MS PGothic" pitchFamily="34" charset="-128"/>
            </a:endParaRPr>
          </a:p>
        </p:txBody>
      </p:sp>
      <p:sp>
        <p:nvSpPr>
          <p:cNvPr id="25603" name="Title 2"/>
          <p:cNvSpPr>
            <a:spLocks noGrp="1"/>
          </p:cNvSpPr>
          <p:nvPr>
            <p:ph type="title" idx="4294967295"/>
          </p:nvPr>
        </p:nvSpPr>
        <p:spPr/>
        <p:txBody>
          <a:bodyPr/>
          <a:lstStyle/>
          <a:p>
            <a:r>
              <a:rPr lang="ru-RU" dirty="0" smtClean="0">
                <a:latin typeface="Trebuchet MS" pitchFamily="34" charset="0"/>
                <a:ea typeface="ＭＳ Ｐゴシック" pitchFamily="34" charset="-128"/>
              </a:rPr>
              <a:t>Дальний Восток – лидер роста</a:t>
            </a:r>
            <a:endParaRPr lang="en-US" dirty="0" smtClean="0">
              <a:latin typeface="Trebuchet MS" pitchFamily="34" charset="0"/>
              <a:ea typeface="ＭＳ Ｐゴシック" pitchFamily="34" charset="-128"/>
            </a:endParaRPr>
          </a:p>
        </p:txBody>
      </p:sp>
      <p:sp>
        <p:nvSpPr>
          <p:cNvPr id="8"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spTree>
    <p:extLst>
      <p:ext uri="{BB962C8B-B14F-4D97-AF65-F5344CB8AC3E}">
        <p14:creationId xmlns:p14="http://schemas.microsoft.com/office/powerpoint/2010/main" val="20875739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2"/>
          <p:cNvSpPr>
            <a:spLocks noGrp="1"/>
          </p:cNvSpPr>
          <p:nvPr>
            <p:ph type="title" idx="4294967295"/>
          </p:nvPr>
        </p:nvSpPr>
        <p:spPr>
          <a:xfrm>
            <a:off x="612775" y="752475"/>
            <a:ext cx="7918450" cy="592138"/>
          </a:xfrm>
          <a:prstGeom prst="rect">
            <a:avLst/>
          </a:prstGeom>
        </p:spPr>
        <p:txBody>
          <a:bodyPr/>
          <a:lstStyle/>
          <a:p>
            <a:pPr algn="l" defTabSz="457200"/>
            <a:r>
              <a:rPr lang="ru-RU" altLang="ru-RU" sz="2800" dirty="0" smtClean="0">
                <a:solidFill>
                  <a:srgbClr val="003F82"/>
                </a:solidFill>
                <a:latin typeface="Trebuchet MS" pitchFamily="34" charset="0"/>
                <a:ea typeface="ＭＳ Ｐゴシック" pitchFamily="34" charset="-128"/>
              </a:rPr>
              <a:t>Продажи мазута на Дальнем Востоке</a:t>
            </a:r>
            <a:endParaRPr lang="en-US" altLang="ru-RU" sz="2800" dirty="0" smtClean="0">
              <a:solidFill>
                <a:srgbClr val="003F82"/>
              </a:solidFill>
              <a:latin typeface="Trebuchet MS" pitchFamily="34" charset="0"/>
              <a:ea typeface="ＭＳ Ｐゴシック" pitchFamily="34" charset="-128"/>
            </a:endParaRPr>
          </a:p>
        </p:txBody>
      </p:sp>
      <p:sp>
        <p:nvSpPr>
          <p:cNvPr id="8"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graphicFrame>
        <p:nvGraphicFramePr>
          <p:cNvPr id="2" name="Таблица 1"/>
          <p:cNvGraphicFramePr>
            <a:graphicFrameLocks noGrp="1"/>
          </p:cNvGraphicFramePr>
          <p:nvPr>
            <p:extLst>
              <p:ext uri="{D42A27DB-BD31-4B8C-83A1-F6EECF244321}">
                <p14:modId xmlns:p14="http://schemas.microsoft.com/office/powerpoint/2010/main" val="2569794318"/>
              </p:ext>
            </p:extLst>
          </p:nvPr>
        </p:nvGraphicFramePr>
        <p:xfrm>
          <a:off x="5292971" y="1957509"/>
          <a:ext cx="3622431" cy="3708400"/>
        </p:xfrm>
        <a:graphic>
          <a:graphicData uri="http://schemas.openxmlformats.org/drawingml/2006/table">
            <a:tbl>
              <a:tblPr firstRow="1" bandRow="1">
                <a:tableStyleId>{5C22544A-7EE6-4342-B048-85BDC9FD1C3A}</a:tableStyleId>
              </a:tblPr>
              <a:tblGrid>
                <a:gridCol w="1336429"/>
                <a:gridCol w="914400"/>
                <a:gridCol w="1371602"/>
              </a:tblGrid>
              <a:tr h="370840">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bg1"/>
                          </a:solidFill>
                          <a:effectLst/>
                          <a:latin typeface="Trebuchet MS" pitchFamily="34" charset="0"/>
                          <a:ea typeface="ＭＳ Ｐゴシック" pitchFamily="34" charset="-128"/>
                        </a:rPr>
                        <a:t>Порт</a:t>
                      </a:r>
                      <a:endParaRPr kumimoji="0" lang="en-US" altLang="ru-RU" sz="1600" b="1" i="0" u="none" strike="noStrike" cap="none" normalizeH="0" baseline="0" dirty="0" smtClean="0">
                        <a:ln>
                          <a:noFill/>
                        </a:ln>
                        <a:solidFill>
                          <a:schemeClr val="bg1"/>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600" b="1" i="0" u="none" strike="noStrike" cap="none" normalizeH="0" baseline="0" dirty="0" smtClean="0">
                          <a:ln>
                            <a:noFill/>
                          </a:ln>
                          <a:solidFill>
                            <a:schemeClr val="bg1"/>
                          </a:solidFill>
                          <a:effectLst/>
                          <a:latin typeface="Trebuchet MS" pitchFamily="34" charset="0"/>
                          <a:ea typeface="ＭＳ Ｐゴシック" pitchFamily="34" charset="-128"/>
                        </a:rPr>
                        <a:t>2013</a:t>
                      </a:r>
                      <a:r>
                        <a:rPr kumimoji="0" lang="ru-RU" altLang="ru-RU" sz="1600" b="1" i="0" u="none" strike="noStrike" cap="none" normalizeH="0" baseline="0" dirty="0" smtClean="0">
                          <a:ln>
                            <a:noFill/>
                          </a:ln>
                          <a:solidFill>
                            <a:schemeClr val="bg1"/>
                          </a:solidFill>
                          <a:effectLst/>
                          <a:latin typeface="Trebuchet MS" pitchFamily="34" charset="0"/>
                          <a:ea typeface="ＭＳ Ｐゴシック" pitchFamily="34" charset="-128"/>
                        </a:rPr>
                        <a:t> г.</a:t>
                      </a:r>
                      <a:endParaRPr kumimoji="0" lang="en-US" altLang="ru-RU" sz="1600" b="1" i="0" u="none" strike="noStrike" cap="none" normalizeH="0" baseline="0" dirty="0" smtClean="0">
                        <a:ln>
                          <a:noFill/>
                        </a:ln>
                        <a:solidFill>
                          <a:schemeClr val="bg1"/>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600" b="1" i="0" u="none" strike="noStrike" cap="none" normalizeH="0" baseline="0" dirty="0" smtClean="0">
                          <a:ln>
                            <a:noFill/>
                          </a:ln>
                          <a:solidFill>
                            <a:schemeClr val="bg1"/>
                          </a:solidFill>
                          <a:effectLst/>
                          <a:latin typeface="Trebuchet MS" pitchFamily="34" charset="0"/>
                          <a:ea typeface="ＭＳ Ｐゴシック" pitchFamily="34" charset="-128"/>
                        </a:rPr>
                        <a:t>± 2012</a:t>
                      </a:r>
                      <a:r>
                        <a:rPr kumimoji="0" lang="ru-RU" altLang="ru-RU" sz="1600" b="1" i="0" u="none" strike="noStrike" cap="none" normalizeH="0" baseline="0" dirty="0" smtClean="0">
                          <a:ln>
                            <a:noFill/>
                          </a:ln>
                          <a:solidFill>
                            <a:schemeClr val="bg1"/>
                          </a:solidFill>
                          <a:effectLst/>
                          <a:latin typeface="Trebuchet MS" pitchFamily="34" charset="0"/>
                          <a:ea typeface="ＭＳ Ｐゴシック" pitchFamily="34" charset="-128"/>
                        </a:rPr>
                        <a:t> г.</a:t>
                      </a:r>
                      <a:r>
                        <a:rPr kumimoji="0" lang="en-US" altLang="ru-RU" sz="1600" b="1" i="0" u="none" strike="noStrike" cap="none" normalizeH="0" baseline="0" dirty="0" smtClean="0">
                          <a:ln>
                            <a:noFill/>
                          </a:ln>
                          <a:solidFill>
                            <a:schemeClr val="bg1"/>
                          </a:solidFill>
                          <a:effectLst/>
                          <a:latin typeface="Trebuchet MS" pitchFamily="34" charset="0"/>
                          <a:ea typeface="ＭＳ Ｐゴシック" pitchFamily="34" charset="-128"/>
                        </a:rPr>
                        <a:t>,%</a:t>
                      </a:r>
                    </a:p>
                  </a:txBody>
                  <a:tcPr anchor="b" horzOverflow="overflow"/>
                </a:tc>
              </a:tr>
              <a:tr h="370840">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Восточный</a:t>
                      </a:r>
                      <a:endPar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48,3</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13,6</a:t>
                      </a:r>
                    </a:p>
                  </a:txBody>
                  <a:tcPr anchor="b" horzOverflow="overflow"/>
                </a:tc>
              </a:tr>
              <a:tr h="370840">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Ванино</a:t>
                      </a:r>
                      <a:endPar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23,8</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17,2</a:t>
                      </a:r>
                    </a:p>
                  </a:txBody>
                  <a:tcPr anchor="b" horzOverflow="overflow"/>
                </a:tc>
              </a:tr>
              <a:tr h="370840">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Находка</a:t>
                      </a:r>
                      <a:endPar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18,4</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8,9</a:t>
                      </a:r>
                    </a:p>
                  </a:txBody>
                  <a:tcPr anchor="b" horzOverflow="overflow"/>
                </a:tc>
              </a:tr>
              <a:tr h="370840">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Пригородное</a:t>
                      </a:r>
                      <a:endPar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smtClean="0">
                          <a:ln>
                            <a:noFill/>
                          </a:ln>
                          <a:solidFill>
                            <a:srgbClr val="595959"/>
                          </a:solidFill>
                          <a:effectLst/>
                          <a:latin typeface="Trebuchet MS" pitchFamily="34" charset="0"/>
                          <a:ea typeface="ＭＳ Ｐゴシック" pitchFamily="34" charset="-128"/>
                        </a:rPr>
                        <a:t>16,3</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-0,6</a:t>
                      </a:r>
                    </a:p>
                  </a:txBody>
                  <a:tcPr anchor="b" horzOverflow="overflow"/>
                </a:tc>
              </a:tr>
              <a:tr h="370840">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Владивосток</a:t>
                      </a:r>
                      <a:endPar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smtClean="0">
                          <a:ln>
                            <a:noFill/>
                          </a:ln>
                          <a:solidFill>
                            <a:srgbClr val="595959"/>
                          </a:solidFill>
                          <a:effectLst/>
                          <a:latin typeface="Trebuchet MS" pitchFamily="34" charset="0"/>
                          <a:ea typeface="ＭＳ Ｐゴシック" pitchFamily="34" charset="-128"/>
                        </a:rPr>
                        <a:t>14,5</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9,8</a:t>
                      </a:r>
                    </a:p>
                  </a:txBody>
                  <a:tcPr anchor="b" horzOverflow="overflow"/>
                </a:tc>
              </a:tr>
              <a:tr h="370840">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Де-Кастри</a:t>
                      </a:r>
                      <a:endPar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smtClean="0">
                          <a:ln>
                            <a:noFill/>
                          </a:ln>
                          <a:solidFill>
                            <a:srgbClr val="595959"/>
                          </a:solidFill>
                          <a:effectLst/>
                          <a:latin typeface="Trebuchet MS" pitchFamily="34" charset="0"/>
                          <a:ea typeface="ＭＳ Ｐゴシック" pitchFamily="34" charset="-128"/>
                        </a:rPr>
                        <a:t>7,0</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-5,4</a:t>
                      </a:r>
                    </a:p>
                  </a:txBody>
                  <a:tcPr anchor="b" horzOverflow="overflow"/>
                </a:tc>
              </a:tr>
              <a:tr h="370840">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Посьет</a:t>
                      </a:r>
                      <a:endPar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smtClean="0">
                          <a:ln>
                            <a:noFill/>
                          </a:ln>
                          <a:solidFill>
                            <a:srgbClr val="595959"/>
                          </a:solidFill>
                          <a:effectLst/>
                          <a:latin typeface="Trebuchet MS" pitchFamily="34" charset="0"/>
                          <a:ea typeface="ＭＳ Ｐゴシック" pitchFamily="34" charset="-128"/>
                        </a:rPr>
                        <a:t>5,6</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-3,4</a:t>
                      </a:r>
                    </a:p>
                  </a:txBody>
                  <a:tcPr anchor="b" horzOverflow="overflow"/>
                </a:tc>
              </a:tr>
              <a:tr h="370840">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Прочие</a:t>
                      </a:r>
                      <a:endPar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smtClean="0">
                          <a:ln>
                            <a:noFill/>
                          </a:ln>
                          <a:solidFill>
                            <a:srgbClr val="595959"/>
                          </a:solidFill>
                          <a:effectLst/>
                          <a:latin typeface="Trebuchet MS" pitchFamily="34" charset="0"/>
                          <a:ea typeface="ＭＳ Ｐゴシック" pitchFamily="34" charset="-128"/>
                        </a:rPr>
                        <a:t>10,9</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rgbClr val="595959"/>
                          </a:solidFill>
                          <a:effectLst/>
                          <a:latin typeface="Trebuchet MS" pitchFamily="34" charset="0"/>
                          <a:ea typeface="ＭＳ Ｐゴシック" pitchFamily="34" charset="-128"/>
                        </a:rPr>
                        <a:t>-6,8</a:t>
                      </a:r>
                    </a:p>
                  </a:txBody>
                  <a:tcPr anchor="b" horzOverflow="overflow"/>
                </a:tc>
              </a:tr>
              <a:tr h="370840">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rgbClr val="595959"/>
                          </a:solidFill>
                          <a:effectLst/>
                          <a:latin typeface="Trebuchet MS" pitchFamily="34" charset="0"/>
                          <a:ea typeface="ＭＳ Ｐゴシック" pitchFamily="34" charset="-128"/>
                        </a:rPr>
                        <a:t>Всего</a:t>
                      </a:r>
                      <a:endParaRPr kumimoji="0" lang="en-US" altLang="ru-RU" sz="1400" b="1" i="0" u="none" strike="noStrike" cap="none" normalizeH="0" baseline="0" dirty="0" smtClean="0">
                        <a:ln>
                          <a:noFill/>
                        </a:ln>
                        <a:solidFill>
                          <a:srgbClr val="595959"/>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1" i="0" u="none" strike="noStrike" cap="none" normalizeH="0" baseline="0" smtClean="0">
                          <a:ln>
                            <a:noFill/>
                          </a:ln>
                          <a:solidFill>
                            <a:srgbClr val="595959"/>
                          </a:solidFill>
                          <a:effectLst/>
                          <a:latin typeface="Trebuchet MS" pitchFamily="34" charset="0"/>
                          <a:ea typeface="ＭＳ Ｐゴシック" pitchFamily="34" charset="-128"/>
                        </a:rPr>
                        <a:t>144,8</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1" i="0" u="none" strike="noStrike" cap="none" normalizeH="0" baseline="0" dirty="0" smtClean="0">
                          <a:ln>
                            <a:noFill/>
                          </a:ln>
                          <a:solidFill>
                            <a:srgbClr val="595959"/>
                          </a:solidFill>
                          <a:effectLst/>
                          <a:latin typeface="Trebuchet MS" pitchFamily="34" charset="0"/>
                          <a:ea typeface="ＭＳ Ｐゴシック" pitchFamily="34" charset="-128"/>
                        </a:rPr>
                        <a:t>7,9</a:t>
                      </a:r>
                    </a:p>
                  </a:txBody>
                  <a:tcPr anchor="b" horzOverflow="overflow"/>
                </a:tc>
              </a:tr>
            </a:tbl>
          </a:graphicData>
        </a:graphic>
      </p:graphicFrame>
      <p:sp>
        <p:nvSpPr>
          <p:cNvPr id="9" name="Прямоугольник 8"/>
          <p:cNvSpPr/>
          <p:nvPr/>
        </p:nvSpPr>
        <p:spPr>
          <a:xfrm>
            <a:off x="4419600" y="1598103"/>
            <a:ext cx="4652364" cy="292388"/>
          </a:xfrm>
          <a:prstGeom prst="rect">
            <a:avLst/>
          </a:prstGeom>
        </p:spPr>
        <p:txBody>
          <a:bodyPr wrap="none">
            <a:spAutoFit/>
          </a:bodyPr>
          <a:lstStyle/>
          <a:p>
            <a:pPr>
              <a:defRPr sz="1300" b="1" i="0" u="none" strike="noStrike" kern="1200" baseline="0">
                <a:solidFill>
                  <a:srgbClr val="003F81"/>
                </a:solidFill>
                <a:latin typeface="Helvetica Neue"/>
                <a:ea typeface="Helvetica Neue"/>
                <a:cs typeface="Helvetica Neue"/>
              </a:defRPr>
            </a:pPr>
            <a:r>
              <a:rPr lang="ru-RU" dirty="0" smtClean="0"/>
              <a:t>ГРУЗООБОРОТ ПОРТОВ ДАЛЬНЕГО ВОСТОКА</a:t>
            </a:r>
            <a:r>
              <a:rPr lang="en-US" dirty="0" smtClean="0"/>
              <a:t>, </a:t>
            </a:r>
            <a:r>
              <a:rPr lang="ru-RU" dirty="0" smtClean="0"/>
              <a:t>МЛН Т</a:t>
            </a:r>
            <a:endParaRPr lang="en-US" dirty="0"/>
          </a:p>
        </p:txBody>
      </p:sp>
      <p:sp>
        <p:nvSpPr>
          <p:cNvPr id="10" name="Прямоугольник 9"/>
          <p:cNvSpPr/>
          <p:nvPr/>
        </p:nvSpPr>
        <p:spPr>
          <a:xfrm>
            <a:off x="612648" y="5334000"/>
            <a:ext cx="2749471" cy="276999"/>
          </a:xfrm>
          <a:prstGeom prst="rect">
            <a:avLst/>
          </a:prstGeom>
        </p:spPr>
        <p:txBody>
          <a:bodyPr wrap="none">
            <a:spAutoFit/>
          </a:bodyPr>
          <a:lstStyle/>
          <a:p>
            <a:r>
              <a:rPr lang="ru-RU" sz="1200" i="1" dirty="0">
                <a:solidFill>
                  <a:schemeClr val="bg1">
                    <a:lumMod val="50000"/>
                  </a:schemeClr>
                </a:solidFill>
                <a:latin typeface="Trebuchet MS" pitchFamily="34" charset="0"/>
              </a:rPr>
              <a:t>П</a:t>
            </a:r>
            <a:r>
              <a:rPr lang="ru-RU" sz="1200" i="1" dirty="0" smtClean="0">
                <a:solidFill>
                  <a:schemeClr val="bg1">
                    <a:lumMod val="50000"/>
                  </a:schemeClr>
                </a:solidFill>
                <a:latin typeface="Trebuchet MS" pitchFamily="34" charset="0"/>
              </a:rPr>
              <a:t>родажи мазута в 2013 г., тыс. т</a:t>
            </a:r>
            <a:endParaRPr lang="ru-RU" sz="1200" i="1" dirty="0">
              <a:solidFill>
                <a:schemeClr val="bg1">
                  <a:lumMod val="50000"/>
                </a:schemeClr>
              </a:solidFill>
              <a:latin typeface="Trebuchet MS"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29" y="1759010"/>
            <a:ext cx="5510329" cy="3803590"/>
          </a:xfrm>
          <a:prstGeom prst="rect">
            <a:avLst/>
          </a:prstGeom>
        </p:spPr>
      </p:pic>
    </p:spTree>
    <p:extLst>
      <p:ext uri="{BB962C8B-B14F-4D97-AF65-F5344CB8AC3E}">
        <p14:creationId xmlns:p14="http://schemas.microsoft.com/office/powerpoint/2010/main" val="28346700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990600"/>
            <a:ext cx="7909553" cy="1828800"/>
          </a:xfrm>
        </p:spPr>
        <p:txBody>
          <a:bodyPr>
            <a:normAutofit/>
          </a:bodyPr>
          <a:lstStyle/>
          <a:p>
            <a:r>
              <a:rPr lang="ru-RU" dirty="0" smtClean="0"/>
              <a:t>Ценообразование и перспективы развития рынка бункерного топлива в России</a:t>
            </a:r>
            <a:r>
              <a:rPr lang="en-US" dirty="0" smtClean="0"/>
              <a:t/>
            </a:r>
            <a:br>
              <a:rPr lang="en-US" dirty="0" smtClean="0"/>
            </a:br>
            <a:r>
              <a:rPr lang="ru-RU" sz="2000" dirty="0" smtClean="0"/>
              <a:t>июнь </a:t>
            </a:r>
            <a:r>
              <a:rPr lang="en-US" sz="2000" dirty="0" smtClean="0"/>
              <a:t>2014</a:t>
            </a:r>
            <a:r>
              <a:rPr lang="en-US" dirty="0"/>
              <a:t/>
            </a:r>
            <a:br>
              <a:rPr lang="en-US" dirty="0"/>
            </a:b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2"/>
          <p:cNvSpPr>
            <a:spLocks noGrp="1"/>
          </p:cNvSpPr>
          <p:nvPr>
            <p:ph type="title" idx="4294967295"/>
          </p:nvPr>
        </p:nvSpPr>
        <p:spPr>
          <a:xfrm>
            <a:off x="612775" y="752475"/>
            <a:ext cx="7918450" cy="592138"/>
          </a:xfrm>
          <a:prstGeom prst="rect">
            <a:avLst/>
          </a:prstGeom>
        </p:spPr>
        <p:txBody>
          <a:bodyPr/>
          <a:lstStyle/>
          <a:p>
            <a:pPr algn="l" defTabSz="457200"/>
            <a:r>
              <a:rPr lang="ru-RU" altLang="ru-RU" sz="2800" dirty="0" smtClean="0">
                <a:solidFill>
                  <a:srgbClr val="003F82"/>
                </a:solidFill>
                <a:latin typeface="Trebuchet MS" pitchFamily="34" charset="0"/>
                <a:ea typeface="ＭＳ Ｐゴシック" pitchFamily="34" charset="-128"/>
              </a:rPr>
              <a:t>Бункерные компании Приморья</a:t>
            </a:r>
            <a:endParaRPr lang="en-US" altLang="ru-RU" sz="2800" dirty="0" smtClean="0">
              <a:solidFill>
                <a:srgbClr val="003F82"/>
              </a:solidFill>
              <a:latin typeface="Trebuchet MS" pitchFamily="34" charset="0"/>
              <a:ea typeface="ＭＳ Ｐゴシック" pitchFamily="34" charset="-128"/>
            </a:endParaRPr>
          </a:p>
        </p:txBody>
      </p:sp>
      <p:sp>
        <p:nvSpPr>
          <p:cNvPr id="8" name="Footer Placeholder 4"/>
          <p:cNvSpPr>
            <a:spLocks noGrp="1"/>
          </p:cNvSpPr>
          <p:nvPr>
            <p:ph type="ftr" sz="quarter" idx="11"/>
          </p:nvPr>
        </p:nvSpPr>
        <p:spPr>
          <a:xfrm>
            <a:off x="3657599" y="6347405"/>
            <a:ext cx="2743201" cy="365125"/>
          </a:xfrm>
        </p:spPr>
        <p:txBody>
          <a:bodyPr/>
          <a:lstStyle/>
          <a:p>
            <a:r>
              <a:rPr lang="en-US" dirty="0" smtClean="0"/>
              <a:t>Copyright © 2014 Argus Media Ltd. All rights reserved.</a:t>
            </a:r>
            <a:endParaRPr lang="en-US" dirty="0"/>
          </a:p>
        </p:txBody>
      </p:sp>
      <p:sp>
        <p:nvSpPr>
          <p:cNvPr id="6" name="Прямоугольник 5"/>
          <p:cNvSpPr/>
          <p:nvPr/>
        </p:nvSpPr>
        <p:spPr>
          <a:xfrm>
            <a:off x="612648" y="5643157"/>
            <a:ext cx="2749471" cy="276999"/>
          </a:xfrm>
          <a:prstGeom prst="rect">
            <a:avLst/>
          </a:prstGeom>
        </p:spPr>
        <p:txBody>
          <a:bodyPr wrap="none">
            <a:spAutoFit/>
          </a:bodyPr>
          <a:lstStyle/>
          <a:p>
            <a:r>
              <a:rPr lang="ru-RU" sz="1200" i="1" dirty="0">
                <a:solidFill>
                  <a:schemeClr val="bg1">
                    <a:lumMod val="50000"/>
                  </a:schemeClr>
                </a:solidFill>
                <a:latin typeface="Trebuchet MS" pitchFamily="34" charset="0"/>
              </a:rPr>
              <a:t>П</a:t>
            </a:r>
            <a:r>
              <a:rPr lang="ru-RU" sz="1200" i="1" dirty="0" smtClean="0">
                <a:solidFill>
                  <a:schemeClr val="bg1">
                    <a:lumMod val="50000"/>
                  </a:schemeClr>
                </a:solidFill>
                <a:latin typeface="Trebuchet MS" pitchFamily="34" charset="0"/>
              </a:rPr>
              <a:t>родажи мазута в 2013 г., тыс. т</a:t>
            </a:r>
            <a:endParaRPr lang="ru-RU" sz="1200" i="1" dirty="0">
              <a:solidFill>
                <a:schemeClr val="bg1">
                  <a:lumMod val="50000"/>
                </a:schemeClr>
              </a:solidFill>
              <a:latin typeface="Trebuchet MS"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357" y="1454261"/>
            <a:ext cx="7869286" cy="4413139"/>
          </a:xfrm>
          <a:prstGeom prst="rect">
            <a:avLst/>
          </a:prstGeom>
        </p:spPr>
      </p:pic>
    </p:spTree>
    <p:extLst>
      <p:ext uri="{BB962C8B-B14F-4D97-AF65-F5344CB8AC3E}">
        <p14:creationId xmlns:p14="http://schemas.microsoft.com/office/powerpoint/2010/main" val="31436825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599" y="762000"/>
            <a:ext cx="8270631" cy="609600"/>
          </a:xfrm>
        </p:spPr>
        <p:txBody>
          <a:bodyPr>
            <a:normAutofit/>
          </a:bodyPr>
          <a:lstStyle/>
          <a:p>
            <a:r>
              <a:rPr lang="ru-RU" dirty="0" smtClean="0">
                <a:latin typeface="Trebuchet MS" pitchFamily="34" charset="0"/>
              </a:rPr>
              <a:t>Российский мазут дешевле</a:t>
            </a:r>
            <a:endParaRPr lang="en-US" dirty="0">
              <a:latin typeface="Trebuchet MS" pitchFamily="34" charset="0"/>
            </a:endParaRPr>
          </a:p>
        </p:txBody>
      </p:sp>
      <p:sp>
        <p:nvSpPr>
          <p:cNvPr id="11" name="Прямоугольник 10"/>
          <p:cNvSpPr/>
          <p:nvPr/>
        </p:nvSpPr>
        <p:spPr>
          <a:xfrm>
            <a:off x="612648" y="5890850"/>
            <a:ext cx="2363852" cy="276999"/>
          </a:xfrm>
          <a:prstGeom prst="rect">
            <a:avLst/>
          </a:prstGeom>
        </p:spPr>
        <p:txBody>
          <a:bodyPr wrap="none">
            <a:spAutoFit/>
          </a:bodyPr>
          <a:lstStyle/>
          <a:p>
            <a:r>
              <a:rPr lang="ru-RU" sz="1200" i="1" dirty="0" smtClean="0">
                <a:solidFill>
                  <a:schemeClr val="bg1">
                    <a:lumMod val="50000"/>
                  </a:schemeClr>
                </a:solidFill>
                <a:latin typeface="Trebuchet MS" pitchFamily="34" charset="0"/>
              </a:rPr>
              <a:t>Источник</a:t>
            </a:r>
            <a:r>
              <a:rPr lang="en-US" sz="1200" i="1" dirty="0" smtClean="0">
                <a:solidFill>
                  <a:schemeClr val="bg1">
                    <a:lumMod val="50000"/>
                  </a:schemeClr>
                </a:solidFill>
                <a:latin typeface="Trebuchet MS" pitchFamily="34" charset="0"/>
              </a:rPr>
              <a:t>: Argus Marine Fuels</a:t>
            </a:r>
            <a:endParaRPr lang="ru-RU" sz="1200" i="1" dirty="0">
              <a:solidFill>
                <a:schemeClr val="bg1">
                  <a:lumMod val="50000"/>
                </a:schemeClr>
              </a:solidFill>
              <a:latin typeface="Trebuchet MS" pitchFamily="34" charset="0"/>
            </a:endParaRPr>
          </a:p>
        </p:txBody>
      </p:sp>
      <p:sp>
        <p:nvSpPr>
          <p:cNvPr id="7"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sp>
        <p:nvSpPr>
          <p:cNvPr id="8" name="Прямоугольник 7"/>
          <p:cNvSpPr/>
          <p:nvPr/>
        </p:nvSpPr>
        <p:spPr>
          <a:xfrm>
            <a:off x="612648" y="1570493"/>
            <a:ext cx="5857629" cy="292388"/>
          </a:xfrm>
          <a:prstGeom prst="rect">
            <a:avLst/>
          </a:prstGeom>
        </p:spPr>
        <p:txBody>
          <a:bodyPr wrap="none">
            <a:spAutoFit/>
          </a:bodyPr>
          <a:lstStyle/>
          <a:p>
            <a:pPr>
              <a:defRPr sz="1300" b="1" i="0" u="none" strike="noStrike" kern="1200" baseline="0">
                <a:solidFill>
                  <a:srgbClr val="003F81"/>
                </a:solidFill>
                <a:latin typeface="Helvetica Neue"/>
                <a:ea typeface="Helvetica Neue"/>
                <a:cs typeface="Helvetica Neue"/>
              </a:defRPr>
            </a:pPr>
            <a:r>
              <a:rPr lang="ru-RU" dirty="0" smtClean="0"/>
              <a:t>СКИДКА НА МАЗУТ </a:t>
            </a:r>
            <a:r>
              <a:rPr lang="en-US" dirty="0" smtClean="0"/>
              <a:t>IFO-180 </a:t>
            </a:r>
            <a:r>
              <a:rPr lang="ru-RU" dirty="0" smtClean="0"/>
              <a:t>В ПРИМОРЬЕ К </a:t>
            </a:r>
            <a:r>
              <a:rPr lang="en-US" dirty="0" smtClean="0"/>
              <a:t>HSFO-180 </a:t>
            </a:r>
            <a:r>
              <a:rPr lang="ru-RU" dirty="0" smtClean="0"/>
              <a:t>В ПОРТАХ АТР</a:t>
            </a:r>
            <a:endParaRPr lang="en-US" dirty="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394" y="1789513"/>
            <a:ext cx="8375212" cy="4077887"/>
          </a:xfrm>
          <a:prstGeom prst="rect">
            <a:avLst/>
          </a:prstGeom>
        </p:spPr>
      </p:pic>
    </p:spTree>
    <p:extLst>
      <p:ext uri="{BB962C8B-B14F-4D97-AF65-F5344CB8AC3E}">
        <p14:creationId xmlns:p14="http://schemas.microsoft.com/office/powerpoint/2010/main" val="34657167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2"/>
          <p:cNvSpPr>
            <a:spLocks noGrp="1"/>
          </p:cNvSpPr>
          <p:nvPr>
            <p:ph type="title" idx="4294967295"/>
          </p:nvPr>
        </p:nvSpPr>
        <p:spPr>
          <a:xfrm>
            <a:off x="612775" y="752475"/>
            <a:ext cx="7918450" cy="592138"/>
          </a:xfrm>
          <a:prstGeom prst="rect">
            <a:avLst/>
          </a:prstGeom>
        </p:spPr>
        <p:txBody>
          <a:bodyPr/>
          <a:lstStyle/>
          <a:p>
            <a:pPr algn="l" defTabSz="457200"/>
            <a:r>
              <a:rPr lang="ru-RU" altLang="ru-RU" sz="2800" dirty="0" smtClean="0">
                <a:solidFill>
                  <a:srgbClr val="003F82"/>
                </a:solidFill>
                <a:latin typeface="Trebuchet MS" pitchFamily="34" charset="0"/>
                <a:ea typeface="ＭＳ Ｐゴシック" pitchFamily="34" charset="-128"/>
              </a:rPr>
              <a:t>Продажи мазута в портах СПб и Ленобласти</a:t>
            </a:r>
            <a:endParaRPr lang="en-US" altLang="ru-RU" sz="2800" dirty="0" smtClean="0">
              <a:solidFill>
                <a:srgbClr val="003F82"/>
              </a:solidFill>
              <a:latin typeface="Trebuchet MS" pitchFamily="34" charset="0"/>
              <a:ea typeface="ＭＳ Ｐゴシック" pitchFamily="34" charset="-128"/>
            </a:endParaRPr>
          </a:p>
        </p:txBody>
      </p:sp>
      <p:sp>
        <p:nvSpPr>
          <p:cNvPr id="8"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graphicFrame>
        <p:nvGraphicFramePr>
          <p:cNvPr id="5" name="Таблица 4"/>
          <p:cNvGraphicFramePr>
            <a:graphicFrameLocks noGrp="1"/>
          </p:cNvGraphicFramePr>
          <p:nvPr>
            <p:extLst>
              <p:ext uri="{D42A27DB-BD31-4B8C-83A1-F6EECF244321}">
                <p14:modId xmlns:p14="http://schemas.microsoft.com/office/powerpoint/2010/main" val="1370031329"/>
              </p:ext>
            </p:extLst>
          </p:nvPr>
        </p:nvGraphicFramePr>
        <p:xfrm>
          <a:off x="5257800" y="2224452"/>
          <a:ext cx="3710352" cy="2977296"/>
        </p:xfrm>
        <a:graphic>
          <a:graphicData uri="http://schemas.openxmlformats.org/drawingml/2006/table">
            <a:tbl>
              <a:tblPr firstRow="1" bandRow="1">
                <a:tableStyleId>{5C22544A-7EE6-4342-B048-85BDC9FD1C3A}</a:tableStyleId>
              </a:tblPr>
              <a:tblGrid>
                <a:gridCol w="1597270"/>
                <a:gridCol w="838200"/>
                <a:gridCol w="1274882"/>
              </a:tblGrid>
              <a:tr h="425328">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chemeClr val="bg1"/>
                          </a:solidFill>
                          <a:effectLst/>
                          <a:latin typeface="Trebuchet MS" pitchFamily="34" charset="0"/>
                          <a:ea typeface="ＭＳ Ｐゴシック" pitchFamily="34" charset="-128"/>
                        </a:rPr>
                        <a:t>Порт</a:t>
                      </a:r>
                      <a:endParaRPr kumimoji="0" lang="en-US" altLang="ru-RU" sz="1400" b="1" i="0" u="none" strike="noStrike" cap="none" normalizeH="0" baseline="0" dirty="0" smtClean="0">
                        <a:ln>
                          <a:noFill/>
                        </a:ln>
                        <a:solidFill>
                          <a:schemeClr val="bg1"/>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1" i="0" u="none" strike="noStrike" cap="none" normalizeH="0" baseline="0" dirty="0" smtClean="0">
                          <a:ln>
                            <a:noFill/>
                          </a:ln>
                          <a:solidFill>
                            <a:schemeClr val="bg1"/>
                          </a:solidFill>
                          <a:effectLst/>
                          <a:latin typeface="Trebuchet MS" pitchFamily="34" charset="0"/>
                          <a:ea typeface="ＭＳ Ｐゴシック" pitchFamily="34" charset="-128"/>
                        </a:rPr>
                        <a:t>2013</a:t>
                      </a:r>
                      <a:r>
                        <a:rPr kumimoji="0" lang="ru-RU" altLang="ru-RU" sz="1400" b="1" i="0" u="none" strike="noStrike" cap="none" normalizeH="0" baseline="0" dirty="0" smtClean="0">
                          <a:ln>
                            <a:noFill/>
                          </a:ln>
                          <a:solidFill>
                            <a:schemeClr val="bg1"/>
                          </a:solidFill>
                          <a:effectLst/>
                          <a:latin typeface="Trebuchet MS" pitchFamily="34" charset="0"/>
                          <a:ea typeface="ＭＳ Ｐゴシック" pitchFamily="34" charset="-128"/>
                        </a:rPr>
                        <a:t> г.</a:t>
                      </a:r>
                      <a:endParaRPr kumimoji="0" lang="en-US" altLang="ru-RU" sz="1400" b="1" i="0" u="none" strike="noStrike" cap="none" normalizeH="0" baseline="0" dirty="0" smtClean="0">
                        <a:ln>
                          <a:noFill/>
                        </a:ln>
                        <a:solidFill>
                          <a:schemeClr val="bg1"/>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1" i="0" u="none" strike="noStrike" cap="none" normalizeH="0" baseline="0" dirty="0" smtClean="0">
                          <a:ln>
                            <a:noFill/>
                          </a:ln>
                          <a:solidFill>
                            <a:schemeClr val="bg1"/>
                          </a:solidFill>
                          <a:effectLst/>
                          <a:latin typeface="Trebuchet MS" pitchFamily="34" charset="0"/>
                          <a:ea typeface="ＭＳ Ｐゴシック" pitchFamily="34" charset="-128"/>
                        </a:rPr>
                        <a:t>± 2012</a:t>
                      </a:r>
                      <a:r>
                        <a:rPr kumimoji="0" lang="ru-RU" altLang="ru-RU" sz="1400" b="1" i="0" u="none" strike="noStrike" cap="none" normalizeH="0" baseline="0" dirty="0" smtClean="0">
                          <a:ln>
                            <a:noFill/>
                          </a:ln>
                          <a:solidFill>
                            <a:schemeClr val="bg1"/>
                          </a:solidFill>
                          <a:effectLst/>
                          <a:latin typeface="Trebuchet MS" pitchFamily="34" charset="0"/>
                          <a:ea typeface="ＭＳ Ｐゴシック" pitchFamily="34" charset="-128"/>
                        </a:rPr>
                        <a:t> г.</a:t>
                      </a:r>
                      <a:r>
                        <a:rPr kumimoji="0" lang="en-US" altLang="ru-RU" sz="1400" b="1" i="0" u="none" strike="noStrike" cap="none" normalizeH="0" baseline="0" dirty="0" smtClean="0">
                          <a:ln>
                            <a:noFill/>
                          </a:ln>
                          <a:solidFill>
                            <a:schemeClr val="bg1"/>
                          </a:solidFill>
                          <a:effectLst/>
                          <a:latin typeface="Trebuchet MS" pitchFamily="34" charset="0"/>
                          <a:ea typeface="ＭＳ Ｐゴシック" pitchFamily="34" charset="-128"/>
                        </a:rPr>
                        <a:t>,%</a:t>
                      </a:r>
                    </a:p>
                  </a:txBody>
                  <a:tcPr anchor="b" horzOverflow="overflow"/>
                </a:tc>
              </a:tr>
              <a:tr h="425328">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err="1" smtClean="0">
                          <a:ln>
                            <a:noFill/>
                          </a:ln>
                          <a:solidFill>
                            <a:schemeClr val="tx1">
                              <a:lumMod val="65000"/>
                              <a:lumOff val="35000"/>
                            </a:schemeClr>
                          </a:solidFill>
                          <a:effectLst/>
                          <a:latin typeface="Trebuchet MS" pitchFamily="34" charset="0"/>
                          <a:ea typeface="ＭＳ Ｐゴシック" pitchFamily="34" charset="-128"/>
                        </a:rPr>
                        <a:t>Приморск</a:t>
                      </a:r>
                      <a:endPar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63,8</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-14,7</a:t>
                      </a:r>
                    </a:p>
                  </a:txBody>
                  <a:tcPr anchor="b" horzOverflow="overflow"/>
                </a:tc>
              </a:tr>
              <a:tr h="425328">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err="1" smtClean="0">
                          <a:ln>
                            <a:noFill/>
                          </a:ln>
                          <a:solidFill>
                            <a:schemeClr val="tx1">
                              <a:lumMod val="65000"/>
                              <a:lumOff val="35000"/>
                            </a:schemeClr>
                          </a:solidFill>
                          <a:effectLst/>
                          <a:latin typeface="Trebuchet MS" pitchFamily="34" charset="0"/>
                          <a:ea typeface="ＭＳ Ｐゴシック" pitchFamily="34" charset="-128"/>
                        </a:rPr>
                        <a:t>Усть-Луга</a:t>
                      </a:r>
                      <a:endPar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62,7</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34,0</a:t>
                      </a:r>
                    </a:p>
                  </a:txBody>
                  <a:tcPr anchor="b" horzOverflow="overflow"/>
                </a:tc>
              </a:tr>
              <a:tr h="425328">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smtClean="0">
                          <a:ln>
                            <a:noFill/>
                          </a:ln>
                          <a:solidFill>
                            <a:schemeClr val="tx1">
                              <a:lumMod val="65000"/>
                              <a:lumOff val="35000"/>
                            </a:schemeClr>
                          </a:solidFill>
                          <a:effectLst/>
                          <a:latin typeface="Trebuchet MS" pitchFamily="34" charset="0"/>
                          <a:ea typeface="ＭＳ Ｐゴシック" pitchFamily="34" charset="-128"/>
                        </a:rPr>
                        <a:t>Санкт-Петербург</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58,0</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0,3</a:t>
                      </a:r>
                    </a:p>
                  </a:txBody>
                  <a:tcPr anchor="b" horzOverflow="overflow"/>
                </a:tc>
              </a:tr>
              <a:tr h="425328">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smtClean="0">
                          <a:ln>
                            <a:noFill/>
                          </a:ln>
                          <a:solidFill>
                            <a:schemeClr val="tx1">
                              <a:lumMod val="65000"/>
                              <a:lumOff val="35000"/>
                            </a:schemeClr>
                          </a:solidFill>
                          <a:effectLst/>
                          <a:latin typeface="Trebuchet MS" pitchFamily="34" charset="0"/>
                          <a:ea typeface="ＭＳ Ｐゴシック" pitchFamily="34" charset="-128"/>
                        </a:rPr>
                        <a:t>Высоцк</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16,2</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19,1</a:t>
                      </a:r>
                    </a:p>
                  </a:txBody>
                  <a:tcPr anchor="b" horzOverflow="overflow"/>
                </a:tc>
              </a:tr>
              <a:tr h="425328">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err="1" smtClean="0">
                          <a:ln>
                            <a:noFill/>
                          </a:ln>
                          <a:solidFill>
                            <a:schemeClr val="tx1">
                              <a:lumMod val="65000"/>
                              <a:lumOff val="35000"/>
                            </a:schemeClr>
                          </a:solidFill>
                          <a:effectLst/>
                          <a:latin typeface="Trebuchet MS" pitchFamily="34" charset="0"/>
                          <a:ea typeface="ＭＳ Ｐゴシック" pitchFamily="34" charset="-128"/>
                        </a:rPr>
                        <a:t>Выборг</a:t>
                      </a:r>
                      <a:endPar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smtClean="0">
                          <a:ln>
                            <a:noFill/>
                          </a:ln>
                          <a:solidFill>
                            <a:schemeClr val="tx1">
                              <a:lumMod val="65000"/>
                              <a:lumOff val="35000"/>
                            </a:schemeClr>
                          </a:solidFill>
                          <a:effectLst/>
                          <a:latin typeface="Trebuchet MS" pitchFamily="34" charset="0"/>
                          <a:ea typeface="ＭＳ Ｐゴシック" pitchFamily="34" charset="-128"/>
                        </a:rPr>
                        <a:t>1,4</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-6,7</a:t>
                      </a:r>
                    </a:p>
                  </a:txBody>
                  <a:tcPr anchor="b" horzOverflow="overflow"/>
                </a:tc>
              </a:tr>
              <a:tr h="425328">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1" i="0" u="none" strike="noStrike" cap="none" normalizeH="0" baseline="0" smtClean="0">
                          <a:ln>
                            <a:noFill/>
                          </a:ln>
                          <a:solidFill>
                            <a:schemeClr val="tx1">
                              <a:lumMod val="65000"/>
                              <a:lumOff val="35000"/>
                            </a:schemeClr>
                          </a:solidFill>
                          <a:effectLst/>
                          <a:latin typeface="Trebuchet MS" pitchFamily="34" charset="0"/>
                          <a:ea typeface="ＭＳ Ｐゴシック" pitchFamily="34" charset="-128"/>
                        </a:rPr>
                        <a:t>Всего</a:t>
                      </a:r>
                      <a:endParaRPr kumimoji="0" lang="en-US" altLang="ru-RU" sz="1400" b="1" i="0" u="none" strike="noStrike" cap="none" normalizeH="0" baseline="0" smtClean="0">
                        <a:ln>
                          <a:noFill/>
                        </a:ln>
                        <a:solidFill>
                          <a:schemeClr val="tx1">
                            <a:lumMod val="65000"/>
                            <a:lumOff val="35000"/>
                          </a:schemeClr>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1" i="0" u="none" strike="noStrike" cap="none" normalizeH="0" baseline="0" smtClean="0">
                          <a:ln>
                            <a:noFill/>
                          </a:ln>
                          <a:solidFill>
                            <a:schemeClr val="tx1">
                              <a:lumMod val="65000"/>
                              <a:lumOff val="35000"/>
                            </a:schemeClr>
                          </a:solidFill>
                          <a:effectLst/>
                          <a:latin typeface="Trebuchet MS" pitchFamily="34" charset="0"/>
                          <a:ea typeface="ＭＳ Ｐゴシック" pitchFamily="34" charset="-128"/>
                        </a:rPr>
                        <a:t>202,1</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1"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3,9</a:t>
                      </a:r>
                    </a:p>
                  </a:txBody>
                  <a:tcPr anchor="b" horzOverflow="overflow"/>
                </a:tc>
              </a:tr>
            </a:tbl>
          </a:graphicData>
        </a:graphic>
      </p:graphicFrame>
      <p:sp>
        <p:nvSpPr>
          <p:cNvPr id="6" name="Прямоугольник 5"/>
          <p:cNvSpPr/>
          <p:nvPr/>
        </p:nvSpPr>
        <p:spPr>
          <a:xfrm>
            <a:off x="5029200" y="1775302"/>
            <a:ext cx="4028923" cy="292388"/>
          </a:xfrm>
          <a:prstGeom prst="rect">
            <a:avLst/>
          </a:prstGeom>
        </p:spPr>
        <p:txBody>
          <a:bodyPr wrap="none">
            <a:spAutoFit/>
          </a:bodyPr>
          <a:lstStyle/>
          <a:p>
            <a:pPr>
              <a:defRPr sz="1300" b="1" i="0" u="none" strike="noStrike" kern="1200" baseline="0">
                <a:solidFill>
                  <a:srgbClr val="003F81"/>
                </a:solidFill>
                <a:latin typeface="Helvetica Neue"/>
                <a:ea typeface="Helvetica Neue"/>
                <a:cs typeface="Helvetica Neue"/>
              </a:defRPr>
            </a:pPr>
            <a:r>
              <a:rPr lang="ru-RU" dirty="0"/>
              <a:t>ГРУЗООБОРОТ ПОРТОВ </a:t>
            </a:r>
            <a:r>
              <a:rPr lang="ru-RU" dirty="0" smtClean="0"/>
              <a:t>ЛЕНОБЛАСТИ</a:t>
            </a:r>
            <a:r>
              <a:rPr lang="en-US" dirty="0" smtClean="0"/>
              <a:t>, </a:t>
            </a:r>
            <a:r>
              <a:rPr lang="ru-RU" dirty="0"/>
              <a:t>МЛН Т</a:t>
            </a:r>
            <a:endParaRPr lang="en-US" dirty="0"/>
          </a:p>
        </p:txBody>
      </p:sp>
      <p:sp>
        <p:nvSpPr>
          <p:cNvPr id="2" name="Прямоугольник 1"/>
          <p:cNvSpPr/>
          <p:nvPr/>
        </p:nvSpPr>
        <p:spPr>
          <a:xfrm>
            <a:off x="609599" y="5602069"/>
            <a:ext cx="8153401" cy="646331"/>
          </a:xfrm>
          <a:prstGeom prst="rect">
            <a:avLst/>
          </a:prstGeom>
        </p:spPr>
        <p:txBody>
          <a:bodyPr wrap="square">
            <a:spAutoFit/>
          </a:bodyPr>
          <a:lstStyle/>
          <a:p>
            <a:r>
              <a:rPr lang="ru-RU" altLang="ru-RU" dirty="0">
                <a:solidFill>
                  <a:srgbClr val="595959"/>
                </a:solidFill>
                <a:latin typeface="Trebuchet MS" pitchFamily="34" charset="0"/>
              </a:rPr>
              <a:t>В 2013 </a:t>
            </a:r>
            <a:r>
              <a:rPr lang="ru-RU" altLang="ru-RU" dirty="0" smtClean="0">
                <a:solidFill>
                  <a:srgbClr val="595959"/>
                </a:solidFill>
                <a:latin typeface="Trebuchet MS" pitchFamily="34" charset="0"/>
              </a:rPr>
              <a:t>г. </a:t>
            </a:r>
            <a:r>
              <a:rPr lang="ru-RU" altLang="ru-RU" dirty="0">
                <a:solidFill>
                  <a:srgbClr val="595959"/>
                </a:solidFill>
                <a:latin typeface="Trebuchet MS" pitchFamily="34" charset="0"/>
              </a:rPr>
              <a:t>в Санкт-Петербурге </a:t>
            </a:r>
            <a:r>
              <a:rPr lang="ru-RU" altLang="ru-RU" dirty="0" smtClean="0">
                <a:solidFill>
                  <a:srgbClr val="595959"/>
                </a:solidFill>
                <a:latin typeface="Trebuchet MS" pitchFamily="34" charset="0"/>
              </a:rPr>
              <a:t>продано </a:t>
            </a:r>
            <a:r>
              <a:rPr lang="ru-RU" altLang="ru-RU" b="1" dirty="0">
                <a:solidFill>
                  <a:srgbClr val="595959"/>
                </a:solidFill>
                <a:latin typeface="Trebuchet MS" pitchFamily="34" charset="0"/>
              </a:rPr>
              <a:t>1,36 млн т </a:t>
            </a:r>
            <a:r>
              <a:rPr lang="ru-RU" altLang="ru-RU" dirty="0">
                <a:solidFill>
                  <a:srgbClr val="595959"/>
                </a:solidFill>
                <a:latin typeface="Trebuchet MS" pitchFamily="34" charset="0"/>
              </a:rPr>
              <a:t>LSFO и </a:t>
            </a:r>
            <a:r>
              <a:rPr lang="ru-RU" altLang="ru-RU" b="1" dirty="0">
                <a:solidFill>
                  <a:srgbClr val="595959"/>
                </a:solidFill>
                <a:latin typeface="Trebuchet MS" pitchFamily="34" charset="0"/>
              </a:rPr>
              <a:t>584 тыс. т</a:t>
            </a:r>
            <a:r>
              <a:rPr lang="ru-RU" altLang="ru-RU" dirty="0">
                <a:solidFill>
                  <a:srgbClr val="595959"/>
                </a:solidFill>
                <a:latin typeface="Trebuchet MS" pitchFamily="34" charset="0"/>
              </a:rPr>
              <a:t> HSFO</a:t>
            </a:r>
          </a:p>
          <a:p>
            <a:endParaRPr lang="ru-RU" dirty="0"/>
          </a:p>
        </p:txBody>
      </p:sp>
      <p:sp>
        <p:nvSpPr>
          <p:cNvPr id="9" name="Прямоугольник 8"/>
          <p:cNvSpPr/>
          <p:nvPr/>
        </p:nvSpPr>
        <p:spPr>
          <a:xfrm>
            <a:off x="612648" y="5334000"/>
            <a:ext cx="2749471" cy="276999"/>
          </a:xfrm>
          <a:prstGeom prst="rect">
            <a:avLst/>
          </a:prstGeom>
        </p:spPr>
        <p:txBody>
          <a:bodyPr wrap="none">
            <a:spAutoFit/>
          </a:bodyPr>
          <a:lstStyle/>
          <a:p>
            <a:r>
              <a:rPr lang="ru-RU" sz="1200" i="1" dirty="0">
                <a:solidFill>
                  <a:schemeClr val="bg1">
                    <a:lumMod val="50000"/>
                  </a:schemeClr>
                </a:solidFill>
                <a:latin typeface="Trebuchet MS" pitchFamily="34" charset="0"/>
              </a:rPr>
              <a:t>П</a:t>
            </a:r>
            <a:r>
              <a:rPr lang="ru-RU" sz="1200" i="1" dirty="0" smtClean="0">
                <a:solidFill>
                  <a:schemeClr val="bg1">
                    <a:lumMod val="50000"/>
                  </a:schemeClr>
                </a:solidFill>
                <a:latin typeface="Trebuchet MS" pitchFamily="34" charset="0"/>
              </a:rPr>
              <a:t>родажи мазута в 2013 г., тыс. т</a:t>
            </a:r>
            <a:endParaRPr lang="ru-RU" sz="1200" i="1" dirty="0">
              <a:solidFill>
                <a:schemeClr val="bg1">
                  <a:lumMod val="50000"/>
                </a:schemeClr>
              </a:solidFill>
              <a:latin typeface="Trebuchet MS"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78441"/>
            <a:ext cx="5510329" cy="3901118"/>
          </a:xfrm>
          <a:prstGeom prst="rect">
            <a:avLst/>
          </a:prstGeom>
        </p:spPr>
      </p:pic>
    </p:spTree>
    <p:extLst>
      <p:ext uri="{BB962C8B-B14F-4D97-AF65-F5344CB8AC3E}">
        <p14:creationId xmlns:p14="http://schemas.microsoft.com/office/powerpoint/2010/main" val="34487295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2"/>
          <p:cNvSpPr>
            <a:spLocks noGrp="1"/>
          </p:cNvSpPr>
          <p:nvPr>
            <p:ph type="title" idx="4294967295"/>
          </p:nvPr>
        </p:nvSpPr>
        <p:spPr>
          <a:xfrm>
            <a:off x="612775" y="752475"/>
            <a:ext cx="7918450" cy="592138"/>
          </a:xfrm>
          <a:prstGeom prst="rect">
            <a:avLst/>
          </a:prstGeom>
        </p:spPr>
        <p:txBody>
          <a:bodyPr/>
          <a:lstStyle/>
          <a:p>
            <a:pPr algn="l" defTabSz="457200"/>
            <a:r>
              <a:rPr lang="ru-RU" altLang="ru-RU" sz="2800" dirty="0" smtClean="0">
                <a:solidFill>
                  <a:srgbClr val="003F82"/>
                </a:solidFill>
                <a:latin typeface="Trebuchet MS" pitchFamily="34" charset="0"/>
                <a:ea typeface="ＭＳ Ｐゴシック" pitchFamily="34" charset="-128"/>
              </a:rPr>
              <a:t>Конкуренция снижает цены</a:t>
            </a:r>
            <a:endParaRPr lang="en-US" altLang="ru-RU" sz="2800" dirty="0" smtClean="0">
              <a:solidFill>
                <a:srgbClr val="003F82"/>
              </a:solidFill>
              <a:latin typeface="Trebuchet MS" pitchFamily="34" charset="0"/>
              <a:ea typeface="ＭＳ Ｐゴシック" pitchFamily="34" charset="-128"/>
            </a:endParaRPr>
          </a:p>
        </p:txBody>
      </p:sp>
      <p:sp>
        <p:nvSpPr>
          <p:cNvPr id="8"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sp>
        <p:nvSpPr>
          <p:cNvPr id="6" name="Прямоугольник 5"/>
          <p:cNvSpPr/>
          <p:nvPr/>
        </p:nvSpPr>
        <p:spPr>
          <a:xfrm>
            <a:off x="612648" y="5890850"/>
            <a:ext cx="2317366" cy="276999"/>
          </a:xfrm>
          <a:prstGeom prst="rect">
            <a:avLst/>
          </a:prstGeom>
        </p:spPr>
        <p:txBody>
          <a:bodyPr wrap="none">
            <a:spAutoFit/>
          </a:bodyPr>
          <a:lstStyle/>
          <a:p>
            <a:r>
              <a:rPr lang="ru-RU" sz="1200" i="1" dirty="0" smtClean="0">
                <a:solidFill>
                  <a:schemeClr val="bg1">
                    <a:lumMod val="50000"/>
                  </a:schemeClr>
                </a:solidFill>
                <a:latin typeface="Trebuchet MS" pitchFamily="34" charset="0"/>
              </a:rPr>
              <a:t>Источник</a:t>
            </a:r>
            <a:r>
              <a:rPr lang="en-US" sz="1200" i="1" dirty="0" smtClean="0">
                <a:solidFill>
                  <a:schemeClr val="bg1">
                    <a:lumMod val="50000"/>
                  </a:schemeClr>
                </a:solidFill>
                <a:latin typeface="Trebuchet MS" pitchFamily="34" charset="0"/>
              </a:rPr>
              <a:t>: Argus Marine Fuels</a:t>
            </a:r>
            <a:endParaRPr lang="ru-RU" sz="1200" i="1" dirty="0">
              <a:solidFill>
                <a:schemeClr val="bg1">
                  <a:lumMod val="50000"/>
                </a:schemeClr>
              </a:solidFill>
              <a:latin typeface="Trebuchet MS"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160" y="1515228"/>
            <a:ext cx="8149679" cy="4504572"/>
          </a:xfrm>
          <a:prstGeom prst="rect">
            <a:avLst/>
          </a:prstGeom>
        </p:spPr>
      </p:pic>
    </p:spTree>
    <p:extLst>
      <p:ext uri="{BB962C8B-B14F-4D97-AF65-F5344CB8AC3E}">
        <p14:creationId xmlns:p14="http://schemas.microsoft.com/office/powerpoint/2010/main" val="14872110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2"/>
          <p:cNvSpPr>
            <a:spLocks noGrp="1"/>
          </p:cNvSpPr>
          <p:nvPr>
            <p:ph type="title" idx="4294967295"/>
          </p:nvPr>
        </p:nvSpPr>
        <p:spPr>
          <a:xfrm>
            <a:off x="612775" y="752475"/>
            <a:ext cx="7918450" cy="592138"/>
          </a:xfrm>
          <a:prstGeom prst="rect">
            <a:avLst/>
          </a:prstGeom>
        </p:spPr>
        <p:txBody>
          <a:bodyPr/>
          <a:lstStyle/>
          <a:p>
            <a:pPr defTabSz="457200"/>
            <a:r>
              <a:rPr lang="ru-RU" altLang="ru-RU" dirty="0">
                <a:ea typeface="ＭＳ Ｐゴシック" pitchFamily="34" charset="-128"/>
              </a:rPr>
              <a:t>Бункерные компании Санкт-Петербурга</a:t>
            </a:r>
            <a:endParaRPr lang="en-US" altLang="ru-RU" sz="2800" dirty="0" smtClean="0">
              <a:solidFill>
                <a:srgbClr val="003F82"/>
              </a:solidFill>
              <a:latin typeface="Trebuchet MS" pitchFamily="34" charset="0"/>
              <a:ea typeface="ＭＳ Ｐゴシック" pitchFamily="34" charset="-128"/>
            </a:endParaRPr>
          </a:p>
        </p:txBody>
      </p:sp>
      <p:sp>
        <p:nvSpPr>
          <p:cNvPr id="8"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sp>
        <p:nvSpPr>
          <p:cNvPr id="7" name="Прямоугольник 6"/>
          <p:cNvSpPr/>
          <p:nvPr/>
        </p:nvSpPr>
        <p:spPr>
          <a:xfrm>
            <a:off x="533399" y="5410200"/>
            <a:ext cx="2749471" cy="276999"/>
          </a:xfrm>
          <a:prstGeom prst="rect">
            <a:avLst/>
          </a:prstGeom>
        </p:spPr>
        <p:txBody>
          <a:bodyPr wrap="none">
            <a:spAutoFit/>
          </a:bodyPr>
          <a:lstStyle/>
          <a:p>
            <a:r>
              <a:rPr lang="ru-RU" sz="1200" i="1" dirty="0">
                <a:solidFill>
                  <a:schemeClr val="bg1">
                    <a:lumMod val="50000"/>
                  </a:schemeClr>
                </a:solidFill>
                <a:latin typeface="Trebuchet MS" pitchFamily="34" charset="0"/>
              </a:rPr>
              <a:t>П</a:t>
            </a:r>
            <a:r>
              <a:rPr lang="ru-RU" sz="1200" i="1" dirty="0" smtClean="0">
                <a:solidFill>
                  <a:schemeClr val="bg1">
                    <a:lumMod val="50000"/>
                  </a:schemeClr>
                </a:solidFill>
                <a:latin typeface="Trebuchet MS" pitchFamily="34" charset="0"/>
              </a:rPr>
              <a:t>родажи мазута в 2013 г., тыс. т</a:t>
            </a:r>
            <a:endParaRPr lang="ru-RU" sz="1200" i="1" dirty="0">
              <a:solidFill>
                <a:schemeClr val="bg1">
                  <a:lumMod val="50000"/>
                </a:schemeClr>
              </a:solidFill>
              <a:latin typeface="Trebuchet MS"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436" y="1271383"/>
            <a:ext cx="8625128" cy="4443617"/>
          </a:xfrm>
          <a:prstGeom prst="rect">
            <a:avLst/>
          </a:prstGeom>
        </p:spPr>
      </p:pic>
    </p:spTree>
    <p:extLst>
      <p:ext uri="{BB962C8B-B14F-4D97-AF65-F5344CB8AC3E}">
        <p14:creationId xmlns:p14="http://schemas.microsoft.com/office/powerpoint/2010/main" val="29621331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2"/>
          <p:cNvSpPr>
            <a:spLocks noGrp="1"/>
          </p:cNvSpPr>
          <p:nvPr>
            <p:ph type="title" idx="4294967295"/>
          </p:nvPr>
        </p:nvSpPr>
        <p:spPr>
          <a:xfrm>
            <a:off x="612775" y="752475"/>
            <a:ext cx="7918450" cy="592138"/>
          </a:xfrm>
          <a:prstGeom prst="rect">
            <a:avLst/>
          </a:prstGeom>
        </p:spPr>
        <p:txBody>
          <a:bodyPr/>
          <a:lstStyle/>
          <a:p>
            <a:pPr defTabSz="457200"/>
            <a:r>
              <a:rPr lang="ru-RU" altLang="ru-RU" sz="2800" dirty="0" smtClean="0">
                <a:solidFill>
                  <a:srgbClr val="003F82"/>
                </a:solidFill>
                <a:latin typeface="Trebuchet MS" pitchFamily="34" charset="0"/>
                <a:ea typeface="ＭＳ Ｐゴシック" pitchFamily="34" charset="-128"/>
              </a:rPr>
              <a:t>Продажи мазута </a:t>
            </a:r>
            <a:r>
              <a:rPr lang="ru-RU" altLang="ru-RU" dirty="0">
                <a:ea typeface="ＭＳ Ｐゴシック" pitchFamily="34" charset="-128"/>
              </a:rPr>
              <a:t>в </a:t>
            </a:r>
            <a:r>
              <a:rPr lang="ru-RU" altLang="ru-RU" dirty="0" smtClean="0">
                <a:ea typeface="ＭＳ Ｐゴシック" pitchFamily="34" charset="-128"/>
              </a:rPr>
              <a:t>Азово-Черноморских </a:t>
            </a:r>
            <a:r>
              <a:rPr lang="ru-RU" altLang="ru-RU" dirty="0">
                <a:ea typeface="ＭＳ Ｐゴシック" pitchFamily="34" charset="-128"/>
              </a:rPr>
              <a:t>портах</a:t>
            </a:r>
            <a:endParaRPr lang="en-US" altLang="ru-RU" sz="2800" dirty="0" smtClean="0">
              <a:solidFill>
                <a:srgbClr val="003F82"/>
              </a:solidFill>
              <a:latin typeface="Trebuchet MS" pitchFamily="34" charset="0"/>
              <a:ea typeface="ＭＳ Ｐゴシック" pitchFamily="34" charset="-128"/>
            </a:endParaRPr>
          </a:p>
        </p:txBody>
      </p:sp>
      <p:sp>
        <p:nvSpPr>
          <p:cNvPr id="8"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graphicFrame>
        <p:nvGraphicFramePr>
          <p:cNvPr id="7" name="Таблица 6"/>
          <p:cNvGraphicFramePr>
            <a:graphicFrameLocks noGrp="1"/>
          </p:cNvGraphicFramePr>
          <p:nvPr>
            <p:extLst>
              <p:ext uri="{D42A27DB-BD31-4B8C-83A1-F6EECF244321}">
                <p14:modId xmlns:p14="http://schemas.microsoft.com/office/powerpoint/2010/main" val="383159772"/>
              </p:ext>
            </p:extLst>
          </p:nvPr>
        </p:nvGraphicFramePr>
        <p:xfrm>
          <a:off x="5257800" y="2224452"/>
          <a:ext cx="3710352" cy="2977296"/>
        </p:xfrm>
        <a:graphic>
          <a:graphicData uri="http://schemas.openxmlformats.org/drawingml/2006/table">
            <a:tbl>
              <a:tblPr firstRow="1" bandRow="1">
                <a:tableStyleId>{5C22544A-7EE6-4342-B048-85BDC9FD1C3A}</a:tableStyleId>
              </a:tblPr>
              <a:tblGrid>
                <a:gridCol w="1600200"/>
                <a:gridCol w="838200"/>
                <a:gridCol w="1271952"/>
              </a:tblGrid>
              <a:tr h="425328">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chemeClr val="bg1"/>
                          </a:solidFill>
                          <a:effectLst/>
                          <a:latin typeface="Trebuchet MS" pitchFamily="34" charset="0"/>
                          <a:ea typeface="ＭＳ Ｐゴシック" pitchFamily="34" charset="-128"/>
                        </a:rPr>
                        <a:t>Порт</a:t>
                      </a:r>
                      <a:endParaRPr kumimoji="0" lang="en-US" altLang="ru-RU" sz="1400" b="1" i="0" u="none" strike="noStrike" cap="none" normalizeH="0" baseline="0" dirty="0" smtClean="0">
                        <a:ln>
                          <a:noFill/>
                        </a:ln>
                        <a:solidFill>
                          <a:schemeClr val="bg1"/>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1" i="0" u="none" strike="noStrike" cap="none" normalizeH="0" baseline="0" dirty="0" smtClean="0">
                          <a:ln>
                            <a:noFill/>
                          </a:ln>
                          <a:solidFill>
                            <a:schemeClr val="bg1"/>
                          </a:solidFill>
                          <a:effectLst/>
                          <a:latin typeface="Trebuchet MS" pitchFamily="34" charset="0"/>
                          <a:ea typeface="ＭＳ Ｐゴシック" pitchFamily="34" charset="-128"/>
                        </a:rPr>
                        <a:t>2013</a:t>
                      </a:r>
                      <a:r>
                        <a:rPr kumimoji="0" lang="ru-RU" altLang="ru-RU" sz="1400" b="1" i="0" u="none" strike="noStrike" cap="none" normalizeH="0" baseline="0" dirty="0" smtClean="0">
                          <a:ln>
                            <a:noFill/>
                          </a:ln>
                          <a:solidFill>
                            <a:schemeClr val="bg1"/>
                          </a:solidFill>
                          <a:effectLst/>
                          <a:latin typeface="Trebuchet MS" pitchFamily="34" charset="0"/>
                          <a:ea typeface="ＭＳ Ｐゴシック" pitchFamily="34" charset="-128"/>
                        </a:rPr>
                        <a:t> г.</a:t>
                      </a:r>
                      <a:endParaRPr kumimoji="0" lang="en-US" altLang="ru-RU" sz="1400" b="1" i="0" u="none" strike="noStrike" cap="none" normalizeH="0" baseline="0" dirty="0" smtClean="0">
                        <a:ln>
                          <a:noFill/>
                        </a:ln>
                        <a:solidFill>
                          <a:schemeClr val="bg1"/>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1" i="0" u="none" strike="noStrike" cap="none" normalizeH="0" baseline="0" dirty="0" smtClean="0">
                          <a:ln>
                            <a:noFill/>
                          </a:ln>
                          <a:solidFill>
                            <a:schemeClr val="bg1"/>
                          </a:solidFill>
                          <a:effectLst/>
                          <a:latin typeface="Trebuchet MS" pitchFamily="34" charset="0"/>
                          <a:ea typeface="ＭＳ Ｐゴシック" pitchFamily="34" charset="-128"/>
                        </a:rPr>
                        <a:t>± 2012</a:t>
                      </a:r>
                      <a:r>
                        <a:rPr kumimoji="0" lang="ru-RU" altLang="ru-RU" sz="1400" b="1" i="0" u="none" strike="noStrike" cap="none" normalizeH="0" baseline="0" dirty="0" smtClean="0">
                          <a:ln>
                            <a:noFill/>
                          </a:ln>
                          <a:solidFill>
                            <a:schemeClr val="bg1"/>
                          </a:solidFill>
                          <a:effectLst/>
                          <a:latin typeface="Trebuchet MS" pitchFamily="34" charset="0"/>
                          <a:ea typeface="ＭＳ Ｐゴシック" pitchFamily="34" charset="-128"/>
                        </a:rPr>
                        <a:t> г.</a:t>
                      </a:r>
                      <a:r>
                        <a:rPr kumimoji="0" lang="en-US" altLang="ru-RU" sz="1400" b="1" i="0" u="none" strike="noStrike" cap="none" normalizeH="0" baseline="0" dirty="0" smtClean="0">
                          <a:ln>
                            <a:noFill/>
                          </a:ln>
                          <a:solidFill>
                            <a:schemeClr val="bg1"/>
                          </a:solidFill>
                          <a:effectLst/>
                          <a:latin typeface="Trebuchet MS" pitchFamily="34" charset="0"/>
                          <a:ea typeface="ＭＳ Ｐゴシック" pitchFamily="34" charset="-128"/>
                        </a:rPr>
                        <a:t>,%</a:t>
                      </a:r>
                    </a:p>
                  </a:txBody>
                  <a:tcPr anchor="b" horzOverflow="overflow"/>
                </a:tc>
              </a:tr>
              <a:tr h="425328">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Новороссийск</a:t>
                      </a:r>
                      <a:endPar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112</a:t>
                      </a:r>
                      <a:r>
                        <a:rPr kumimoji="0" lang="ru-RU"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a:t>
                      </a: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6</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-4</a:t>
                      </a:r>
                      <a:r>
                        <a:rPr kumimoji="0" lang="ru-RU"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a:t>
                      </a: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1</a:t>
                      </a:r>
                    </a:p>
                  </a:txBody>
                  <a:tcPr anchor="b" horzOverflow="overflow"/>
                </a:tc>
              </a:tr>
              <a:tr h="425328">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Туапсе</a:t>
                      </a:r>
                      <a:endPar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17</a:t>
                      </a:r>
                      <a:r>
                        <a:rPr kumimoji="0" lang="ru-RU"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a:t>
                      </a: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7</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-0</a:t>
                      </a:r>
                      <a:r>
                        <a:rPr kumimoji="0" lang="ru-RU"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a:t>
                      </a: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6</a:t>
                      </a:r>
                    </a:p>
                  </a:txBody>
                  <a:tcPr anchor="b" horzOverflow="overflow"/>
                </a:tc>
              </a:tr>
              <a:tr h="425328">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Тамань</a:t>
                      </a:r>
                      <a:endPar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9</a:t>
                      </a:r>
                      <a:r>
                        <a:rPr kumimoji="0" lang="ru-RU"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a:t>
                      </a: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5</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331</a:t>
                      </a:r>
                      <a:r>
                        <a:rPr kumimoji="0" lang="ru-RU"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a:t>
                      </a: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8</a:t>
                      </a:r>
                    </a:p>
                  </a:txBody>
                  <a:tcPr anchor="b" horzOverflow="overflow"/>
                </a:tc>
              </a:tr>
              <a:tr h="425328">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Кавказ</a:t>
                      </a:r>
                      <a:endPar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7</a:t>
                      </a:r>
                      <a:r>
                        <a:rPr kumimoji="0" lang="ru-RU"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a:t>
                      </a: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9</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-16</a:t>
                      </a:r>
                      <a:r>
                        <a:rPr kumimoji="0" lang="ru-RU"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a:t>
                      </a: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0</a:t>
                      </a:r>
                    </a:p>
                  </a:txBody>
                  <a:tcPr anchor="b" horzOverflow="overflow"/>
                </a:tc>
              </a:tr>
              <a:tr h="425328">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Прочие</a:t>
                      </a:r>
                      <a:endPar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27</a:t>
                      </a:r>
                      <a:r>
                        <a:rPr kumimoji="0" lang="ru-RU"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a:t>
                      </a: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6</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-14</a:t>
                      </a:r>
                      <a:r>
                        <a:rPr kumimoji="0" lang="ru-RU"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a:t>
                      </a:r>
                      <a:r>
                        <a:rPr kumimoji="0" lang="en-US" altLang="ru-RU" sz="1400" b="0"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0</a:t>
                      </a:r>
                    </a:p>
                  </a:txBody>
                  <a:tcPr anchor="b" horzOverflow="overflow"/>
                </a:tc>
              </a:tr>
              <a:tr h="425328">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Всего</a:t>
                      </a:r>
                      <a:endParaRPr kumimoji="0" lang="en-US" altLang="ru-RU" sz="1400" b="1"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endParaRP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1"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175</a:t>
                      </a:r>
                      <a:r>
                        <a:rPr kumimoji="0" lang="ru-RU" altLang="ru-RU" sz="1400" b="1"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a:t>
                      </a:r>
                      <a:r>
                        <a:rPr kumimoji="0" lang="en-US" altLang="ru-RU" sz="1400" b="1"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3</a:t>
                      </a:r>
                    </a:p>
                  </a:txBody>
                  <a:tcPr anchor="b" horzOverflow="overflow"/>
                </a:tc>
                <a:tc>
                  <a:txBody>
                    <a:bodyPr/>
                    <a:lstStyle>
                      <a:lvl1pPr eaLnBrk="0" hangingPunct="0">
                        <a:spcBef>
                          <a:spcPct val="20000"/>
                        </a:spcBef>
                        <a:buFont typeface="Arial" pitchFamily="34" charset="0"/>
                        <a:defRPr sz="2800">
                          <a:solidFill>
                            <a:schemeClr val="tx1"/>
                          </a:solidFill>
                          <a:latin typeface="Calibri" pitchFamily="34" charset="0"/>
                          <a:ea typeface="ＭＳ Ｐゴシック" pitchFamily="34" charset="-128"/>
                        </a:defRPr>
                      </a:lvl1pPr>
                      <a:lvl2pPr eaLnBrk="0" hangingPunct="0">
                        <a:spcBef>
                          <a:spcPct val="20000"/>
                        </a:spcBef>
                        <a:buFont typeface="Arial" pitchFamily="34" charset="0"/>
                        <a:defRPr sz="2400">
                          <a:solidFill>
                            <a:schemeClr val="tx1"/>
                          </a:solidFill>
                          <a:latin typeface="Calibri" pitchFamily="34" charset="0"/>
                          <a:ea typeface="ＭＳ Ｐゴシック" pitchFamily="34" charset="-128"/>
                        </a:defRPr>
                      </a:lvl2pPr>
                      <a:lvl3pPr eaLnBrk="0" hangingPunct="0">
                        <a:spcBef>
                          <a:spcPct val="20000"/>
                        </a:spcBef>
                        <a:buFont typeface="Arial" pitchFamily="34" charset="0"/>
                        <a:defRPr sz="2000">
                          <a:solidFill>
                            <a:schemeClr val="tx1"/>
                          </a:solidFill>
                          <a:latin typeface="Calibri" pitchFamily="34" charset="0"/>
                          <a:ea typeface="ＭＳ Ｐゴシック" pitchFamily="34" charset="-128"/>
                        </a:defRPr>
                      </a:lvl3pPr>
                      <a:lvl4pPr eaLnBrk="0" hangingPunct="0">
                        <a:spcBef>
                          <a:spcPct val="20000"/>
                        </a:spcBef>
                        <a:buFont typeface="Arial" pitchFamily="34" charset="0"/>
                        <a:defRPr>
                          <a:solidFill>
                            <a:schemeClr val="tx1"/>
                          </a:solidFill>
                          <a:latin typeface="Calibri" pitchFamily="34" charset="0"/>
                          <a:ea typeface="ＭＳ Ｐゴシック" pitchFamily="34" charset="-128"/>
                        </a:defRPr>
                      </a:lvl4pPr>
                      <a:lvl5pPr eaLnBrk="0" hangingPunct="0">
                        <a:spcBef>
                          <a:spcPct val="20000"/>
                        </a:spcBef>
                        <a:buFont typeface="Arial" pitchFamily="34" charset="0"/>
                        <a:defRPr>
                          <a:solidFill>
                            <a:schemeClr val="tx1"/>
                          </a:solidFill>
                          <a:latin typeface="Calibri" pitchFamily="34" charset="0"/>
                          <a:ea typeface="ＭＳ Ｐゴシック" pitchFamily="34" charset="-128"/>
                        </a:defRPr>
                      </a:lvl5pPr>
                      <a:lvl6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6pPr>
                      <a:lvl7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7pPr>
                      <a:lvl8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8pPr>
                      <a:lvl9pPr eaLnBrk="0" fontAlgn="base" hangingPunct="0">
                        <a:spcBef>
                          <a:spcPct val="20000"/>
                        </a:spcBef>
                        <a:spcAft>
                          <a:spcPct val="0"/>
                        </a:spcAft>
                        <a:buFont typeface="Arial" pitchFamily="34" charset="0"/>
                        <a:defRPr>
                          <a:solidFill>
                            <a:schemeClr val="tx1"/>
                          </a:solidFill>
                          <a:latin typeface="Calibri" pitchFamily="34" charset="0"/>
                          <a:ea typeface="ＭＳ Ｐゴシック" pitchFamily="34" charset="-128"/>
                        </a:defRPr>
                      </a:lvl9p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altLang="ru-RU" sz="1400" b="1"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174</a:t>
                      </a:r>
                      <a:r>
                        <a:rPr kumimoji="0" lang="ru-RU" altLang="ru-RU" sz="1400" b="1"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a:t>
                      </a:r>
                      <a:r>
                        <a:rPr kumimoji="0" lang="en-US" altLang="ru-RU" sz="1400" b="1" i="0" u="none" strike="noStrike" cap="none" normalizeH="0" baseline="0" dirty="0" smtClean="0">
                          <a:ln>
                            <a:noFill/>
                          </a:ln>
                          <a:solidFill>
                            <a:schemeClr val="tx1">
                              <a:lumMod val="65000"/>
                              <a:lumOff val="35000"/>
                            </a:schemeClr>
                          </a:solidFill>
                          <a:effectLst/>
                          <a:latin typeface="Trebuchet MS" pitchFamily="34" charset="0"/>
                          <a:ea typeface="ＭＳ Ｐゴシック" pitchFamily="34" charset="-128"/>
                        </a:rPr>
                        <a:t>1</a:t>
                      </a:r>
                    </a:p>
                  </a:txBody>
                  <a:tcPr anchor="b" horzOverflow="overflow"/>
                </a:tc>
              </a:tr>
            </a:tbl>
          </a:graphicData>
        </a:graphic>
      </p:graphicFrame>
      <p:sp>
        <p:nvSpPr>
          <p:cNvPr id="10" name="Прямоугольник 9"/>
          <p:cNvSpPr/>
          <p:nvPr/>
        </p:nvSpPr>
        <p:spPr>
          <a:xfrm>
            <a:off x="4724400" y="1775302"/>
            <a:ext cx="4279313" cy="292388"/>
          </a:xfrm>
          <a:prstGeom prst="rect">
            <a:avLst/>
          </a:prstGeom>
        </p:spPr>
        <p:txBody>
          <a:bodyPr wrap="none">
            <a:spAutoFit/>
          </a:bodyPr>
          <a:lstStyle/>
          <a:p>
            <a:pPr>
              <a:defRPr sz="1300" b="1" i="0" u="none" strike="noStrike" kern="1200" baseline="0">
                <a:solidFill>
                  <a:srgbClr val="003F81"/>
                </a:solidFill>
                <a:latin typeface="Helvetica Neue"/>
                <a:ea typeface="Helvetica Neue"/>
                <a:cs typeface="Helvetica Neue"/>
              </a:defRPr>
            </a:pPr>
            <a:r>
              <a:rPr lang="ru-RU" dirty="0"/>
              <a:t>ГРУЗООБОРОТ </a:t>
            </a:r>
            <a:r>
              <a:rPr lang="ru-RU" dirty="0" smtClean="0"/>
              <a:t>ЧЕРНОМОРСКИХ ПОРТОВ</a:t>
            </a:r>
            <a:r>
              <a:rPr lang="en-US" dirty="0" smtClean="0"/>
              <a:t>, </a:t>
            </a:r>
            <a:r>
              <a:rPr lang="ru-RU" dirty="0"/>
              <a:t>МЛН Т</a:t>
            </a:r>
            <a:endParaRPr lang="en-US" dirty="0"/>
          </a:p>
        </p:txBody>
      </p:sp>
      <p:sp>
        <p:nvSpPr>
          <p:cNvPr id="9" name="Прямоугольник 8"/>
          <p:cNvSpPr/>
          <p:nvPr/>
        </p:nvSpPr>
        <p:spPr>
          <a:xfrm>
            <a:off x="612648" y="5334000"/>
            <a:ext cx="2749471" cy="276999"/>
          </a:xfrm>
          <a:prstGeom prst="rect">
            <a:avLst/>
          </a:prstGeom>
        </p:spPr>
        <p:txBody>
          <a:bodyPr wrap="none">
            <a:spAutoFit/>
          </a:bodyPr>
          <a:lstStyle/>
          <a:p>
            <a:r>
              <a:rPr lang="ru-RU" sz="1200" i="1" dirty="0">
                <a:solidFill>
                  <a:schemeClr val="bg1">
                    <a:lumMod val="50000"/>
                  </a:schemeClr>
                </a:solidFill>
                <a:latin typeface="Trebuchet MS" pitchFamily="34" charset="0"/>
              </a:rPr>
              <a:t>П</a:t>
            </a:r>
            <a:r>
              <a:rPr lang="ru-RU" sz="1200" i="1" dirty="0" smtClean="0">
                <a:solidFill>
                  <a:schemeClr val="bg1">
                    <a:lumMod val="50000"/>
                  </a:schemeClr>
                </a:solidFill>
                <a:latin typeface="Trebuchet MS" pitchFamily="34" charset="0"/>
              </a:rPr>
              <a:t>родажи мазута в 2013 г., тыс. т</a:t>
            </a:r>
            <a:endParaRPr lang="ru-RU" sz="1200" i="1" dirty="0">
              <a:solidFill>
                <a:schemeClr val="bg1">
                  <a:lumMod val="50000"/>
                </a:schemeClr>
              </a:solidFill>
              <a:latin typeface="Trebuchet MS"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511966"/>
            <a:ext cx="4724010" cy="3834067"/>
          </a:xfrm>
          <a:prstGeom prst="rect">
            <a:avLst/>
          </a:prstGeom>
        </p:spPr>
      </p:pic>
    </p:spTree>
    <p:extLst>
      <p:ext uri="{BB962C8B-B14F-4D97-AF65-F5344CB8AC3E}">
        <p14:creationId xmlns:p14="http://schemas.microsoft.com/office/powerpoint/2010/main" val="37767863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2"/>
          <p:cNvSpPr>
            <a:spLocks noGrp="1"/>
          </p:cNvSpPr>
          <p:nvPr>
            <p:ph type="title" idx="4294967295"/>
          </p:nvPr>
        </p:nvSpPr>
        <p:spPr>
          <a:xfrm>
            <a:off x="612775" y="752475"/>
            <a:ext cx="7918450" cy="592138"/>
          </a:xfrm>
          <a:prstGeom prst="rect">
            <a:avLst/>
          </a:prstGeom>
        </p:spPr>
        <p:txBody>
          <a:bodyPr>
            <a:normAutofit/>
          </a:bodyPr>
          <a:lstStyle/>
          <a:p>
            <a:pPr algn="l" defTabSz="457200"/>
            <a:r>
              <a:rPr lang="ru-RU" altLang="ru-RU" dirty="0" smtClean="0">
                <a:ea typeface="ＭＳ Ｐゴシック" pitchFamily="34" charset="-128"/>
              </a:rPr>
              <a:t>В Новороссийске н</a:t>
            </a:r>
            <a:r>
              <a:rPr lang="ru-RU" altLang="ru-RU" sz="2800" dirty="0" smtClean="0">
                <a:solidFill>
                  <a:srgbClr val="003F82"/>
                </a:solidFill>
                <a:latin typeface="Trebuchet MS" pitchFamily="34" charset="0"/>
                <a:ea typeface="ＭＳ Ｐゴシック" pitchFamily="34" charset="-128"/>
              </a:rPr>
              <a:t>а </a:t>
            </a:r>
            <a:r>
              <a:rPr lang="en-US" altLang="ru-RU" sz="2800" dirty="0" smtClean="0">
                <a:solidFill>
                  <a:srgbClr val="003F82"/>
                </a:solidFill>
                <a:latin typeface="Trebuchet MS" pitchFamily="34" charset="0"/>
                <a:ea typeface="ＭＳ Ｐゴシック" pitchFamily="34" charset="-128"/>
              </a:rPr>
              <a:t>$200/</a:t>
            </a:r>
            <a:r>
              <a:rPr lang="ru-RU" altLang="ru-RU" sz="2800" dirty="0" smtClean="0">
                <a:solidFill>
                  <a:srgbClr val="003F82"/>
                </a:solidFill>
                <a:latin typeface="Trebuchet MS" pitchFamily="34" charset="0"/>
                <a:ea typeface="ＭＳ Ｐゴシック" pitchFamily="34" charset="-128"/>
              </a:rPr>
              <a:t>т дешевле</a:t>
            </a:r>
            <a:endParaRPr lang="en-US" altLang="ru-RU" sz="2800" dirty="0" smtClean="0">
              <a:solidFill>
                <a:srgbClr val="003F82"/>
              </a:solidFill>
              <a:latin typeface="Trebuchet MS" pitchFamily="34" charset="0"/>
              <a:ea typeface="ＭＳ Ｐゴシック" pitchFamily="34" charset="-128"/>
            </a:endParaRPr>
          </a:p>
        </p:txBody>
      </p:sp>
      <p:sp>
        <p:nvSpPr>
          <p:cNvPr id="8"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sp>
        <p:nvSpPr>
          <p:cNvPr id="6" name="Прямоугольник 5"/>
          <p:cNvSpPr/>
          <p:nvPr/>
        </p:nvSpPr>
        <p:spPr>
          <a:xfrm>
            <a:off x="714348" y="1524000"/>
            <a:ext cx="7599132" cy="292388"/>
          </a:xfrm>
          <a:prstGeom prst="rect">
            <a:avLst/>
          </a:prstGeom>
        </p:spPr>
        <p:txBody>
          <a:bodyPr wrap="none">
            <a:spAutoFit/>
          </a:bodyPr>
          <a:lstStyle/>
          <a:p>
            <a:pPr>
              <a:defRPr sz="1300" b="1" i="0" u="none" strike="noStrike" kern="1200" baseline="0">
                <a:solidFill>
                  <a:srgbClr val="003F81"/>
                </a:solidFill>
                <a:latin typeface="Helvetica Neue"/>
                <a:ea typeface="Helvetica Neue"/>
                <a:cs typeface="Helvetica Neue"/>
              </a:defRPr>
            </a:pPr>
            <a:r>
              <a:rPr lang="ru-RU" dirty="0"/>
              <a:t>СКИДКА НА МАЗУТ </a:t>
            </a:r>
            <a:r>
              <a:rPr lang="en-US" dirty="0"/>
              <a:t>HSFO-</a:t>
            </a:r>
            <a:r>
              <a:rPr lang="ru-RU" dirty="0"/>
              <a:t>3</a:t>
            </a:r>
            <a:r>
              <a:rPr lang="en-US" dirty="0"/>
              <a:t>80 </a:t>
            </a:r>
            <a:r>
              <a:rPr lang="ru-RU" dirty="0"/>
              <a:t>В НОВОРОССИЙСКЕ ОТНОСИТЕЛЬНО ПИРЕЯ И СТАМБУЛА</a:t>
            </a:r>
            <a:endParaRPr lang="en-US" dirty="0"/>
          </a:p>
        </p:txBody>
      </p:sp>
      <p:sp>
        <p:nvSpPr>
          <p:cNvPr id="9" name="Прямоугольник 8"/>
          <p:cNvSpPr/>
          <p:nvPr/>
        </p:nvSpPr>
        <p:spPr>
          <a:xfrm>
            <a:off x="612648" y="5890850"/>
            <a:ext cx="2317366" cy="276999"/>
          </a:xfrm>
          <a:prstGeom prst="rect">
            <a:avLst/>
          </a:prstGeom>
        </p:spPr>
        <p:txBody>
          <a:bodyPr wrap="none">
            <a:spAutoFit/>
          </a:bodyPr>
          <a:lstStyle/>
          <a:p>
            <a:r>
              <a:rPr lang="ru-RU" sz="1200" i="1" dirty="0" smtClean="0">
                <a:solidFill>
                  <a:schemeClr val="bg1">
                    <a:lumMod val="50000"/>
                  </a:schemeClr>
                </a:solidFill>
                <a:latin typeface="Trebuchet MS" pitchFamily="34" charset="0"/>
              </a:rPr>
              <a:t>Источник</a:t>
            </a:r>
            <a:r>
              <a:rPr lang="en-US" sz="1200" i="1" dirty="0" smtClean="0">
                <a:solidFill>
                  <a:schemeClr val="bg1">
                    <a:lumMod val="50000"/>
                  </a:schemeClr>
                </a:solidFill>
                <a:latin typeface="Trebuchet MS" pitchFamily="34" charset="0"/>
              </a:rPr>
              <a:t>: Argus Marine Fuels</a:t>
            </a:r>
            <a:endParaRPr lang="ru-RU" sz="1200" i="1" dirty="0">
              <a:solidFill>
                <a:schemeClr val="bg1">
                  <a:lumMod val="50000"/>
                </a:schemeClr>
              </a:solidFill>
              <a:latin typeface="Trebuchet MS"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343" y="1746844"/>
            <a:ext cx="8509313" cy="4120556"/>
          </a:xfrm>
          <a:prstGeom prst="rect">
            <a:avLst/>
          </a:prstGeom>
        </p:spPr>
      </p:pic>
    </p:spTree>
    <p:extLst>
      <p:ext uri="{BB962C8B-B14F-4D97-AF65-F5344CB8AC3E}">
        <p14:creationId xmlns:p14="http://schemas.microsoft.com/office/powerpoint/2010/main" val="17790738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2"/>
          <p:cNvSpPr>
            <a:spLocks noGrp="1"/>
          </p:cNvSpPr>
          <p:nvPr>
            <p:ph type="title" idx="4294967295"/>
          </p:nvPr>
        </p:nvSpPr>
        <p:spPr>
          <a:xfrm>
            <a:off x="612775" y="752475"/>
            <a:ext cx="7918450" cy="592138"/>
          </a:xfrm>
          <a:prstGeom prst="rect">
            <a:avLst/>
          </a:prstGeom>
        </p:spPr>
        <p:txBody>
          <a:bodyPr/>
          <a:lstStyle/>
          <a:p>
            <a:pPr defTabSz="457200"/>
            <a:r>
              <a:rPr lang="ru-RU" altLang="ru-RU" dirty="0">
                <a:ea typeface="ＭＳ Ｐゴシック" pitchFamily="34" charset="-128"/>
              </a:rPr>
              <a:t>Бункерные компании Новороссийска</a:t>
            </a:r>
            <a:endParaRPr lang="en-US" altLang="ru-RU" sz="2800" dirty="0" smtClean="0">
              <a:solidFill>
                <a:srgbClr val="003F82"/>
              </a:solidFill>
              <a:latin typeface="Trebuchet MS" pitchFamily="34" charset="0"/>
              <a:ea typeface="ＭＳ Ｐゴシック" pitchFamily="34" charset="-128"/>
            </a:endParaRPr>
          </a:p>
        </p:txBody>
      </p:sp>
      <p:sp>
        <p:nvSpPr>
          <p:cNvPr id="8"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sp>
        <p:nvSpPr>
          <p:cNvPr id="6" name="Content Placeholder 1"/>
          <p:cNvSpPr>
            <a:spLocks noGrp="1"/>
          </p:cNvSpPr>
          <p:nvPr>
            <p:ph sz="half" idx="4294967295"/>
          </p:nvPr>
        </p:nvSpPr>
        <p:spPr>
          <a:xfrm>
            <a:off x="609600" y="5181600"/>
            <a:ext cx="8153400" cy="990600"/>
          </a:xfrm>
          <a:prstGeom prst="rect">
            <a:avLst/>
          </a:prstGeom>
        </p:spPr>
        <p:txBody>
          <a:bodyPr>
            <a:normAutofit fontScale="92500"/>
          </a:bodyPr>
          <a:lstStyle/>
          <a:p>
            <a:pPr defTabSz="457200"/>
            <a:r>
              <a:rPr lang="ru-RU" sz="1800" dirty="0"/>
              <a:t>Продажи </a:t>
            </a:r>
            <a:r>
              <a:rPr lang="ru-RU" sz="1800" dirty="0" smtClean="0"/>
              <a:t>мазута </a:t>
            </a:r>
            <a:r>
              <a:rPr lang="ru-RU" sz="1800" dirty="0"/>
              <a:t>в 2013 г. </a:t>
            </a:r>
            <a:r>
              <a:rPr lang="ru-RU" sz="1800" dirty="0" smtClean="0"/>
              <a:t>– </a:t>
            </a:r>
            <a:r>
              <a:rPr lang="ru-RU" sz="1800" b="1" dirty="0" smtClean="0"/>
              <a:t>1,58 </a:t>
            </a:r>
            <a:r>
              <a:rPr lang="ru-RU" sz="1800" b="1" dirty="0"/>
              <a:t>млн т</a:t>
            </a:r>
            <a:r>
              <a:rPr lang="ru-RU" sz="1800" dirty="0"/>
              <a:t>, </a:t>
            </a:r>
            <a:r>
              <a:rPr lang="ru-RU" sz="1800" dirty="0" smtClean="0"/>
              <a:t>на </a:t>
            </a:r>
            <a:r>
              <a:rPr lang="ru-RU" sz="1800" b="1" dirty="0"/>
              <a:t>520 тыс. т</a:t>
            </a:r>
            <a:r>
              <a:rPr lang="ru-RU" sz="1800" dirty="0"/>
              <a:t> больше чем в 2012 г.</a:t>
            </a:r>
            <a:endParaRPr lang="en-US" altLang="ru-RU" sz="1800" dirty="0" smtClean="0">
              <a:solidFill>
                <a:schemeClr val="tx1">
                  <a:lumMod val="65000"/>
                  <a:lumOff val="35000"/>
                </a:schemeClr>
              </a:solidFill>
              <a:latin typeface="Trebuchet MS" pitchFamily="34" charset="0"/>
              <a:ea typeface="MS PGothic" pitchFamily="34" charset="-128"/>
              <a:cs typeface="+mn-cs"/>
            </a:endParaRPr>
          </a:p>
          <a:p>
            <a:pPr defTabSz="457200">
              <a:buClr>
                <a:srgbClr val="5893C1"/>
              </a:buClr>
            </a:pPr>
            <a:r>
              <a:rPr lang="ru-RU" altLang="ru-RU" sz="1800" dirty="0" smtClean="0">
                <a:solidFill>
                  <a:schemeClr val="tx1">
                    <a:lumMod val="65000"/>
                    <a:lumOff val="35000"/>
                  </a:schemeClr>
                </a:solidFill>
                <a:latin typeface="Trebuchet MS" pitchFamily="34" charset="0"/>
                <a:ea typeface="MS PGothic" pitchFamily="34" charset="-128"/>
                <a:cs typeface="+mn-cs"/>
              </a:rPr>
              <a:t>В том числе – </a:t>
            </a:r>
            <a:r>
              <a:rPr lang="en-US" altLang="ru-RU" sz="1800" b="1" dirty="0" smtClean="0">
                <a:solidFill>
                  <a:schemeClr val="tx1">
                    <a:lumMod val="65000"/>
                    <a:lumOff val="35000"/>
                  </a:schemeClr>
                </a:solidFill>
                <a:latin typeface="Trebuchet MS" pitchFamily="34" charset="0"/>
                <a:ea typeface="MS PGothic" pitchFamily="34" charset="-128"/>
                <a:cs typeface="+mn-cs"/>
              </a:rPr>
              <a:t>180-200</a:t>
            </a:r>
            <a:r>
              <a:rPr lang="ru-RU" altLang="ru-RU" sz="1800" b="1" dirty="0" smtClean="0">
                <a:solidFill>
                  <a:schemeClr val="tx1">
                    <a:lumMod val="65000"/>
                    <a:lumOff val="35000"/>
                  </a:schemeClr>
                </a:solidFill>
                <a:latin typeface="Trebuchet MS" pitchFamily="34" charset="0"/>
                <a:ea typeface="MS PGothic" pitchFamily="34" charset="-128"/>
                <a:cs typeface="+mn-cs"/>
              </a:rPr>
              <a:t> тыс. т </a:t>
            </a:r>
            <a:r>
              <a:rPr lang="en-US" altLang="ru-RU" sz="1800" dirty="0" smtClean="0">
                <a:solidFill>
                  <a:schemeClr val="tx1">
                    <a:lumMod val="65000"/>
                    <a:lumOff val="35000"/>
                  </a:schemeClr>
                </a:solidFill>
                <a:latin typeface="Trebuchet MS" pitchFamily="34" charset="0"/>
                <a:ea typeface="MS PGothic" pitchFamily="34" charset="-128"/>
                <a:cs typeface="+mn-cs"/>
              </a:rPr>
              <a:t>LSFO</a:t>
            </a:r>
          </a:p>
          <a:p>
            <a:pPr defTabSz="457200">
              <a:buClr>
                <a:srgbClr val="5893C1"/>
              </a:buClr>
            </a:pPr>
            <a:r>
              <a:rPr lang="ru-RU" altLang="ru-RU" sz="1800" dirty="0" smtClean="0">
                <a:solidFill>
                  <a:schemeClr val="tx1">
                    <a:lumMod val="65000"/>
                    <a:lumOff val="35000"/>
                  </a:schemeClr>
                </a:solidFill>
                <a:latin typeface="Trebuchet MS" pitchFamily="34" charset="0"/>
                <a:ea typeface="MS PGothic" pitchFamily="34" charset="-128"/>
                <a:cs typeface="+mn-cs"/>
              </a:rPr>
              <a:t>Низкий уровень конкуренции, высокая маржа</a:t>
            </a:r>
            <a:endParaRPr lang="ru-RU" altLang="ru-RU" sz="1800" dirty="0">
              <a:solidFill>
                <a:schemeClr val="tx1">
                  <a:lumMod val="65000"/>
                  <a:lumOff val="35000"/>
                </a:schemeClr>
              </a:solidFill>
              <a:latin typeface="Trebuchet MS" pitchFamily="34" charset="0"/>
              <a:ea typeface="MS PGothic" pitchFamily="34" charset="-128"/>
              <a:cs typeface="+mn-cs"/>
            </a:endParaRPr>
          </a:p>
        </p:txBody>
      </p:sp>
      <p:sp>
        <p:nvSpPr>
          <p:cNvPr id="11" name="Прямоугольник 10"/>
          <p:cNvSpPr/>
          <p:nvPr/>
        </p:nvSpPr>
        <p:spPr>
          <a:xfrm>
            <a:off x="225104" y="4800600"/>
            <a:ext cx="2749471" cy="276999"/>
          </a:xfrm>
          <a:prstGeom prst="rect">
            <a:avLst/>
          </a:prstGeom>
        </p:spPr>
        <p:txBody>
          <a:bodyPr wrap="none">
            <a:spAutoFit/>
          </a:bodyPr>
          <a:lstStyle/>
          <a:p>
            <a:r>
              <a:rPr lang="ru-RU" sz="1200" i="1" dirty="0">
                <a:solidFill>
                  <a:schemeClr val="bg1">
                    <a:lumMod val="50000"/>
                  </a:schemeClr>
                </a:solidFill>
                <a:latin typeface="Trebuchet MS" pitchFamily="34" charset="0"/>
              </a:rPr>
              <a:t>П</a:t>
            </a:r>
            <a:r>
              <a:rPr lang="ru-RU" sz="1200" i="1" dirty="0" smtClean="0">
                <a:solidFill>
                  <a:schemeClr val="bg1">
                    <a:lumMod val="50000"/>
                  </a:schemeClr>
                </a:solidFill>
                <a:latin typeface="Trebuchet MS" pitchFamily="34" charset="0"/>
              </a:rPr>
              <a:t>родажи мазута в 2013 г., тыс. т</a:t>
            </a:r>
            <a:endParaRPr lang="ru-RU" sz="1200" i="1" dirty="0">
              <a:solidFill>
                <a:schemeClr val="bg1">
                  <a:lumMod val="50000"/>
                </a:schemeClr>
              </a:solidFill>
              <a:latin typeface="Trebuchet MS"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67" y="1384106"/>
            <a:ext cx="8978666" cy="3797494"/>
          </a:xfrm>
          <a:prstGeom prst="rect">
            <a:avLst/>
          </a:prstGeom>
        </p:spPr>
      </p:pic>
    </p:spTree>
    <p:extLst>
      <p:ext uri="{BB962C8B-B14F-4D97-AF65-F5344CB8AC3E}">
        <p14:creationId xmlns:p14="http://schemas.microsoft.com/office/powerpoint/2010/main" val="9085709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2"/>
          <p:cNvSpPr>
            <a:spLocks noGrp="1"/>
          </p:cNvSpPr>
          <p:nvPr>
            <p:ph type="title" idx="4294967295"/>
          </p:nvPr>
        </p:nvSpPr>
        <p:spPr>
          <a:xfrm>
            <a:off x="612775" y="752475"/>
            <a:ext cx="7918450" cy="592138"/>
          </a:xfrm>
          <a:prstGeom prst="rect">
            <a:avLst/>
          </a:prstGeom>
        </p:spPr>
        <p:txBody>
          <a:bodyPr/>
          <a:lstStyle/>
          <a:p>
            <a:pPr algn="l" defTabSz="457200"/>
            <a:r>
              <a:rPr lang="ru-RU" altLang="ru-RU" sz="2800" dirty="0" smtClean="0">
                <a:solidFill>
                  <a:srgbClr val="003F82"/>
                </a:solidFill>
                <a:latin typeface="Trebuchet MS" pitchFamily="34" charset="0"/>
                <a:ea typeface="ＭＳ Ｐゴシック" pitchFamily="34" charset="-128"/>
              </a:rPr>
              <a:t>Цены в Мурманске и Роттердаме</a:t>
            </a:r>
            <a:endParaRPr lang="en-US" altLang="ru-RU" sz="2800" dirty="0" smtClean="0">
              <a:solidFill>
                <a:srgbClr val="003F82"/>
              </a:solidFill>
              <a:latin typeface="Trebuchet MS" pitchFamily="34" charset="0"/>
              <a:ea typeface="ＭＳ Ｐゴシック" pitchFamily="34" charset="-128"/>
            </a:endParaRPr>
          </a:p>
        </p:txBody>
      </p:sp>
      <p:sp>
        <p:nvSpPr>
          <p:cNvPr id="8"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sp>
        <p:nvSpPr>
          <p:cNvPr id="6" name="Прямоугольник 5"/>
          <p:cNvSpPr/>
          <p:nvPr/>
        </p:nvSpPr>
        <p:spPr>
          <a:xfrm>
            <a:off x="612648" y="5890850"/>
            <a:ext cx="2052870" cy="276999"/>
          </a:xfrm>
          <a:prstGeom prst="rect">
            <a:avLst/>
          </a:prstGeom>
        </p:spPr>
        <p:txBody>
          <a:bodyPr wrap="none">
            <a:spAutoFit/>
          </a:bodyPr>
          <a:lstStyle/>
          <a:p>
            <a:r>
              <a:rPr lang="en-US" sz="1200" i="1" dirty="0" smtClean="0">
                <a:solidFill>
                  <a:schemeClr val="bg1">
                    <a:lumMod val="50000"/>
                  </a:schemeClr>
                </a:solidFill>
                <a:latin typeface="Trebuchet MS" pitchFamily="34" charset="0"/>
              </a:rPr>
              <a:t>Source: Argus Marine Fuels</a:t>
            </a:r>
            <a:endParaRPr lang="ru-RU" sz="1200" i="1" dirty="0">
              <a:solidFill>
                <a:schemeClr val="bg1">
                  <a:lumMod val="50000"/>
                </a:schemeClr>
              </a:solidFill>
              <a:latin typeface="Trebuchet MS"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451206"/>
            <a:ext cx="7924145" cy="4339994"/>
          </a:xfrm>
          <a:prstGeom prst="rect">
            <a:avLst/>
          </a:prstGeom>
        </p:spPr>
      </p:pic>
    </p:spTree>
    <p:extLst>
      <p:ext uri="{BB962C8B-B14F-4D97-AF65-F5344CB8AC3E}">
        <p14:creationId xmlns:p14="http://schemas.microsoft.com/office/powerpoint/2010/main" val="20584125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idx="4294967295"/>
          </p:nvPr>
        </p:nvSpPr>
        <p:spPr/>
        <p:txBody>
          <a:bodyPr/>
          <a:lstStyle/>
          <a:p>
            <a:r>
              <a:rPr lang="ru-RU" dirty="0"/>
              <a:t>Бункерные компании Мурманска</a:t>
            </a:r>
            <a:endParaRPr lang="en-US" dirty="0" smtClean="0">
              <a:latin typeface="Trebuchet MS" pitchFamily="34" charset="0"/>
            </a:endParaRPr>
          </a:p>
        </p:txBody>
      </p:sp>
      <p:sp>
        <p:nvSpPr>
          <p:cNvPr id="5"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sp>
        <p:nvSpPr>
          <p:cNvPr id="7" name="Content Placeholder 1"/>
          <p:cNvSpPr>
            <a:spLocks noGrp="1"/>
          </p:cNvSpPr>
          <p:nvPr>
            <p:ph sz="half" idx="4294967295"/>
          </p:nvPr>
        </p:nvSpPr>
        <p:spPr>
          <a:xfrm>
            <a:off x="5715000" y="1676400"/>
            <a:ext cx="3124200" cy="4724400"/>
          </a:xfrm>
          <a:prstGeom prst="rect">
            <a:avLst/>
          </a:prstGeom>
        </p:spPr>
        <p:txBody>
          <a:bodyPr>
            <a:normAutofit/>
          </a:bodyPr>
          <a:lstStyle/>
          <a:p>
            <a:r>
              <a:rPr lang="ru-RU" altLang="ru-RU" sz="2000" dirty="0">
                <a:solidFill>
                  <a:schemeClr val="tx1">
                    <a:lumMod val="65000"/>
                    <a:lumOff val="35000"/>
                  </a:schemeClr>
                </a:solidFill>
              </a:rPr>
              <a:t>Объем продаж </a:t>
            </a:r>
            <a:r>
              <a:rPr lang="ru-RU" altLang="ru-RU" sz="2000" dirty="0" smtClean="0">
                <a:solidFill>
                  <a:schemeClr val="tx1">
                    <a:lumMod val="65000"/>
                    <a:lumOff val="35000"/>
                  </a:schemeClr>
                </a:solidFill>
              </a:rPr>
              <a:t>– </a:t>
            </a:r>
            <a:r>
              <a:rPr lang="ru-RU" altLang="ru-RU" sz="2000" b="1" dirty="0" smtClean="0">
                <a:solidFill>
                  <a:schemeClr val="tx1">
                    <a:lumMod val="65000"/>
                    <a:lumOff val="35000"/>
                  </a:schemeClr>
                </a:solidFill>
              </a:rPr>
              <a:t>280 </a:t>
            </a:r>
            <a:r>
              <a:rPr lang="ru-RU" altLang="ru-RU" sz="2000" b="1" dirty="0">
                <a:solidFill>
                  <a:schemeClr val="tx1">
                    <a:lumMod val="65000"/>
                    <a:lumOff val="35000"/>
                  </a:schemeClr>
                </a:solidFill>
              </a:rPr>
              <a:t>тыс. т</a:t>
            </a:r>
            <a:r>
              <a:rPr lang="ru-RU" altLang="ru-RU" sz="2000" dirty="0">
                <a:solidFill>
                  <a:schemeClr val="tx1">
                    <a:lumMod val="65000"/>
                    <a:lumOff val="35000"/>
                  </a:schemeClr>
                </a:solidFill>
              </a:rPr>
              <a:t>, что на </a:t>
            </a:r>
            <a:r>
              <a:rPr lang="ru-RU" altLang="ru-RU" sz="2000" b="1" dirty="0">
                <a:solidFill>
                  <a:schemeClr val="tx1">
                    <a:lumMod val="65000"/>
                    <a:lumOff val="35000"/>
                  </a:schemeClr>
                </a:solidFill>
              </a:rPr>
              <a:t>4,1 тыс. т</a:t>
            </a:r>
            <a:r>
              <a:rPr lang="ru-RU" altLang="ru-RU" sz="2000" dirty="0">
                <a:solidFill>
                  <a:schemeClr val="tx1">
                    <a:lumMod val="65000"/>
                    <a:lumOff val="35000"/>
                  </a:schemeClr>
                </a:solidFill>
              </a:rPr>
              <a:t> ниже </a:t>
            </a:r>
            <a:r>
              <a:rPr lang="ru-RU" altLang="ru-RU" sz="2000" dirty="0" smtClean="0">
                <a:solidFill>
                  <a:schemeClr val="tx1">
                    <a:lumMod val="65000"/>
                    <a:lumOff val="35000"/>
                  </a:schemeClr>
                </a:solidFill>
              </a:rPr>
              <a:t>в 2012 г.</a:t>
            </a:r>
            <a:endParaRPr lang="ru-RU" altLang="ru-RU" sz="2000" dirty="0">
              <a:solidFill>
                <a:schemeClr val="tx1">
                  <a:lumMod val="65000"/>
                  <a:lumOff val="35000"/>
                </a:schemeClr>
              </a:solidFill>
            </a:endParaRPr>
          </a:p>
          <a:p>
            <a:r>
              <a:rPr lang="ru-RU" altLang="ru-RU" sz="2000" dirty="0">
                <a:solidFill>
                  <a:schemeClr val="tx1">
                    <a:lumMod val="65000"/>
                    <a:lumOff val="35000"/>
                  </a:schemeClr>
                </a:solidFill>
              </a:rPr>
              <a:t>Грузооборот </a:t>
            </a:r>
            <a:r>
              <a:rPr lang="ru-RU" altLang="ru-RU" sz="2000" dirty="0" smtClean="0">
                <a:solidFill>
                  <a:schemeClr val="tx1">
                    <a:lumMod val="65000"/>
                    <a:lumOff val="35000"/>
                  </a:schemeClr>
                </a:solidFill>
              </a:rPr>
              <a:t>вырос </a:t>
            </a:r>
            <a:r>
              <a:rPr lang="ru-RU" altLang="ru-RU" sz="2000" dirty="0">
                <a:solidFill>
                  <a:schemeClr val="tx1">
                    <a:lumMod val="65000"/>
                    <a:lumOff val="35000"/>
                  </a:schemeClr>
                </a:solidFill>
              </a:rPr>
              <a:t>на </a:t>
            </a:r>
            <a:r>
              <a:rPr lang="ru-RU" altLang="ru-RU" sz="2000" b="1" dirty="0">
                <a:solidFill>
                  <a:schemeClr val="tx1">
                    <a:lumMod val="65000"/>
                    <a:lumOff val="35000"/>
                  </a:schemeClr>
                </a:solidFill>
              </a:rPr>
              <a:t>7,7 млн </a:t>
            </a:r>
            <a:r>
              <a:rPr lang="ru-RU" altLang="ru-RU" sz="2000" b="1" dirty="0" smtClean="0">
                <a:solidFill>
                  <a:schemeClr val="tx1">
                    <a:lumMod val="65000"/>
                    <a:lumOff val="35000"/>
                  </a:schemeClr>
                </a:solidFill>
              </a:rPr>
              <a:t>т</a:t>
            </a:r>
            <a:r>
              <a:rPr lang="ru-RU" altLang="ru-RU" sz="2000" dirty="0" smtClean="0">
                <a:solidFill>
                  <a:schemeClr val="tx1">
                    <a:lumMod val="65000"/>
                    <a:lumOff val="35000"/>
                  </a:schemeClr>
                </a:solidFill>
              </a:rPr>
              <a:t> </a:t>
            </a:r>
            <a:r>
              <a:rPr lang="ru-RU" altLang="ru-RU" sz="2000" dirty="0">
                <a:solidFill>
                  <a:schemeClr val="tx1">
                    <a:lumMod val="65000"/>
                    <a:lumOff val="35000"/>
                  </a:schemeClr>
                </a:solidFill>
              </a:rPr>
              <a:t>до </a:t>
            </a:r>
            <a:r>
              <a:rPr lang="ru-RU" altLang="ru-RU" sz="2000" b="1" dirty="0">
                <a:solidFill>
                  <a:schemeClr val="tx1">
                    <a:lumMod val="65000"/>
                    <a:lumOff val="35000"/>
                  </a:schemeClr>
                </a:solidFill>
              </a:rPr>
              <a:t>31,4 млн т</a:t>
            </a:r>
          </a:p>
          <a:p>
            <a:r>
              <a:rPr lang="ru-RU" altLang="ru-RU" sz="2000" dirty="0">
                <a:solidFill>
                  <a:schemeClr val="tx1">
                    <a:lumMod val="65000"/>
                    <a:lumOff val="35000"/>
                  </a:schemeClr>
                </a:solidFill>
              </a:rPr>
              <a:t>Высокая зависимость от изменения цен в </a:t>
            </a:r>
            <a:r>
              <a:rPr lang="ru-RU" altLang="ru-RU" sz="2000" dirty="0" smtClean="0">
                <a:solidFill>
                  <a:schemeClr val="tx1">
                    <a:lumMod val="65000"/>
                    <a:lumOff val="35000"/>
                  </a:schemeClr>
                </a:solidFill>
              </a:rPr>
              <a:t>Роттердаме</a:t>
            </a:r>
            <a:endParaRPr lang="ru-RU" altLang="ru-RU" sz="2000" dirty="0">
              <a:solidFill>
                <a:schemeClr val="tx1">
                  <a:lumMod val="65000"/>
                  <a:lumOff val="35000"/>
                </a:schemeClr>
              </a:solidFill>
            </a:endParaRPr>
          </a:p>
          <a:p>
            <a:r>
              <a:rPr lang="ru-RU" altLang="ru-RU" sz="2000" dirty="0">
                <a:solidFill>
                  <a:schemeClr val="tx1">
                    <a:lumMod val="65000"/>
                    <a:lumOff val="35000"/>
                  </a:schemeClr>
                </a:solidFill>
              </a:rPr>
              <a:t>Низкая конкуренция и высокая маржа</a:t>
            </a:r>
          </a:p>
          <a:p>
            <a:r>
              <a:rPr lang="ru-RU" altLang="ru-RU" sz="2000" dirty="0">
                <a:solidFill>
                  <a:schemeClr val="tx1">
                    <a:lumMod val="65000"/>
                    <a:lumOff val="35000"/>
                  </a:schemeClr>
                </a:solidFill>
              </a:rPr>
              <a:t>Заметная доля рублевых продаж</a:t>
            </a: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676400"/>
            <a:ext cx="6784288" cy="4035219"/>
          </a:xfrm>
          <a:prstGeom prst="rect">
            <a:avLst/>
          </a:prstGeom>
        </p:spPr>
      </p:pic>
    </p:spTree>
    <p:extLst>
      <p:ext uri="{BB962C8B-B14F-4D97-AF65-F5344CB8AC3E}">
        <p14:creationId xmlns:p14="http://schemas.microsoft.com/office/powerpoint/2010/main" val="36480444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a:bodyPr>
          <a:lstStyle/>
          <a:p>
            <a:pPr>
              <a:spcBef>
                <a:spcPts val="800"/>
              </a:spcBef>
            </a:pPr>
            <a:r>
              <a:rPr lang="ru-RU" dirty="0" smtClean="0">
                <a:cs typeface="Arial" pitchFamily="34" charset="0"/>
              </a:rPr>
              <a:t>Россия на мировом рынке бункерного топлива</a:t>
            </a:r>
            <a:endParaRPr lang="en-US" dirty="0">
              <a:cs typeface="Arial" pitchFamily="34" charset="0"/>
            </a:endParaRPr>
          </a:p>
          <a:p>
            <a:pPr>
              <a:spcBef>
                <a:spcPts val="800"/>
              </a:spcBef>
            </a:pPr>
            <a:r>
              <a:rPr lang="ru-RU" dirty="0" smtClean="0">
                <a:cs typeface="Arial" pitchFamily="34" charset="0"/>
              </a:rPr>
              <a:t>Основные факторы ценообразования в России</a:t>
            </a:r>
            <a:endParaRPr lang="en-US" dirty="0" smtClean="0">
              <a:cs typeface="Arial" pitchFamily="34" charset="0"/>
            </a:endParaRPr>
          </a:p>
          <a:p>
            <a:pPr>
              <a:spcBef>
                <a:spcPts val="800"/>
              </a:spcBef>
            </a:pPr>
            <a:r>
              <a:rPr lang="ru-RU" dirty="0" smtClean="0">
                <a:cs typeface="Arial" pitchFamily="34" charset="0"/>
              </a:rPr>
              <a:t>Цены и маржа бункерных операций</a:t>
            </a:r>
            <a:endParaRPr lang="en-US" dirty="0" smtClean="0">
              <a:cs typeface="Arial" pitchFamily="34" charset="0"/>
            </a:endParaRPr>
          </a:p>
          <a:p>
            <a:pPr>
              <a:spcBef>
                <a:spcPts val="800"/>
              </a:spcBef>
            </a:pPr>
            <a:r>
              <a:rPr lang="ru-RU" dirty="0" smtClean="0">
                <a:cs typeface="Arial" pitchFamily="34" charset="0"/>
              </a:rPr>
              <a:t>Обзор региональных рынков</a:t>
            </a:r>
            <a:r>
              <a:rPr lang="en-US" dirty="0" smtClean="0">
                <a:cs typeface="Arial" pitchFamily="34" charset="0"/>
              </a:rPr>
              <a:t>:</a:t>
            </a:r>
          </a:p>
          <a:p>
            <a:pPr lvl="1">
              <a:spcBef>
                <a:spcPts val="800"/>
              </a:spcBef>
              <a:buFontTx/>
              <a:buChar char="–"/>
            </a:pPr>
            <a:r>
              <a:rPr lang="ru-RU" dirty="0" smtClean="0">
                <a:cs typeface="Arial" pitchFamily="34" charset="0"/>
              </a:rPr>
              <a:t>Приморский край</a:t>
            </a:r>
            <a:endParaRPr lang="en-US" dirty="0" smtClean="0">
              <a:cs typeface="Arial" pitchFamily="34" charset="0"/>
            </a:endParaRPr>
          </a:p>
          <a:p>
            <a:pPr lvl="1">
              <a:spcBef>
                <a:spcPts val="800"/>
              </a:spcBef>
              <a:buFontTx/>
              <a:buChar char="–"/>
            </a:pPr>
            <a:r>
              <a:rPr lang="ru-RU" dirty="0" smtClean="0">
                <a:cs typeface="Arial" pitchFamily="34" charset="0"/>
              </a:rPr>
              <a:t>Санкт-Петербург</a:t>
            </a:r>
            <a:endParaRPr lang="en-GB" dirty="0" smtClean="0"/>
          </a:p>
          <a:p>
            <a:pPr lvl="1">
              <a:spcBef>
                <a:spcPts val="800"/>
              </a:spcBef>
              <a:buFontTx/>
              <a:buChar char="–"/>
            </a:pPr>
            <a:r>
              <a:rPr lang="ru-RU" dirty="0" smtClean="0">
                <a:cs typeface="Arial" pitchFamily="34" charset="0"/>
              </a:rPr>
              <a:t>Новороссийск</a:t>
            </a:r>
            <a:endParaRPr lang="en-GB" dirty="0" smtClean="0"/>
          </a:p>
          <a:p>
            <a:pPr lvl="1">
              <a:spcBef>
                <a:spcPts val="800"/>
              </a:spcBef>
              <a:buFontTx/>
              <a:buChar char="–"/>
            </a:pPr>
            <a:r>
              <a:rPr lang="ru-RU" dirty="0" smtClean="0">
                <a:cs typeface="Arial" pitchFamily="34" charset="0"/>
              </a:rPr>
              <a:t>Мурманск</a:t>
            </a:r>
            <a:endParaRPr lang="en-GB" dirty="0"/>
          </a:p>
        </p:txBody>
      </p:sp>
      <p:sp>
        <p:nvSpPr>
          <p:cNvPr id="3" name="Title 2"/>
          <p:cNvSpPr>
            <a:spLocks noGrp="1"/>
          </p:cNvSpPr>
          <p:nvPr>
            <p:ph type="title"/>
          </p:nvPr>
        </p:nvSpPr>
        <p:spPr/>
        <p:txBody>
          <a:bodyPr/>
          <a:lstStyle/>
          <a:p>
            <a:r>
              <a:rPr lang="ru-RU" dirty="0" smtClean="0"/>
              <a:t>План презентации</a:t>
            </a:r>
            <a:endParaRPr lang="en-US" dirty="0"/>
          </a:p>
        </p:txBody>
      </p:sp>
      <p:sp>
        <p:nvSpPr>
          <p:cNvPr id="4" name="Footer Placeholder 3"/>
          <p:cNvSpPr>
            <a:spLocks noGrp="1"/>
          </p:cNvSpPr>
          <p:nvPr>
            <p:ph type="ftr" sz="quarter" idx="4294967295"/>
          </p:nvPr>
        </p:nvSpPr>
        <p:spPr>
          <a:xfrm>
            <a:off x="3124200" y="6264275"/>
            <a:ext cx="2895600"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spTree>
    <p:extLst>
      <p:ext uri="{BB962C8B-B14F-4D97-AF65-F5344CB8AC3E}">
        <p14:creationId xmlns:p14="http://schemas.microsoft.com/office/powerpoint/2010/main" val="38716312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3"/>
          <p:cNvSpPr>
            <a:spLocks noGrp="1"/>
          </p:cNvSpPr>
          <p:nvPr>
            <p:ph sz="quarter" idx="4294967295"/>
          </p:nvPr>
        </p:nvSpPr>
        <p:spPr>
          <a:xfrm>
            <a:off x="612774" y="1600200"/>
            <a:ext cx="8021272" cy="4525963"/>
          </a:xfrm>
        </p:spPr>
        <p:txBody>
          <a:bodyPr>
            <a:normAutofit/>
          </a:bodyPr>
          <a:lstStyle/>
          <a:p>
            <a:r>
              <a:rPr lang="ru-RU" altLang="ru-RU" sz="1800" dirty="0" smtClean="0">
                <a:solidFill>
                  <a:schemeClr val="tx1">
                    <a:lumMod val="65000"/>
                    <a:lumOff val="35000"/>
                  </a:schemeClr>
                </a:solidFill>
              </a:rPr>
              <a:t>Налоговый режим (отсутствие экспортной пошлины, возмещение НДС) обеспечивает высокую </a:t>
            </a:r>
            <a:r>
              <a:rPr lang="ru-RU" altLang="ru-RU" sz="1800" dirty="0" err="1" smtClean="0">
                <a:solidFill>
                  <a:schemeClr val="tx1">
                    <a:lumMod val="65000"/>
                    <a:lumOff val="35000"/>
                  </a:schemeClr>
                </a:solidFill>
              </a:rPr>
              <a:t>маржинальность</a:t>
            </a:r>
            <a:r>
              <a:rPr lang="ru-RU" altLang="ru-RU" sz="1800" dirty="0" smtClean="0">
                <a:solidFill>
                  <a:schemeClr val="tx1">
                    <a:lumMod val="65000"/>
                    <a:lumOff val="35000"/>
                  </a:schemeClr>
                </a:solidFill>
              </a:rPr>
              <a:t> </a:t>
            </a:r>
            <a:r>
              <a:rPr lang="ru-RU" altLang="ru-RU" sz="1800" dirty="0" err="1" smtClean="0">
                <a:solidFill>
                  <a:schemeClr val="tx1">
                    <a:lumMod val="65000"/>
                    <a:lumOff val="35000"/>
                  </a:schemeClr>
                </a:solidFill>
              </a:rPr>
              <a:t>бункеровочного</a:t>
            </a:r>
            <a:r>
              <a:rPr lang="ru-RU" altLang="ru-RU" sz="1800" dirty="0" smtClean="0">
                <a:solidFill>
                  <a:schemeClr val="tx1">
                    <a:lumMod val="65000"/>
                    <a:lumOff val="35000"/>
                  </a:schemeClr>
                </a:solidFill>
              </a:rPr>
              <a:t> бизнеса в России</a:t>
            </a:r>
          </a:p>
          <a:p>
            <a:r>
              <a:rPr lang="ru-RU" altLang="ru-RU" sz="1800" dirty="0" smtClean="0">
                <a:solidFill>
                  <a:schemeClr val="tx1">
                    <a:lumMod val="65000"/>
                    <a:lumOff val="35000"/>
                  </a:schemeClr>
                </a:solidFill>
              </a:rPr>
              <a:t>Объемы </a:t>
            </a:r>
            <a:r>
              <a:rPr lang="ru-RU" altLang="ru-RU" sz="1800" dirty="0">
                <a:solidFill>
                  <a:schemeClr val="tx1">
                    <a:lumMod val="65000"/>
                    <a:lumOff val="35000"/>
                  </a:schemeClr>
                </a:solidFill>
              </a:rPr>
              <a:t>продаж бункерного топлива в России будут расти из-за сокращения экспорта мазута и </a:t>
            </a:r>
            <a:r>
              <a:rPr lang="ru-RU" altLang="ru-RU" sz="1800" dirty="0" smtClean="0">
                <a:solidFill>
                  <a:schemeClr val="tx1">
                    <a:lumMod val="65000"/>
                    <a:lumOff val="35000"/>
                  </a:schemeClr>
                </a:solidFill>
              </a:rPr>
              <a:t>роста количества </a:t>
            </a:r>
            <a:r>
              <a:rPr lang="ru-RU" altLang="ru-RU" sz="1800" dirty="0" err="1" smtClean="0">
                <a:solidFill>
                  <a:schemeClr val="tx1">
                    <a:lumMod val="65000"/>
                    <a:lumOff val="35000"/>
                  </a:schemeClr>
                </a:solidFill>
              </a:rPr>
              <a:t>судозаходов</a:t>
            </a:r>
            <a:r>
              <a:rPr lang="ru-RU" altLang="ru-RU" sz="1800" dirty="0">
                <a:solidFill>
                  <a:schemeClr val="tx1">
                    <a:lumMod val="65000"/>
                    <a:lumOff val="35000"/>
                  </a:schemeClr>
                </a:solidFill>
              </a:rPr>
              <a:t>. Грузооборот в портах России к 2030 году должен увеличиться на </a:t>
            </a:r>
            <a:r>
              <a:rPr lang="ru-RU" altLang="ru-RU" sz="1800" b="1" dirty="0">
                <a:solidFill>
                  <a:schemeClr val="tx1">
                    <a:lumMod val="65000"/>
                    <a:lumOff val="35000"/>
                  </a:schemeClr>
                </a:solidFill>
              </a:rPr>
              <a:t>67%</a:t>
            </a:r>
            <a:r>
              <a:rPr lang="ru-RU" altLang="ru-RU" sz="1800" dirty="0">
                <a:solidFill>
                  <a:schemeClr val="tx1">
                    <a:lumMod val="65000"/>
                    <a:lumOff val="35000"/>
                  </a:schemeClr>
                </a:solidFill>
              </a:rPr>
              <a:t>, до </a:t>
            </a:r>
            <a:r>
              <a:rPr lang="ru-RU" altLang="ru-RU" sz="1800" b="1" dirty="0">
                <a:solidFill>
                  <a:schemeClr val="tx1">
                    <a:lumMod val="65000"/>
                    <a:lumOff val="35000"/>
                  </a:schemeClr>
                </a:solidFill>
              </a:rPr>
              <a:t>985,1 млн </a:t>
            </a:r>
            <a:r>
              <a:rPr lang="ru-RU" altLang="ru-RU" sz="1800" b="1" dirty="0" smtClean="0">
                <a:solidFill>
                  <a:schemeClr val="tx1">
                    <a:lumMod val="65000"/>
                    <a:lumOff val="35000"/>
                  </a:schemeClr>
                </a:solidFill>
              </a:rPr>
              <a:t>т</a:t>
            </a:r>
          </a:p>
          <a:p>
            <a:r>
              <a:rPr lang="ru-RU" altLang="ru-RU" sz="1800" dirty="0" smtClean="0">
                <a:solidFill>
                  <a:schemeClr val="tx1">
                    <a:lumMod val="65000"/>
                    <a:lumOff val="35000"/>
                  </a:schemeClr>
                </a:solidFill>
              </a:rPr>
              <a:t>Высокий спрос на Дальнем Востоке привлекает в регион морские арбитражные поставки мазута из черноморских и северо-западных портов </a:t>
            </a:r>
            <a:endParaRPr lang="ru-RU" altLang="ru-RU" sz="1800" dirty="0">
              <a:solidFill>
                <a:schemeClr val="tx1">
                  <a:lumMod val="65000"/>
                  <a:lumOff val="35000"/>
                </a:schemeClr>
              </a:solidFill>
            </a:endParaRPr>
          </a:p>
          <a:p>
            <a:r>
              <a:rPr lang="ru-RU" altLang="ru-RU" sz="1800" dirty="0">
                <a:solidFill>
                  <a:schemeClr val="tx1">
                    <a:lumMod val="65000"/>
                    <a:lumOff val="35000"/>
                  </a:schemeClr>
                </a:solidFill>
              </a:rPr>
              <a:t>Для удовлетворения растущего спроса на </a:t>
            </a:r>
            <a:r>
              <a:rPr lang="ru-RU" altLang="ru-RU" sz="1800" dirty="0" smtClean="0">
                <a:solidFill>
                  <a:schemeClr val="tx1">
                    <a:lumMod val="65000"/>
                    <a:lumOff val="35000"/>
                  </a:schemeClr>
                </a:solidFill>
              </a:rPr>
              <a:t>качественное бункерное </a:t>
            </a:r>
            <a:r>
              <a:rPr lang="ru-RU" altLang="ru-RU" sz="1800" dirty="0">
                <a:solidFill>
                  <a:schemeClr val="tx1">
                    <a:lumMod val="65000"/>
                    <a:lumOff val="35000"/>
                  </a:schemeClr>
                </a:solidFill>
              </a:rPr>
              <a:t>топливо необходима существенная модернизация транспортной инфраструктуры</a:t>
            </a:r>
          </a:p>
          <a:p>
            <a:r>
              <a:rPr lang="ru-RU" altLang="ru-RU" sz="1800" dirty="0">
                <a:solidFill>
                  <a:schemeClr val="tx1">
                    <a:lumMod val="65000"/>
                    <a:lumOff val="35000"/>
                  </a:schemeClr>
                </a:solidFill>
              </a:rPr>
              <a:t>Наибольший потенциал для развития бункерного бизнеса представляют собой порты Дальнего Востока и </a:t>
            </a:r>
            <a:r>
              <a:rPr lang="ru-RU" altLang="ru-RU" sz="1800" dirty="0" smtClean="0">
                <a:solidFill>
                  <a:schemeClr val="tx1">
                    <a:lumMod val="65000"/>
                    <a:lumOff val="35000"/>
                  </a:schemeClr>
                </a:solidFill>
              </a:rPr>
              <a:t>Арктики</a:t>
            </a:r>
          </a:p>
        </p:txBody>
      </p:sp>
      <p:sp>
        <p:nvSpPr>
          <p:cNvPr id="25603" name="Title 2"/>
          <p:cNvSpPr>
            <a:spLocks noGrp="1"/>
          </p:cNvSpPr>
          <p:nvPr>
            <p:ph type="title" idx="4294967295"/>
          </p:nvPr>
        </p:nvSpPr>
        <p:spPr/>
        <p:txBody>
          <a:bodyPr/>
          <a:lstStyle/>
          <a:p>
            <a:r>
              <a:rPr lang="ru-RU" dirty="0" smtClean="0">
                <a:latin typeface="Trebuchet MS" pitchFamily="34" charset="0"/>
                <a:ea typeface="ＭＳ Ｐゴシック" pitchFamily="34" charset="-128"/>
              </a:rPr>
              <a:t>Выводы</a:t>
            </a:r>
            <a:endParaRPr lang="en-US" dirty="0" smtClean="0">
              <a:latin typeface="Trebuchet MS" pitchFamily="34" charset="0"/>
              <a:ea typeface="ＭＳ Ｐゴシック" pitchFamily="34" charset="-128"/>
            </a:endParaRPr>
          </a:p>
        </p:txBody>
      </p:sp>
      <p:sp>
        <p:nvSpPr>
          <p:cNvPr id="8"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spTree>
    <p:extLst>
      <p:ext uri="{BB962C8B-B14F-4D97-AF65-F5344CB8AC3E}">
        <p14:creationId xmlns:p14="http://schemas.microsoft.com/office/powerpoint/2010/main" val="10797592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u-RU" dirty="0" smtClean="0">
                <a:ea typeface="ＭＳ Ｐゴシック" pitchFamily="34" charset="-128"/>
              </a:rPr>
              <a:t>Михаил </a:t>
            </a:r>
            <a:r>
              <a:rPr lang="ru-RU" dirty="0" err="1" smtClean="0">
                <a:ea typeface="ＭＳ Ｐゴシック" pitchFamily="34" charset="-128"/>
              </a:rPr>
              <a:t>Перфилов</a:t>
            </a:r>
            <a:r>
              <a:rPr lang="en-US" dirty="0">
                <a:ea typeface="ＭＳ Ｐゴシック" pitchFamily="34" charset="-128"/>
              </a:rPr>
              <a:t/>
            </a:r>
            <a:br>
              <a:rPr lang="en-US" dirty="0">
                <a:ea typeface="ＭＳ Ｐゴシック" pitchFamily="34" charset="-128"/>
              </a:rPr>
            </a:br>
            <a:r>
              <a:rPr lang="ru-RU" dirty="0" smtClean="0">
                <a:ea typeface="ＭＳ Ｐゴシック" pitchFamily="34" charset="-128"/>
              </a:rPr>
              <a:t>вице-президент</a:t>
            </a:r>
            <a:br>
              <a:rPr lang="ru-RU" dirty="0" smtClean="0">
                <a:ea typeface="ＭＳ Ｐゴシック" pitchFamily="34" charset="-128"/>
              </a:rPr>
            </a:br>
            <a:r>
              <a:rPr lang="en-US" dirty="0" smtClean="0">
                <a:ea typeface="ＭＳ Ｐゴシック" pitchFamily="34" charset="-128"/>
              </a:rPr>
              <a:t>Argus Media</a:t>
            </a:r>
            <a:r>
              <a:rPr lang="en-US" dirty="0">
                <a:ea typeface="ＭＳ Ｐゴシック" pitchFamily="34" charset="-128"/>
              </a:rPr>
              <a:t/>
            </a:r>
            <a:br>
              <a:rPr lang="en-US" dirty="0">
                <a:ea typeface="ＭＳ Ｐゴシック" pitchFamily="34" charset="-128"/>
              </a:rPr>
            </a:br>
            <a:r>
              <a:rPr lang="en-US" dirty="0" smtClean="0">
                <a:ea typeface="ＭＳ Ｐゴシック" pitchFamily="34" charset="-128"/>
              </a:rPr>
              <a:t>+7 495 933 7571</a:t>
            </a:r>
            <a:r>
              <a:rPr lang="ru-RU" dirty="0" smtClean="0">
                <a:ea typeface="ＭＳ Ｐゴシック" pitchFamily="34" charset="-128"/>
              </a:rPr>
              <a:t/>
            </a:r>
            <a:br>
              <a:rPr lang="ru-RU" dirty="0" smtClean="0">
                <a:ea typeface="ＭＳ Ｐゴシック" pitchFamily="34" charset="-128"/>
              </a:rPr>
            </a:br>
            <a:r>
              <a:rPr lang="en-US" dirty="0" smtClean="0">
                <a:ea typeface="ＭＳ Ｐゴシック" pitchFamily="34" charset="-128"/>
              </a:rPr>
              <a:t>mikhail.perfilov@argusmedia.com</a:t>
            </a:r>
            <a:r>
              <a:rPr lang="en-US" dirty="0">
                <a:ea typeface="ＭＳ Ｐゴシック" pitchFamily="34" charset="-128"/>
              </a:rPr>
              <a:t/>
            </a:r>
            <a:br>
              <a:rPr lang="en-US" dirty="0">
                <a:ea typeface="ＭＳ Ｐゴシック" pitchFamily="34" charset="-128"/>
              </a:rPr>
            </a:br>
            <a:r>
              <a:rPr lang="en-US" dirty="0" smtClean="0">
                <a:ea typeface="ＭＳ Ｐゴシック" pitchFamily="34" charset="-128"/>
              </a:rPr>
              <a:t>www.argusmedia.com</a:t>
            </a:r>
            <a:endParaRPr lang="en-US" dirty="0"/>
          </a:p>
        </p:txBody>
      </p:sp>
      <p:sp>
        <p:nvSpPr>
          <p:cNvPr id="4" name="TextBox 3"/>
          <p:cNvSpPr txBox="1"/>
          <p:nvPr/>
        </p:nvSpPr>
        <p:spPr>
          <a:xfrm>
            <a:off x="457200" y="5257800"/>
            <a:ext cx="8153400" cy="1231106"/>
          </a:xfrm>
          <a:prstGeom prst="rect">
            <a:avLst/>
          </a:prstGeom>
          <a:noFill/>
        </p:spPr>
        <p:txBody>
          <a:bodyPr wrap="square" rtlCol="0">
            <a:spAutoFit/>
          </a:bodyPr>
          <a:lstStyle/>
          <a:p>
            <a:r>
              <a:rPr lang="en-GB" sz="600" b="1" dirty="0" smtClean="0">
                <a:solidFill>
                  <a:schemeClr val="bg1"/>
                </a:solidFill>
                <a:latin typeface="Trebuchet MS" pitchFamily="34" charset="0"/>
              </a:rPr>
              <a:t>Copyright notice </a:t>
            </a:r>
            <a:endParaRPr lang="en-US" sz="600" dirty="0" smtClean="0">
              <a:solidFill>
                <a:schemeClr val="bg1"/>
              </a:solidFill>
              <a:latin typeface="Trebuchet MS" pitchFamily="34" charset="0"/>
            </a:endParaRPr>
          </a:p>
          <a:p>
            <a:r>
              <a:rPr lang="en-GB" sz="600" dirty="0" smtClean="0">
                <a:solidFill>
                  <a:schemeClr val="bg1"/>
                </a:solidFill>
                <a:latin typeface="Trebuchet MS" pitchFamily="34" charset="0"/>
              </a:rPr>
              <a:t>Copyright © 2014 Argus Media Ltd. All rights reserved. All intellectual property rights in this presentation and the information herein are the exclusive property of Argus and and/or its licensors and may only be used under licence from Argus. Without limiting the foregoing, by reading this presentation you agree that you will not copy or reproduce any part of its contents (including, but not limited to, single prices or any other individual items of data) in any form or for any purpose whatsoever without the prior written consent of Argus. </a:t>
            </a:r>
            <a:endParaRPr lang="en-US" sz="600" dirty="0" smtClean="0">
              <a:solidFill>
                <a:schemeClr val="bg1"/>
              </a:solidFill>
              <a:latin typeface="Trebuchet MS" pitchFamily="34" charset="0"/>
            </a:endParaRPr>
          </a:p>
          <a:p>
            <a:r>
              <a:rPr lang="en-GB" sz="600" b="1" dirty="0" smtClean="0">
                <a:solidFill>
                  <a:schemeClr val="bg1"/>
                </a:solidFill>
                <a:latin typeface="Trebuchet MS" pitchFamily="34" charset="0"/>
              </a:rPr>
              <a:t> </a:t>
            </a:r>
            <a:endParaRPr lang="en-US" sz="600" dirty="0" smtClean="0">
              <a:solidFill>
                <a:schemeClr val="bg1"/>
              </a:solidFill>
              <a:latin typeface="Trebuchet MS" pitchFamily="34" charset="0"/>
            </a:endParaRPr>
          </a:p>
          <a:p>
            <a:r>
              <a:rPr lang="en-GB" sz="600" b="1" dirty="0" smtClean="0">
                <a:solidFill>
                  <a:schemeClr val="bg1"/>
                </a:solidFill>
                <a:latin typeface="Trebuchet MS" pitchFamily="34" charset="0"/>
              </a:rPr>
              <a:t>Trademark notice </a:t>
            </a:r>
            <a:endParaRPr lang="en-US" sz="600" dirty="0" smtClean="0">
              <a:solidFill>
                <a:schemeClr val="bg1"/>
              </a:solidFill>
              <a:latin typeface="Trebuchet MS" pitchFamily="34" charset="0"/>
            </a:endParaRPr>
          </a:p>
          <a:p>
            <a:r>
              <a:rPr lang="en-GB" sz="600" dirty="0" smtClean="0">
                <a:solidFill>
                  <a:schemeClr val="bg1"/>
                </a:solidFill>
                <a:latin typeface="Trebuchet MS" pitchFamily="34" charset="0"/>
              </a:rPr>
              <a:t>ARGUS, ARGUS MEDIA, the ARGUS logo, FMB, DeWitt, ARGUS publication titles and ARGUS index names are trademarks of Argus Media Ltd. Visit www.argusmedia.com/trademarks for more information. </a:t>
            </a:r>
            <a:endParaRPr lang="en-US" sz="600" dirty="0" smtClean="0">
              <a:solidFill>
                <a:schemeClr val="bg1"/>
              </a:solidFill>
              <a:latin typeface="Trebuchet MS" pitchFamily="34" charset="0"/>
            </a:endParaRPr>
          </a:p>
          <a:p>
            <a:r>
              <a:rPr lang="en-GB" sz="600" b="1" dirty="0" smtClean="0">
                <a:solidFill>
                  <a:schemeClr val="bg1"/>
                </a:solidFill>
                <a:latin typeface="Trebuchet MS" pitchFamily="34" charset="0"/>
              </a:rPr>
              <a:t> </a:t>
            </a:r>
            <a:endParaRPr lang="en-US" sz="600" dirty="0" smtClean="0">
              <a:solidFill>
                <a:schemeClr val="bg1"/>
              </a:solidFill>
              <a:latin typeface="Trebuchet MS" pitchFamily="34" charset="0"/>
            </a:endParaRPr>
          </a:p>
          <a:p>
            <a:r>
              <a:rPr lang="en-GB" sz="600" b="1" dirty="0" smtClean="0">
                <a:solidFill>
                  <a:schemeClr val="bg1"/>
                </a:solidFill>
                <a:latin typeface="Trebuchet MS" pitchFamily="34" charset="0"/>
              </a:rPr>
              <a:t>Disclaimer </a:t>
            </a:r>
            <a:endParaRPr lang="en-US" sz="600" dirty="0" smtClean="0">
              <a:solidFill>
                <a:schemeClr val="bg1"/>
              </a:solidFill>
              <a:latin typeface="Trebuchet MS" pitchFamily="34" charset="0"/>
            </a:endParaRPr>
          </a:p>
          <a:p>
            <a:r>
              <a:rPr lang="en-GB" sz="600" dirty="0" smtClean="0">
                <a:solidFill>
                  <a:schemeClr val="bg1"/>
                </a:solidFill>
                <a:latin typeface="Trebuchet MS" pitchFamily="34" charset="0"/>
              </a:rPr>
              <a:t>All data and other information presented (the “Data”) are provided on an “as is” basis. Argus makes no warranties, express or implied, as to the accuracy, adequacy, timeliness, or completeness of the Data or fitness for any particular purpose. Argus shall not be liable for any loss or damage arising from any party’s reliance on the Data and disclaims any and all liability related to or arising out of use of the Data to the full extent permissible by law.</a:t>
            </a:r>
            <a:endParaRPr lang="en-US" sz="600" dirty="0" smtClean="0">
              <a:solidFill>
                <a:schemeClr val="bg1"/>
              </a:solidFill>
              <a:latin typeface="Trebuchet MS" pitchFamily="34" charset="0"/>
            </a:endParaRPr>
          </a:p>
          <a:p>
            <a:endParaRPr lang="en-US" sz="800" dirty="0">
              <a:solidFill>
                <a:schemeClr val="bg1"/>
              </a:solidFill>
              <a:latin typeface="Trebuchet MS"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2"/>
          <p:cNvSpPr>
            <a:spLocks noGrp="1"/>
          </p:cNvSpPr>
          <p:nvPr>
            <p:ph type="title" idx="4294967295"/>
          </p:nvPr>
        </p:nvSpPr>
        <p:spPr/>
        <p:txBody>
          <a:bodyPr/>
          <a:lstStyle/>
          <a:p>
            <a:r>
              <a:rPr lang="en-US" dirty="0" smtClean="0">
                <a:latin typeface="Trebuchet MS" pitchFamily="34" charset="0"/>
              </a:rPr>
              <a:t>Argus </a:t>
            </a:r>
            <a:r>
              <a:rPr lang="ru-RU" dirty="0" smtClean="0">
                <a:latin typeface="Trebuchet MS" pitchFamily="34" charset="0"/>
              </a:rPr>
              <a:t>в России, СНГ и на мировом рынке</a:t>
            </a:r>
            <a:endParaRPr lang="en-US" dirty="0" smtClean="0">
              <a:latin typeface="Trebuchet MS" pitchFamily="34" charset="0"/>
            </a:endParaRPr>
          </a:p>
        </p:txBody>
      </p:sp>
      <p:sp>
        <p:nvSpPr>
          <p:cNvPr id="5" name="Footer Placeholder 4"/>
          <p:cNvSpPr>
            <a:spLocks noGrp="1"/>
          </p:cNvSpPr>
          <p:nvPr>
            <p:ph type="ftr" sz="quarter" idx="11"/>
          </p:nvPr>
        </p:nvSpPr>
        <p:spPr>
          <a:xfrm>
            <a:off x="3657599" y="6347405"/>
            <a:ext cx="2743201"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sp>
        <p:nvSpPr>
          <p:cNvPr id="6" name="Content Placeholder 3"/>
          <p:cNvSpPr>
            <a:spLocks noGrp="1"/>
          </p:cNvSpPr>
          <p:nvPr>
            <p:ph sz="quarter" idx="4294967295"/>
          </p:nvPr>
        </p:nvSpPr>
        <p:spPr>
          <a:xfrm>
            <a:off x="612775" y="1600200"/>
            <a:ext cx="7918450" cy="4525963"/>
          </a:xfrm>
        </p:spPr>
        <p:txBody>
          <a:bodyPr/>
          <a:lstStyle/>
          <a:p>
            <a:pPr>
              <a:spcBef>
                <a:spcPts val="600"/>
              </a:spcBef>
            </a:pPr>
            <a:r>
              <a:rPr lang="en-US" sz="2000" dirty="0" smtClean="0">
                <a:latin typeface="Trebuchet MS" pitchFamily="34" charset="0"/>
              </a:rPr>
              <a:t>Argus – </a:t>
            </a:r>
            <a:r>
              <a:rPr lang="ru-RU" sz="2000" dirty="0" smtClean="0">
                <a:latin typeface="Trebuchet MS" pitchFamily="34" charset="0"/>
              </a:rPr>
              <a:t>ведущее независимое международное ценовое агентство. Освещает рынки с 1970 г.</a:t>
            </a:r>
            <a:endParaRPr lang="en-US" sz="2000" dirty="0" smtClean="0">
              <a:latin typeface="Trebuchet MS" pitchFamily="34" charset="0"/>
            </a:endParaRPr>
          </a:p>
          <a:p>
            <a:pPr>
              <a:spcBef>
                <a:spcPts val="600"/>
              </a:spcBef>
            </a:pPr>
            <a:r>
              <a:rPr lang="ru-RU" sz="2000" dirty="0" smtClean="0">
                <a:latin typeface="Trebuchet MS" pitchFamily="34" charset="0"/>
              </a:rPr>
              <a:t>В России и СНГ работает с 1994 г., штат – </a:t>
            </a:r>
            <a:r>
              <a:rPr lang="ru-RU" sz="2000" dirty="0" smtClean="0"/>
              <a:t>более </a:t>
            </a:r>
            <a:r>
              <a:rPr lang="ru-RU" sz="2000" dirty="0" smtClean="0">
                <a:latin typeface="Trebuchet MS" pitchFamily="34" charset="0"/>
              </a:rPr>
              <a:t>100 человек. Официальный источник ценовой информации для правительств России и Казахстана</a:t>
            </a:r>
            <a:endParaRPr lang="en-US" sz="2000" dirty="0" smtClean="0">
              <a:latin typeface="Trebuchet MS" pitchFamily="34" charset="0"/>
            </a:endParaRPr>
          </a:p>
          <a:p>
            <a:pPr>
              <a:spcBef>
                <a:spcPts val="1200"/>
              </a:spcBef>
            </a:pPr>
            <a:r>
              <a:rPr lang="en-US" sz="2000" dirty="0" smtClean="0">
                <a:latin typeface="Trebuchet MS" pitchFamily="34" charset="0"/>
              </a:rPr>
              <a:t>Argus </a:t>
            </a:r>
            <a:r>
              <a:rPr lang="ru-RU" sz="2000" dirty="0" smtClean="0">
                <a:latin typeface="Trebuchet MS" pitchFamily="34" charset="0"/>
              </a:rPr>
              <a:t>публикует котировки, ценовые индексы, аналитику, статистику и исследования рынков, в том числе:</a:t>
            </a:r>
          </a:p>
          <a:p>
            <a:pPr lvl="1">
              <a:spcBef>
                <a:spcPts val="1200"/>
              </a:spcBef>
            </a:pPr>
            <a:r>
              <a:rPr lang="ru-RU" b="1" dirty="0" smtClean="0">
                <a:solidFill>
                  <a:schemeClr val="tx1">
                    <a:lumMod val="65000"/>
                    <a:lumOff val="35000"/>
                  </a:schemeClr>
                </a:solidFill>
                <a:latin typeface="Trebuchet MS" pitchFamily="34" charset="0"/>
              </a:rPr>
              <a:t>Нефть</a:t>
            </a:r>
            <a:r>
              <a:rPr lang="en-US" b="1" dirty="0" smtClean="0">
                <a:solidFill>
                  <a:schemeClr val="tx1">
                    <a:lumMod val="65000"/>
                    <a:lumOff val="35000"/>
                  </a:schemeClr>
                </a:solidFill>
                <a:latin typeface="Trebuchet MS" pitchFamily="34" charset="0"/>
              </a:rPr>
              <a:t> </a:t>
            </a:r>
            <a:r>
              <a:rPr lang="ru-RU" b="1" dirty="0" smtClean="0">
                <a:solidFill>
                  <a:schemeClr val="tx1">
                    <a:lumMod val="65000"/>
                    <a:lumOff val="35000"/>
                  </a:schemeClr>
                </a:solidFill>
                <a:latin typeface="Trebuchet MS" pitchFamily="34" charset="0"/>
              </a:rPr>
              <a:t>и нефтепродукты</a:t>
            </a:r>
          </a:p>
          <a:p>
            <a:pPr lvl="1"/>
            <a:r>
              <a:rPr lang="ru-RU" b="1" dirty="0" smtClean="0">
                <a:solidFill>
                  <a:schemeClr val="tx1">
                    <a:lumMod val="65000"/>
                    <a:lumOff val="35000"/>
                  </a:schemeClr>
                </a:solidFill>
                <a:latin typeface="Trebuchet MS" pitchFamily="34" charset="0"/>
              </a:rPr>
              <a:t>Транспортировка и перевалка</a:t>
            </a:r>
          </a:p>
          <a:p>
            <a:pPr lvl="1"/>
            <a:r>
              <a:rPr lang="ru-RU" b="1" dirty="0" smtClean="0">
                <a:solidFill>
                  <a:schemeClr val="tx1">
                    <a:lumMod val="65000"/>
                    <a:lumOff val="35000"/>
                  </a:schemeClr>
                </a:solidFill>
                <a:latin typeface="Trebuchet MS" pitchFamily="34" charset="0"/>
              </a:rPr>
              <a:t>Природный и сжиженный газ</a:t>
            </a:r>
          </a:p>
          <a:p>
            <a:pPr lvl="1"/>
            <a:r>
              <a:rPr lang="ru-RU" b="1" dirty="0" err="1" smtClean="0">
                <a:solidFill>
                  <a:schemeClr val="tx1">
                    <a:lumMod val="65000"/>
                    <a:lumOff val="35000"/>
                  </a:schemeClr>
                </a:solidFill>
                <a:latin typeface="Trebuchet MS" pitchFamily="34" charset="0"/>
              </a:rPr>
              <a:t>Биотопливо</a:t>
            </a:r>
            <a:endParaRPr lang="ru-RU" b="1" dirty="0" smtClean="0">
              <a:solidFill>
                <a:schemeClr val="tx1">
                  <a:lumMod val="65000"/>
                  <a:lumOff val="35000"/>
                </a:schemeClr>
              </a:solidFill>
              <a:latin typeface="Trebuchet MS" pitchFamily="34" charset="0"/>
            </a:endParaRPr>
          </a:p>
          <a:p>
            <a:pPr lvl="1"/>
            <a:r>
              <a:rPr lang="ru-RU" b="1" dirty="0" smtClean="0">
                <a:solidFill>
                  <a:schemeClr val="tx1">
                    <a:lumMod val="65000"/>
                    <a:lumOff val="35000"/>
                  </a:schemeClr>
                </a:solidFill>
                <a:latin typeface="Trebuchet MS" pitchFamily="34" charset="0"/>
              </a:rPr>
              <a:t>Уголь и биомасса</a:t>
            </a:r>
          </a:p>
          <a:p>
            <a:pPr lvl="1"/>
            <a:endParaRPr lang="en-US" dirty="0" smtClean="0">
              <a:latin typeface="Trebuchet MS" pitchFamily="34" charset="0"/>
            </a:endParaRPr>
          </a:p>
        </p:txBody>
      </p:sp>
      <p:sp>
        <p:nvSpPr>
          <p:cNvPr id="7" name="Content Placeholder 3"/>
          <p:cNvSpPr>
            <a:spLocks/>
          </p:cNvSpPr>
          <p:nvPr/>
        </p:nvSpPr>
        <p:spPr bwMode="auto">
          <a:xfrm>
            <a:off x="4802188" y="4079875"/>
            <a:ext cx="4051300"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lvl="1" indent="-285750" eaLnBrk="0" hangingPunct="0">
              <a:spcBef>
                <a:spcPct val="20000"/>
              </a:spcBef>
              <a:buClr>
                <a:srgbClr val="5893C1"/>
              </a:buClr>
              <a:buSzPct val="50000"/>
              <a:buFont typeface="Courier New" pitchFamily="49" charset="0"/>
              <a:buChar char="o"/>
            </a:pPr>
            <a:r>
              <a:rPr lang="ru-RU" sz="2000" b="1" dirty="0">
                <a:solidFill>
                  <a:schemeClr val="tx1">
                    <a:lumMod val="65000"/>
                    <a:lumOff val="35000"/>
                  </a:schemeClr>
                </a:solidFill>
                <a:latin typeface="Trebuchet MS" pitchFamily="34" charset="0"/>
              </a:rPr>
              <a:t>Нефтяной кокс</a:t>
            </a:r>
          </a:p>
          <a:p>
            <a:pPr marL="742950" lvl="1" indent="-285750" eaLnBrk="0" hangingPunct="0">
              <a:spcBef>
                <a:spcPct val="20000"/>
              </a:spcBef>
              <a:buClr>
                <a:srgbClr val="5893C1"/>
              </a:buClr>
              <a:buSzPct val="50000"/>
              <a:buFont typeface="Courier New" pitchFamily="49" charset="0"/>
              <a:buChar char="o"/>
            </a:pPr>
            <a:r>
              <a:rPr lang="ru-RU" sz="2000" b="1" dirty="0">
                <a:solidFill>
                  <a:schemeClr val="tx1">
                    <a:lumMod val="65000"/>
                    <a:lumOff val="35000"/>
                  </a:schemeClr>
                </a:solidFill>
                <a:latin typeface="Trebuchet MS" pitchFamily="34" charset="0"/>
              </a:rPr>
              <a:t>Электроэнергия</a:t>
            </a:r>
          </a:p>
          <a:p>
            <a:pPr marL="742950" lvl="1" indent="-285750" eaLnBrk="0" hangingPunct="0">
              <a:spcBef>
                <a:spcPct val="20000"/>
              </a:spcBef>
              <a:buClr>
                <a:srgbClr val="5893C1"/>
              </a:buClr>
              <a:buSzPct val="50000"/>
              <a:buFont typeface="Courier New" pitchFamily="49" charset="0"/>
              <a:buChar char="o"/>
            </a:pPr>
            <a:r>
              <a:rPr lang="ru-RU" sz="2000" b="1" dirty="0" smtClean="0">
                <a:solidFill>
                  <a:schemeClr val="tx1">
                    <a:lumMod val="65000"/>
                    <a:lumOff val="35000"/>
                  </a:schemeClr>
                </a:solidFill>
                <a:latin typeface="Trebuchet MS" pitchFamily="34" charset="0"/>
              </a:rPr>
              <a:t>Удобрения</a:t>
            </a:r>
          </a:p>
          <a:p>
            <a:pPr marL="742950" lvl="1" indent="-285750" eaLnBrk="0" hangingPunct="0">
              <a:spcBef>
                <a:spcPct val="20000"/>
              </a:spcBef>
              <a:buClr>
                <a:srgbClr val="5893C1"/>
              </a:buClr>
              <a:buSzPct val="50000"/>
              <a:buFont typeface="Courier New" pitchFamily="49" charset="0"/>
              <a:buChar char="o"/>
            </a:pPr>
            <a:r>
              <a:rPr lang="ru-RU" sz="2000" b="1" dirty="0" smtClean="0">
                <a:solidFill>
                  <a:schemeClr val="tx1">
                    <a:lumMod val="65000"/>
                    <a:lumOff val="35000"/>
                  </a:schemeClr>
                </a:solidFill>
                <a:latin typeface="Trebuchet MS" pitchFamily="34" charset="0"/>
              </a:rPr>
              <a:t>Нефтехимия</a:t>
            </a:r>
          </a:p>
          <a:p>
            <a:pPr marL="742950" lvl="1" indent="-285750" eaLnBrk="0" hangingPunct="0">
              <a:spcBef>
                <a:spcPct val="20000"/>
              </a:spcBef>
              <a:buClr>
                <a:srgbClr val="5893C1"/>
              </a:buClr>
              <a:buSzPct val="50000"/>
              <a:buFont typeface="Courier New" pitchFamily="49" charset="0"/>
              <a:buChar char="o"/>
            </a:pPr>
            <a:r>
              <a:rPr lang="ru-RU" sz="2000" b="1" dirty="0" smtClean="0">
                <a:solidFill>
                  <a:schemeClr val="tx1">
                    <a:lumMod val="65000"/>
                    <a:lumOff val="35000"/>
                  </a:schemeClr>
                </a:solidFill>
                <a:latin typeface="Trebuchet MS" pitchFamily="34" charset="0"/>
              </a:rPr>
              <a:t>Металлы</a:t>
            </a:r>
            <a:endParaRPr lang="ru-RU" sz="2000" b="1" dirty="0">
              <a:solidFill>
                <a:schemeClr val="tx1">
                  <a:lumMod val="65000"/>
                  <a:lumOff val="35000"/>
                </a:schemeClr>
              </a:solidFill>
              <a:latin typeface="Trebuchet MS" pitchFamily="34" charset="0"/>
            </a:endParaRPr>
          </a:p>
          <a:p>
            <a:pPr marL="742950" lvl="1" indent="-285750" eaLnBrk="0" hangingPunct="0">
              <a:spcBef>
                <a:spcPct val="20000"/>
              </a:spcBef>
              <a:buClr>
                <a:srgbClr val="5893C1"/>
              </a:buClr>
              <a:buSzPct val="50000"/>
              <a:buFont typeface="Courier New" pitchFamily="49" charset="0"/>
              <a:buChar char="o"/>
            </a:pPr>
            <a:endParaRPr lang="en-US" sz="2000" dirty="0">
              <a:solidFill>
                <a:srgbClr val="636463"/>
              </a:solidFill>
              <a:latin typeface="Trebuchet MS" pitchFamily="34" charset="0"/>
            </a:endParaRPr>
          </a:p>
        </p:txBody>
      </p:sp>
    </p:spTree>
    <p:extLst>
      <p:ext uri="{BB962C8B-B14F-4D97-AF65-F5344CB8AC3E}">
        <p14:creationId xmlns:p14="http://schemas.microsoft.com/office/powerpoint/2010/main" val="25814295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Argus </a:t>
            </a:r>
            <a:r>
              <a:rPr lang="ru-RU" dirty="0" smtClean="0"/>
              <a:t>освещает рынок морского топлива</a:t>
            </a:r>
            <a:endParaRPr lang="en-US" dirty="0"/>
          </a:p>
        </p:txBody>
      </p:sp>
      <p:sp>
        <p:nvSpPr>
          <p:cNvPr id="4" name="Footer Placeholder 3"/>
          <p:cNvSpPr>
            <a:spLocks noGrp="1"/>
          </p:cNvSpPr>
          <p:nvPr>
            <p:ph type="ftr" sz="quarter" idx="4294967295"/>
          </p:nvPr>
        </p:nvSpPr>
        <p:spPr>
          <a:xfrm>
            <a:off x="3124200" y="6264275"/>
            <a:ext cx="2895600"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88284"/>
            <a:ext cx="2148840" cy="3048000"/>
          </a:xfrm>
          <a:prstGeom prst="rect">
            <a:avLst/>
          </a:prstGeom>
          <a:noFill/>
          <a:ln w="9525">
            <a:solidFill>
              <a:schemeClr val="tx1"/>
            </a:solidFill>
            <a:miter lim="800000"/>
            <a:headEnd/>
            <a:tailEnd/>
          </a:ln>
          <a:effectLst>
            <a:outerShdw blurRad="50800" dist="38100" dir="2700000" algn="ctr" rotWithShape="0">
              <a:schemeClr val="tx1">
                <a:alpha val="40000"/>
              </a:schemeClr>
            </a:outerShdw>
          </a:effectLst>
          <a:extLst>
            <a:ext uri="{909E8E84-426E-40DD-AFC4-6F175D3DCCD1}">
              <a14:hiddenFill xmlns:a14="http://schemas.microsoft.com/office/drawing/2010/main">
                <a:solidFill>
                  <a:schemeClr val="accent1"/>
                </a:solidFill>
              </a14:hiddenFill>
            </a:ext>
          </a:extLst>
        </p:spPr>
      </p:pic>
      <p:sp>
        <p:nvSpPr>
          <p:cNvPr id="8" name="Стрелка вправо 7"/>
          <p:cNvSpPr/>
          <p:nvPr/>
        </p:nvSpPr>
        <p:spPr>
          <a:xfrm>
            <a:off x="2823594" y="2362200"/>
            <a:ext cx="597138" cy="484632"/>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294" y="2971800"/>
            <a:ext cx="2357437" cy="3054994"/>
          </a:xfrm>
          <a:prstGeom prst="rect">
            <a:avLst/>
          </a:prstGeom>
          <a:noFill/>
          <a:ln w="9525">
            <a:solidFill>
              <a:schemeClr val="tx1"/>
            </a:solidFill>
            <a:miter lim="800000"/>
            <a:headEnd/>
            <a:tailEnd/>
          </a:ln>
          <a:effectLst>
            <a:outerShdw blurRad="50800" dist="38100" dir="2700000" algn="ctr" rotWithShape="0">
              <a:schemeClr val="tx1">
                <a:alpha val="40000"/>
              </a:schemeClr>
            </a:outerShdw>
          </a:effectLst>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1688284"/>
            <a:ext cx="5486400" cy="3264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24135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ru-RU" dirty="0" smtClean="0"/>
              <a:t>Цены и новости</a:t>
            </a:r>
            <a:r>
              <a:rPr lang="en-GB" dirty="0" smtClean="0"/>
              <a:t> </a:t>
            </a:r>
            <a:r>
              <a:rPr lang="ru-RU" dirty="0" smtClean="0"/>
              <a:t>для мобильных устройств</a:t>
            </a:r>
            <a:endParaRPr lang="en-US" dirty="0"/>
          </a:p>
        </p:txBody>
      </p:sp>
      <p:sp>
        <p:nvSpPr>
          <p:cNvPr id="4" name="Footer Placeholder 3"/>
          <p:cNvSpPr>
            <a:spLocks noGrp="1"/>
          </p:cNvSpPr>
          <p:nvPr>
            <p:ph type="ftr" sz="quarter" idx="4294967295"/>
          </p:nvPr>
        </p:nvSpPr>
        <p:spPr>
          <a:xfrm>
            <a:off x="3124200" y="6264275"/>
            <a:ext cx="2895600" cy="365125"/>
          </a:xfrm>
        </p:spPr>
        <p:txBody>
          <a:bodyPr/>
          <a:lstStyle/>
          <a:p>
            <a:r>
              <a:rPr lang="en-US" dirty="0" smtClean="0"/>
              <a:t>Copyright © 2014 Argus </a:t>
            </a:r>
            <a:r>
              <a:rPr lang="en-US" smtClean="0"/>
              <a:t>Media Ltd. </a:t>
            </a:r>
            <a:r>
              <a:rPr lang="en-US" dirty="0" smtClean="0"/>
              <a:t>All </a:t>
            </a:r>
            <a:r>
              <a:rPr lang="en-US" smtClean="0"/>
              <a:t>rights reserved.</a:t>
            </a:r>
            <a:endParaRPr lang="en-US" dirty="0"/>
          </a:p>
        </p:txBody>
      </p:sp>
      <p:pic>
        <p:nvPicPr>
          <p:cNvPr id="1026" name="Picture 2" descr="C:\Users\MikhailP\AppData\Local\Microsoft\Windows\Temporary Internet Files\Content.Outlook\ELA5ZO1Z\photo (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553711"/>
            <a:ext cx="5954785" cy="4466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4863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381000" y="1524000"/>
            <a:ext cx="8610600" cy="4191000"/>
          </a:xfrm>
        </p:spPr>
        <p:txBody>
          <a:bodyPr>
            <a:noAutofit/>
          </a:bodyPr>
          <a:lstStyle/>
          <a:p>
            <a:pPr>
              <a:spcBef>
                <a:spcPts val="800"/>
              </a:spcBef>
            </a:pPr>
            <a:r>
              <a:rPr lang="ru-RU" dirty="0" smtClean="0">
                <a:cs typeface="Arial" pitchFamily="34" charset="0"/>
              </a:rPr>
              <a:t>Цены на условиях</a:t>
            </a:r>
            <a:r>
              <a:rPr lang="en-US" dirty="0" smtClean="0">
                <a:cs typeface="Arial" pitchFamily="34" charset="0"/>
              </a:rPr>
              <a:t> dob </a:t>
            </a:r>
            <a:r>
              <a:rPr lang="ru-RU" dirty="0" smtClean="0">
                <a:cs typeface="Arial" pitchFamily="34" charset="0"/>
              </a:rPr>
              <a:t>в портах РФ</a:t>
            </a:r>
            <a:r>
              <a:rPr lang="en-US" dirty="0" smtClean="0">
                <a:cs typeface="Arial" pitchFamily="34" charset="0"/>
              </a:rPr>
              <a:t>:</a:t>
            </a:r>
          </a:p>
          <a:p>
            <a:pPr lvl="1">
              <a:spcBef>
                <a:spcPts val="800"/>
              </a:spcBef>
              <a:buFontTx/>
              <a:buChar char="–"/>
            </a:pPr>
            <a:r>
              <a:rPr lang="ru-RU" dirty="0" smtClean="0">
                <a:cs typeface="Arial" pitchFamily="34" charset="0"/>
              </a:rPr>
              <a:t>Приморский край </a:t>
            </a:r>
            <a:r>
              <a:rPr lang="en-US" dirty="0" smtClean="0">
                <a:cs typeface="Arial" pitchFamily="34" charset="0"/>
              </a:rPr>
              <a:t>(</a:t>
            </a:r>
            <a:r>
              <a:rPr lang="ru-RU" dirty="0" smtClean="0">
                <a:cs typeface="Arial" pitchFamily="34" charset="0"/>
              </a:rPr>
              <a:t>Владивосток</a:t>
            </a:r>
            <a:r>
              <a:rPr lang="en-US" dirty="0" smtClean="0">
                <a:cs typeface="Arial" pitchFamily="34" charset="0"/>
              </a:rPr>
              <a:t>, </a:t>
            </a:r>
            <a:r>
              <a:rPr lang="ru-RU" dirty="0" smtClean="0">
                <a:cs typeface="Arial" pitchFamily="34" charset="0"/>
              </a:rPr>
              <a:t>Находка</a:t>
            </a:r>
            <a:r>
              <a:rPr lang="en-US" dirty="0" smtClean="0">
                <a:cs typeface="Arial" pitchFamily="34" charset="0"/>
              </a:rPr>
              <a:t>, </a:t>
            </a:r>
            <a:r>
              <a:rPr lang="ru-RU" dirty="0" smtClean="0">
                <a:cs typeface="Arial" pitchFamily="34" charset="0"/>
              </a:rPr>
              <a:t>Восточный</a:t>
            </a:r>
            <a:r>
              <a:rPr lang="en-US" dirty="0" smtClean="0">
                <a:cs typeface="Arial" pitchFamily="34" charset="0"/>
              </a:rPr>
              <a:t>, </a:t>
            </a:r>
            <a:r>
              <a:rPr lang="ru-RU" dirty="0" smtClean="0">
                <a:cs typeface="Arial" pitchFamily="34" charset="0"/>
              </a:rPr>
              <a:t>Козьмино</a:t>
            </a:r>
            <a:r>
              <a:rPr lang="en-US" dirty="0" smtClean="0">
                <a:cs typeface="Arial" pitchFamily="34" charset="0"/>
              </a:rPr>
              <a:t>): IFO-180, MGO</a:t>
            </a:r>
            <a:endParaRPr lang="en-US" dirty="0">
              <a:cs typeface="Arial" pitchFamily="34" charset="0"/>
            </a:endParaRPr>
          </a:p>
          <a:p>
            <a:pPr lvl="1">
              <a:spcBef>
                <a:spcPts val="800"/>
              </a:spcBef>
              <a:buFontTx/>
              <a:buChar char="–"/>
            </a:pPr>
            <a:r>
              <a:rPr lang="ru-RU" dirty="0" smtClean="0">
                <a:cs typeface="Arial" pitchFamily="34" charset="0"/>
              </a:rPr>
              <a:t>Санкт-Петербург</a:t>
            </a:r>
            <a:r>
              <a:rPr lang="en-US" dirty="0" smtClean="0">
                <a:cs typeface="Arial" pitchFamily="34" charset="0"/>
              </a:rPr>
              <a:t>: HSFO-380, HSFO-180, LSFO-380, LSFO-180, MGO</a:t>
            </a:r>
          </a:p>
          <a:p>
            <a:pPr lvl="1">
              <a:spcBef>
                <a:spcPts val="800"/>
              </a:spcBef>
              <a:buFontTx/>
              <a:buChar char="–"/>
            </a:pPr>
            <a:r>
              <a:rPr lang="ru-RU" dirty="0" smtClean="0">
                <a:cs typeface="Arial" pitchFamily="34" charset="0"/>
              </a:rPr>
              <a:t>Усть-Луга</a:t>
            </a:r>
            <a:r>
              <a:rPr lang="en-US" dirty="0" smtClean="0">
                <a:cs typeface="Arial" pitchFamily="34" charset="0"/>
              </a:rPr>
              <a:t>: </a:t>
            </a:r>
            <a:r>
              <a:rPr lang="en-US" dirty="0">
                <a:cs typeface="Arial" pitchFamily="34" charset="0"/>
              </a:rPr>
              <a:t>HSFO-380, HSFO-180, LSFO-380, LSFO-180, </a:t>
            </a:r>
            <a:r>
              <a:rPr lang="en-US" dirty="0" smtClean="0">
                <a:cs typeface="Arial" pitchFamily="34" charset="0"/>
              </a:rPr>
              <a:t>MGO </a:t>
            </a:r>
            <a:r>
              <a:rPr lang="ru-RU" dirty="0" smtClean="0">
                <a:cs typeface="Arial" pitchFamily="34" charset="0"/>
              </a:rPr>
              <a:t>на рейде</a:t>
            </a:r>
            <a:r>
              <a:rPr lang="en-US" dirty="0" smtClean="0">
                <a:cs typeface="Arial" pitchFamily="34" charset="0"/>
              </a:rPr>
              <a:t> (</a:t>
            </a:r>
            <a:r>
              <a:rPr lang="ru-RU" dirty="0" smtClean="0">
                <a:cs typeface="Arial" pitchFamily="34" charset="0"/>
              </a:rPr>
              <a:t>танкеры</a:t>
            </a:r>
            <a:r>
              <a:rPr lang="en-US" dirty="0" smtClean="0">
                <a:cs typeface="Arial" pitchFamily="34" charset="0"/>
              </a:rPr>
              <a:t>) </a:t>
            </a:r>
            <a:r>
              <a:rPr lang="ru-RU" dirty="0" smtClean="0">
                <a:cs typeface="Arial" pitchFamily="34" charset="0"/>
              </a:rPr>
              <a:t>и у причала</a:t>
            </a:r>
            <a:r>
              <a:rPr lang="en-US" dirty="0" smtClean="0">
                <a:cs typeface="Arial" pitchFamily="34" charset="0"/>
              </a:rPr>
              <a:t> (</a:t>
            </a:r>
            <a:r>
              <a:rPr lang="ru-RU" dirty="0" smtClean="0">
                <a:cs typeface="Arial" pitchFamily="34" charset="0"/>
              </a:rPr>
              <a:t>прочие суда</a:t>
            </a:r>
            <a:r>
              <a:rPr lang="en-US" dirty="0" smtClean="0">
                <a:cs typeface="Arial" pitchFamily="34" charset="0"/>
              </a:rPr>
              <a:t>) </a:t>
            </a:r>
            <a:endParaRPr lang="en-GB" dirty="0"/>
          </a:p>
          <a:p>
            <a:pPr lvl="1">
              <a:spcBef>
                <a:spcPts val="800"/>
              </a:spcBef>
              <a:buFontTx/>
              <a:buChar char="–"/>
            </a:pPr>
            <a:r>
              <a:rPr lang="ru-RU" dirty="0" smtClean="0">
                <a:cs typeface="Arial" pitchFamily="34" charset="0"/>
              </a:rPr>
              <a:t>Новороссийск</a:t>
            </a:r>
            <a:r>
              <a:rPr lang="en-US" dirty="0" smtClean="0">
                <a:cs typeface="Arial" pitchFamily="34" charset="0"/>
              </a:rPr>
              <a:t>: </a:t>
            </a:r>
            <a:r>
              <a:rPr lang="en-US" dirty="0">
                <a:cs typeface="Arial" pitchFamily="34" charset="0"/>
              </a:rPr>
              <a:t>HSFO-380, HSFO-180, LSFO-380, LSFO-180, MGO</a:t>
            </a:r>
            <a:endParaRPr lang="en-GB" dirty="0"/>
          </a:p>
          <a:p>
            <a:pPr lvl="1">
              <a:spcBef>
                <a:spcPts val="800"/>
              </a:spcBef>
              <a:buFontTx/>
              <a:buChar char="–"/>
            </a:pPr>
            <a:r>
              <a:rPr lang="ru-RU" dirty="0" smtClean="0">
                <a:cs typeface="Arial" pitchFamily="34" charset="0"/>
              </a:rPr>
              <a:t>Мурманск</a:t>
            </a:r>
            <a:r>
              <a:rPr lang="en-US" dirty="0" smtClean="0">
                <a:cs typeface="Arial" pitchFamily="34" charset="0"/>
              </a:rPr>
              <a:t>: </a:t>
            </a:r>
            <a:r>
              <a:rPr lang="en-US" dirty="0">
                <a:cs typeface="Arial" pitchFamily="34" charset="0"/>
              </a:rPr>
              <a:t>HSFO-380, HSFO-180, LSFO-380, LSFO-180, </a:t>
            </a:r>
            <a:r>
              <a:rPr lang="en-US" dirty="0" smtClean="0">
                <a:cs typeface="Arial" pitchFamily="34" charset="0"/>
              </a:rPr>
              <a:t>MGO</a:t>
            </a:r>
            <a:endParaRPr lang="en-GB" dirty="0"/>
          </a:p>
          <a:p>
            <a:pPr>
              <a:spcBef>
                <a:spcPts val="800"/>
              </a:spcBef>
            </a:pPr>
            <a:r>
              <a:rPr lang="ru-RU" dirty="0" smtClean="0">
                <a:cs typeface="Arial" pitchFamily="34" charset="0"/>
              </a:rPr>
              <a:t>Цены на мазут и дизтопливо на условиях</a:t>
            </a:r>
            <a:r>
              <a:rPr lang="en-US" dirty="0" smtClean="0">
                <a:cs typeface="Arial" pitchFamily="34" charset="0"/>
              </a:rPr>
              <a:t> </a:t>
            </a:r>
            <a:r>
              <a:rPr lang="en-US" dirty="0" err="1" smtClean="0">
                <a:cs typeface="Arial" pitchFamily="34" charset="0"/>
              </a:rPr>
              <a:t>fca</a:t>
            </a:r>
            <a:r>
              <a:rPr lang="ru-RU" dirty="0" smtClean="0">
                <a:cs typeface="Arial" pitchFamily="34" charset="0"/>
              </a:rPr>
              <a:t> НПЗ</a:t>
            </a:r>
            <a:endParaRPr lang="en-US" dirty="0" smtClean="0">
              <a:cs typeface="Arial" pitchFamily="34" charset="0"/>
            </a:endParaRPr>
          </a:p>
          <a:p>
            <a:pPr>
              <a:spcBef>
                <a:spcPts val="800"/>
              </a:spcBef>
            </a:pPr>
            <a:r>
              <a:rPr lang="ru-RU" dirty="0" smtClean="0">
                <a:cs typeface="Arial" pitchFamily="34" charset="0"/>
              </a:rPr>
              <a:t>Ценовые индексы на мазут с доставкой до базиса </a:t>
            </a:r>
            <a:r>
              <a:rPr lang="en-US" dirty="0" err="1" smtClean="0">
                <a:cs typeface="Arial" pitchFamily="34" charset="0"/>
              </a:rPr>
              <a:t>cpt</a:t>
            </a:r>
            <a:r>
              <a:rPr lang="en-US" dirty="0" smtClean="0">
                <a:cs typeface="Arial" pitchFamily="34" charset="0"/>
              </a:rPr>
              <a:t> </a:t>
            </a:r>
            <a:r>
              <a:rPr lang="ru-RU" dirty="0" smtClean="0">
                <a:cs typeface="Arial" pitchFamily="34" charset="0"/>
              </a:rPr>
              <a:t>порт</a:t>
            </a:r>
            <a:endParaRPr lang="en-US" dirty="0">
              <a:cs typeface="Arial" pitchFamily="34" charset="0"/>
            </a:endParaRPr>
          </a:p>
        </p:txBody>
      </p:sp>
      <p:sp>
        <p:nvSpPr>
          <p:cNvPr id="3" name="Title 2"/>
          <p:cNvSpPr>
            <a:spLocks noGrp="1"/>
          </p:cNvSpPr>
          <p:nvPr>
            <p:ph type="title"/>
          </p:nvPr>
        </p:nvSpPr>
        <p:spPr>
          <a:xfrm>
            <a:off x="609600" y="762000"/>
            <a:ext cx="8229600" cy="609600"/>
          </a:xfrm>
        </p:spPr>
        <p:txBody>
          <a:bodyPr>
            <a:normAutofit/>
          </a:bodyPr>
          <a:lstStyle/>
          <a:p>
            <a:r>
              <a:rPr lang="ru-RU" dirty="0" smtClean="0"/>
              <a:t>Котировки на рынке судового топлива России</a:t>
            </a:r>
            <a:endParaRPr lang="en-US" dirty="0"/>
          </a:p>
        </p:txBody>
      </p:sp>
      <p:sp>
        <p:nvSpPr>
          <p:cNvPr id="5" name="Footer Placeholder 3"/>
          <p:cNvSpPr txBox="1">
            <a:spLocks/>
          </p:cNvSpPr>
          <p:nvPr/>
        </p:nvSpPr>
        <p:spPr>
          <a:xfrm>
            <a:off x="3124200" y="62642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Trebuchet MS"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Copyright © 2014 Argus </a:t>
            </a:r>
            <a:r>
              <a:rPr lang="en-US" smtClean="0"/>
              <a:t>Media Ltd. </a:t>
            </a:r>
            <a:r>
              <a:rPr lang="en-US" dirty="0" smtClean="0"/>
              <a:t>All </a:t>
            </a:r>
            <a:r>
              <a:rPr lang="en-US" smtClean="0"/>
              <a:t>rights reserved.</a:t>
            </a:r>
            <a:endParaRPr lang="en-US" dirty="0"/>
          </a:p>
        </p:txBody>
      </p:sp>
    </p:spTree>
    <p:extLst>
      <p:ext uri="{BB962C8B-B14F-4D97-AF65-F5344CB8AC3E}">
        <p14:creationId xmlns:p14="http://schemas.microsoft.com/office/powerpoint/2010/main" val="12604270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609600" y="1524000"/>
            <a:ext cx="8001000" cy="1371599"/>
          </a:xfrm>
        </p:spPr>
        <p:txBody>
          <a:bodyPr>
            <a:normAutofit/>
          </a:bodyPr>
          <a:lstStyle/>
          <a:p>
            <a:pPr>
              <a:lnSpc>
                <a:spcPct val="120000"/>
              </a:lnSpc>
              <a:buFontTx/>
              <a:buChar char="•"/>
            </a:pPr>
            <a:r>
              <a:rPr lang="ru-RU" sz="2200" dirty="0" smtClean="0"/>
              <a:t>Объем мирового рынка судовых топлив </a:t>
            </a:r>
            <a:r>
              <a:rPr lang="en-US" sz="2200" dirty="0" smtClean="0"/>
              <a:t>~ </a:t>
            </a:r>
            <a:r>
              <a:rPr lang="en-GB" sz="2200" dirty="0" smtClean="0"/>
              <a:t>300-350mn t</a:t>
            </a:r>
          </a:p>
          <a:p>
            <a:pPr>
              <a:lnSpc>
                <a:spcPct val="120000"/>
              </a:lnSpc>
              <a:buFontTx/>
              <a:buChar char="•"/>
            </a:pPr>
            <a:r>
              <a:rPr lang="ru-RU" sz="2200" dirty="0" smtClean="0"/>
              <a:t>Продажи мазута в портах России – </a:t>
            </a:r>
            <a:r>
              <a:rPr lang="en-GB" sz="2200" dirty="0" smtClean="0"/>
              <a:t>11</a:t>
            </a:r>
            <a:r>
              <a:rPr lang="ru-RU" sz="2200" dirty="0" smtClean="0"/>
              <a:t>,2 млн т</a:t>
            </a:r>
            <a:r>
              <a:rPr lang="en-GB" sz="2200" dirty="0" smtClean="0"/>
              <a:t> </a:t>
            </a:r>
            <a:r>
              <a:rPr lang="ru-RU" sz="2200" dirty="0" smtClean="0"/>
              <a:t>или </a:t>
            </a:r>
            <a:r>
              <a:rPr lang="en-GB" sz="2200" dirty="0" smtClean="0"/>
              <a:t>3</a:t>
            </a:r>
            <a:r>
              <a:rPr lang="ru-RU" sz="2200" dirty="0" smtClean="0"/>
              <a:t>,</a:t>
            </a:r>
            <a:r>
              <a:rPr lang="en-GB" sz="2200" dirty="0" smtClean="0"/>
              <a:t>4%</a:t>
            </a:r>
          </a:p>
        </p:txBody>
      </p:sp>
      <p:sp>
        <p:nvSpPr>
          <p:cNvPr id="3" name="Title 2"/>
          <p:cNvSpPr>
            <a:spLocks noGrp="1"/>
          </p:cNvSpPr>
          <p:nvPr>
            <p:ph type="title"/>
          </p:nvPr>
        </p:nvSpPr>
        <p:spPr/>
        <p:txBody>
          <a:bodyPr/>
          <a:lstStyle/>
          <a:p>
            <a:r>
              <a:rPr lang="ru-RU" dirty="0" smtClean="0"/>
              <a:t>Российский бункер на карте мира</a:t>
            </a:r>
            <a:endParaRPr lang="en-US" dirty="0"/>
          </a:p>
        </p:txBody>
      </p:sp>
      <p:sp>
        <p:nvSpPr>
          <p:cNvPr id="5" name="Footer Placeholder 3"/>
          <p:cNvSpPr txBox="1">
            <a:spLocks/>
          </p:cNvSpPr>
          <p:nvPr/>
        </p:nvSpPr>
        <p:spPr>
          <a:xfrm>
            <a:off x="3124200" y="62642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Trebuchet MS"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Copyright © 2014 Argus </a:t>
            </a:r>
            <a:r>
              <a:rPr lang="en-US" smtClean="0"/>
              <a:t>Media Ltd. </a:t>
            </a:r>
            <a:r>
              <a:rPr lang="en-US" dirty="0" smtClean="0"/>
              <a:t>All </a:t>
            </a:r>
            <a:r>
              <a:rPr lang="en-US" smtClean="0"/>
              <a:t>rights reserved.</a:t>
            </a:r>
            <a:endParaRPr lang="en-US" dirty="0"/>
          </a:p>
        </p:txBody>
      </p:sp>
      <p:pic>
        <p:nvPicPr>
          <p:cNvPr id="1026" name="Picture 2" descr="C:\Users\MikhailP\AppData\Local\Microsoft\Windows\Temporary Internet Files\Content.Outlook\ELA5ZO1Z\Bitum.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2486637"/>
            <a:ext cx="6553200" cy="3806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2127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ru-RU" dirty="0" smtClean="0"/>
              <a:t>Крупнейшие порты мира по объему бункеровки</a:t>
            </a:r>
            <a:endParaRPr lang="en-US" dirty="0"/>
          </a:p>
        </p:txBody>
      </p:sp>
      <p:sp>
        <p:nvSpPr>
          <p:cNvPr id="5" name="Footer Placeholder 3"/>
          <p:cNvSpPr txBox="1">
            <a:spLocks/>
          </p:cNvSpPr>
          <p:nvPr/>
        </p:nvSpPr>
        <p:spPr>
          <a:xfrm>
            <a:off x="3124200" y="6264275"/>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chemeClr val="tx1">
                    <a:tint val="75000"/>
                  </a:schemeClr>
                </a:solidFill>
                <a:latin typeface="Trebuchet MS"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Copyright © 2014 Argus </a:t>
            </a:r>
            <a:r>
              <a:rPr lang="en-US" smtClean="0"/>
              <a:t>Media Ltd. </a:t>
            </a:r>
            <a:r>
              <a:rPr lang="en-US" dirty="0" smtClean="0"/>
              <a:t>All </a:t>
            </a:r>
            <a:r>
              <a:rPr lang="en-US" smtClean="0"/>
              <a:t>rights reserved.</a:t>
            </a:r>
            <a:endParaRPr lang="en-US" dirty="0"/>
          </a:p>
        </p:txBody>
      </p:sp>
      <p:pic>
        <p:nvPicPr>
          <p:cNvPr id="7"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524000"/>
            <a:ext cx="7718754" cy="4419600"/>
          </a:xfrm>
          <a:prstGeom prst="rect">
            <a:avLst/>
          </a:prstGeom>
        </p:spPr>
      </p:pic>
      <p:sp>
        <p:nvSpPr>
          <p:cNvPr id="8" name="Content Placeholder 1"/>
          <p:cNvSpPr txBox="1">
            <a:spLocks/>
          </p:cNvSpPr>
          <p:nvPr/>
        </p:nvSpPr>
        <p:spPr>
          <a:xfrm>
            <a:off x="3886200" y="5181600"/>
            <a:ext cx="4876800" cy="762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5893C1"/>
              </a:buClr>
              <a:buFont typeface="Arial" pitchFamily="34" charset="0"/>
              <a:buChar char="•"/>
              <a:defRPr sz="2400" b="0" kern="1200">
                <a:solidFill>
                  <a:srgbClr val="636463"/>
                </a:solidFill>
                <a:latin typeface="Trebuchet MS" pitchFamily="34" charset="0"/>
                <a:ea typeface="+mn-ea"/>
                <a:cs typeface="+mn-cs"/>
              </a:defRPr>
            </a:lvl1pPr>
            <a:lvl2pPr marL="742950" indent="-285750" algn="l" defTabSz="914400" rtl="0" eaLnBrk="1" latinLnBrk="0" hangingPunct="1">
              <a:spcBef>
                <a:spcPct val="20000"/>
              </a:spcBef>
              <a:buClr>
                <a:srgbClr val="5893C1"/>
              </a:buClr>
              <a:buFont typeface="Trebuchet MS" pitchFamily="34" charset="0"/>
              <a:buChar char="◦"/>
              <a:defRPr sz="2000" kern="1200">
                <a:solidFill>
                  <a:srgbClr val="636463"/>
                </a:solidFill>
                <a:latin typeface="Trebuchet MS" pitchFamily="34" charset="0"/>
                <a:ea typeface="+mn-ea"/>
                <a:cs typeface="+mn-cs"/>
              </a:defRPr>
            </a:lvl2pPr>
            <a:lvl3pPr marL="1143000" indent="-228600" algn="l" defTabSz="914400" rtl="0" eaLnBrk="1" latinLnBrk="0" hangingPunct="1">
              <a:spcBef>
                <a:spcPct val="20000"/>
              </a:spcBef>
              <a:buClr>
                <a:srgbClr val="5893C1"/>
              </a:buClr>
              <a:buFont typeface="Trebuchet MS" pitchFamily="34" charset="0"/>
              <a:buChar char="‐"/>
              <a:defRPr sz="1800" kern="1200">
                <a:solidFill>
                  <a:srgbClr val="636463"/>
                </a:solidFill>
                <a:latin typeface="Trebuchet MS" pitchFamily="34" charset="0"/>
                <a:ea typeface="+mn-ea"/>
                <a:cs typeface="+mn-cs"/>
              </a:defRPr>
            </a:lvl3pPr>
            <a:lvl4pPr marL="1600200" indent="-228600" algn="l" defTabSz="914400" rtl="0" eaLnBrk="1" latinLnBrk="0" hangingPunct="1">
              <a:spcBef>
                <a:spcPct val="20000"/>
              </a:spcBef>
              <a:buClr>
                <a:srgbClr val="5893C1"/>
              </a:buClr>
              <a:buFont typeface="Arial" pitchFamily="34" charset="0"/>
              <a:buChar char="•"/>
              <a:defRPr sz="1600" kern="1200">
                <a:solidFill>
                  <a:srgbClr val="636463"/>
                </a:solidFill>
                <a:latin typeface="Trebuchet MS" pitchFamily="34" charset="0"/>
                <a:ea typeface="+mn-ea"/>
                <a:cs typeface="+mn-cs"/>
              </a:defRPr>
            </a:lvl4pPr>
            <a:lvl5pPr marL="2057400" indent="-228600" algn="l" defTabSz="914400" rtl="0" eaLnBrk="1" latinLnBrk="0" hangingPunct="1">
              <a:spcBef>
                <a:spcPct val="20000"/>
              </a:spcBef>
              <a:buClr>
                <a:srgbClr val="5893C1"/>
              </a:buClr>
              <a:buFont typeface="Trebuchet MS" pitchFamily="34" charset="0"/>
              <a:buChar char="◦"/>
              <a:defRPr sz="1400" kern="1200">
                <a:solidFill>
                  <a:srgbClr val="636463"/>
                </a:solidFill>
                <a:latin typeface="Trebuchet MS" pitchFamily="34" charset="0"/>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None/>
            </a:pPr>
            <a:r>
              <a:rPr lang="ru-RU" sz="2000" dirty="0" smtClean="0"/>
              <a:t>Лидеры рынка</a:t>
            </a:r>
            <a:r>
              <a:rPr lang="en-US" sz="2000" dirty="0" smtClean="0"/>
              <a:t>: </a:t>
            </a:r>
            <a:r>
              <a:rPr lang="ru-RU" sz="2000" dirty="0" smtClean="0"/>
              <a:t>Сингапур</a:t>
            </a:r>
            <a:r>
              <a:rPr lang="en-US" sz="2000" dirty="0" smtClean="0"/>
              <a:t>, </a:t>
            </a:r>
            <a:r>
              <a:rPr lang="ru-RU" sz="2000" dirty="0" err="1" smtClean="0"/>
              <a:t>Фуджайра</a:t>
            </a:r>
            <a:r>
              <a:rPr lang="en-US" sz="2000" dirty="0" smtClean="0"/>
              <a:t>, </a:t>
            </a:r>
            <a:r>
              <a:rPr lang="ru-RU" sz="2000" dirty="0" smtClean="0"/>
              <a:t>АРА</a:t>
            </a:r>
            <a:r>
              <a:rPr lang="en-US" sz="2000" dirty="0" smtClean="0"/>
              <a:t>, </a:t>
            </a:r>
            <a:r>
              <a:rPr lang="ru-RU" sz="2000" dirty="0" smtClean="0"/>
              <a:t>Гонконг</a:t>
            </a:r>
            <a:r>
              <a:rPr lang="en-US" sz="2000" dirty="0" smtClean="0"/>
              <a:t>, </a:t>
            </a:r>
            <a:r>
              <a:rPr lang="ru-RU" sz="2000" dirty="0" err="1" smtClean="0"/>
              <a:t>Пусан</a:t>
            </a:r>
            <a:r>
              <a:rPr lang="en-US" sz="2000" dirty="0" smtClean="0"/>
              <a:t> </a:t>
            </a:r>
            <a:r>
              <a:rPr lang="ru-RU" sz="2000" dirty="0" smtClean="0"/>
              <a:t>и Гибралтар</a:t>
            </a:r>
            <a:endParaRPr lang="en-US" sz="2000" dirty="0"/>
          </a:p>
        </p:txBody>
      </p:sp>
    </p:spTree>
    <p:extLst>
      <p:ext uri="{BB962C8B-B14F-4D97-AF65-F5344CB8AC3E}">
        <p14:creationId xmlns:p14="http://schemas.microsoft.com/office/powerpoint/2010/main" val="40691227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4852</TotalTime>
  <Words>1572</Words>
  <Application>Microsoft Office PowerPoint</Application>
  <PresentationFormat>Экран (4:3)</PresentationFormat>
  <Paragraphs>240</Paragraphs>
  <Slides>31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Office Theme</vt:lpstr>
      <vt:lpstr>Energy and commodity price benchmarking and market insights</vt:lpstr>
      <vt:lpstr>Ценообразование и перспективы развития рынка бункерного топлива в России июнь 2014 </vt:lpstr>
      <vt:lpstr>План презентации</vt:lpstr>
      <vt:lpstr>Argus в России, СНГ и на мировом рынке</vt:lpstr>
      <vt:lpstr>Argus освещает рынок морского топлива</vt:lpstr>
      <vt:lpstr>Цены и новости для мобильных устройств</vt:lpstr>
      <vt:lpstr>Котировки на рынке судового топлива России</vt:lpstr>
      <vt:lpstr>Российский бункер на карте мира</vt:lpstr>
      <vt:lpstr>Крупнейшие порты мира по объему бункеровки</vt:lpstr>
      <vt:lpstr>Налоговый режим стимулирует рост рынка</vt:lpstr>
      <vt:lpstr>Высокомаржинальный бизнес</vt:lpstr>
      <vt:lpstr>Производство мазута сократится</vt:lpstr>
      <vt:lpstr>Доля бункера в мазутном балансе растет</vt:lpstr>
      <vt:lpstr>Стандарт повышаются, качество – снижается</vt:lpstr>
      <vt:lpstr>ВИНКи контролируют половину рынка</vt:lpstr>
      <vt:lpstr>Ценообразование в России</vt:lpstr>
      <vt:lpstr>Цены на бункерное топливо в портах России</vt:lpstr>
      <vt:lpstr>Дальний Восток – лидер роста</vt:lpstr>
      <vt:lpstr>Продажи мазута на Дальнем Востоке</vt:lpstr>
      <vt:lpstr>Бункерные компании Приморья</vt:lpstr>
      <vt:lpstr>Российский мазут дешевле</vt:lpstr>
      <vt:lpstr>Продажи мазута в портах СПб и Ленобласти</vt:lpstr>
      <vt:lpstr>Конкуренция снижает цены</vt:lpstr>
      <vt:lpstr>Бункерные компании Санкт-Петербурга</vt:lpstr>
      <vt:lpstr>Продажи мазута в Азово-Черноморских портах</vt:lpstr>
      <vt:lpstr>В Новороссийске на $200/т дешевле</vt:lpstr>
      <vt:lpstr>Бункерные компании Новороссийска</vt:lpstr>
      <vt:lpstr>Цены в Мурманске и Роттердаме</vt:lpstr>
      <vt:lpstr>Бункерные компании Мурманска</vt:lpstr>
      <vt:lpstr>Выводы</vt:lpstr>
      <vt:lpstr>Михаил Перфилов вице-президент Argus Media +7 495 933 7571 mikhail.perfilov@argusmedia.com www.argusmedia.com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andrew.sutton</dc:creator>
  <cp:lastModifiedBy>Mikhail Perfilov</cp:lastModifiedBy>
  <cp:revision>183</cp:revision>
  <cp:lastPrinted>2014-05-27T12:31:15Z</cp:lastPrinted>
  <dcterms:created xsi:type="dcterms:W3CDTF">2012-06-10T02:12:43Z</dcterms:created>
  <dcterms:modified xsi:type="dcterms:W3CDTF">2014-06-11T14:21:17Z</dcterms:modified>
</cp:coreProperties>
</file>