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78" r:id="rId1"/>
  </p:sldMasterIdLst>
  <p:notesMasterIdLst>
    <p:notesMasterId r:id="rId36"/>
  </p:notesMasterIdLst>
  <p:handoutMasterIdLst>
    <p:handoutMasterId r:id="rId37"/>
  </p:handoutMasterIdLst>
  <p:sldIdLst>
    <p:sldId id="256" r:id="rId2"/>
    <p:sldId id="559" r:id="rId3"/>
    <p:sldId id="576" r:id="rId4"/>
    <p:sldId id="577" r:id="rId5"/>
    <p:sldId id="578" r:id="rId6"/>
    <p:sldId id="579" r:id="rId7"/>
    <p:sldId id="580" r:id="rId8"/>
    <p:sldId id="604" r:id="rId9"/>
    <p:sldId id="606" r:id="rId10"/>
    <p:sldId id="609" r:id="rId11"/>
    <p:sldId id="608" r:id="rId12"/>
    <p:sldId id="607" r:id="rId13"/>
    <p:sldId id="582" r:id="rId14"/>
    <p:sldId id="571" r:id="rId15"/>
    <p:sldId id="594" r:id="rId16"/>
    <p:sldId id="572" r:id="rId17"/>
    <p:sldId id="595" r:id="rId18"/>
    <p:sldId id="596" r:id="rId19"/>
    <p:sldId id="597" r:id="rId20"/>
    <p:sldId id="598" r:id="rId21"/>
    <p:sldId id="573" r:id="rId22"/>
    <p:sldId id="541" r:id="rId23"/>
    <p:sldId id="561" r:id="rId24"/>
    <p:sldId id="552" r:id="rId25"/>
    <p:sldId id="563" r:id="rId26"/>
    <p:sldId id="551" r:id="rId27"/>
    <p:sldId id="562" r:id="rId28"/>
    <p:sldId id="543" r:id="rId29"/>
    <p:sldId id="567" r:id="rId30"/>
    <p:sldId id="558" r:id="rId31"/>
    <p:sldId id="565" r:id="rId32"/>
    <p:sldId id="560" r:id="rId33"/>
    <p:sldId id="566" r:id="rId34"/>
    <p:sldId id="509" r:id="rId3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>
          <p15:clr>
            <a:srgbClr val="A4A3A4"/>
          </p15:clr>
        </p15:guide>
        <p15:guide id="2" pos="4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271" autoAdjust="0"/>
    <p:restoredTop sz="98937" autoAdjust="0"/>
  </p:normalViewPr>
  <p:slideViewPr>
    <p:cSldViewPr showGuides="1">
      <p:cViewPr>
        <p:scale>
          <a:sx n="110" d="100"/>
          <a:sy n="110" d="100"/>
        </p:scale>
        <p:origin x="-1560" y="-48"/>
      </p:cViewPr>
      <p:guideLst>
        <p:guide orient="horz"/>
        <p:guide pos="452"/>
      </p:guideLst>
    </p:cSldViewPr>
  </p:slideViewPr>
  <p:outlineViewPr>
    <p:cViewPr>
      <p:scale>
        <a:sx n="33" d="100"/>
        <a:sy n="33" d="100"/>
      </p:scale>
      <p:origin x="0" y="75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113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1"/>
          </a:xfrm>
          <a:prstGeom prst="rect">
            <a:avLst/>
          </a:prstGeom>
        </p:spPr>
        <p:txBody>
          <a:bodyPr vert="horz" lIns="91715" tIns="45858" rIns="91715" bIns="4585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6331"/>
          </a:xfrm>
          <a:prstGeom prst="rect">
            <a:avLst/>
          </a:prstGeom>
        </p:spPr>
        <p:txBody>
          <a:bodyPr vert="horz" lIns="91715" tIns="45858" rIns="91715" bIns="45858" rtlCol="0"/>
          <a:lstStyle>
            <a:lvl1pPr algn="r">
              <a:defRPr sz="1200"/>
            </a:lvl1pPr>
          </a:lstStyle>
          <a:p>
            <a:fld id="{0E9045AF-507D-594A-8795-A4FD21E236B0}" type="datetimeFigureOut">
              <a:rPr lang="ru-RU" smtClean="0"/>
              <a:t>03.06.2014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1"/>
          </a:xfrm>
          <a:prstGeom prst="rect">
            <a:avLst/>
          </a:prstGeom>
        </p:spPr>
        <p:txBody>
          <a:bodyPr vert="horz" lIns="91715" tIns="45858" rIns="91715" bIns="4585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1"/>
          </a:xfrm>
          <a:prstGeom prst="rect">
            <a:avLst/>
          </a:prstGeom>
        </p:spPr>
        <p:txBody>
          <a:bodyPr vert="horz" lIns="91715" tIns="45858" rIns="91715" bIns="45858" rtlCol="0" anchor="b"/>
          <a:lstStyle>
            <a:lvl1pPr algn="r">
              <a:defRPr sz="1200"/>
            </a:lvl1pPr>
          </a:lstStyle>
          <a:p>
            <a:fld id="{2E9966BB-E9A1-684D-B472-9731E975D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4840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1"/>
          </a:xfrm>
          <a:prstGeom prst="rect">
            <a:avLst/>
          </a:prstGeom>
        </p:spPr>
        <p:txBody>
          <a:bodyPr vert="horz" lIns="91715" tIns="45858" rIns="91715" bIns="4585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1"/>
          </a:xfrm>
          <a:prstGeom prst="rect">
            <a:avLst/>
          </a:prstGeom>
        </p:spPr>
        <p:txBody>
          <a:bodyPr vert="horz" lIns="91715" tIns="45858" rIns="91715" bIns="45858" rtlCol="0"/>
          <a:lstStyle>
            <a:lvl1pPr algn="r">
              <a:defRPr sz="1200"/>
            </a:lvl1pPr>
          </a:lstStyle>
          <a:p>
            <a:fld id="{4F87D8B1-BFFF-42AA-9C43-68DC9FC60CF9}" type="datetimeFigureOut">
              <a:rPr lang="ru-RU" smtClean="0"/>
              <a:pPr/>
              <a:t>03.06.2014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15" tIns="45858" rIns="91715" bIns="4585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1715" tIns="45858" rIns="91715" bIns="4585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1"/>
          </a:xfrm>
          <a:prstGeom prst="rect">
            <a:avLst/>
          </a:prstGeom>
        </p:spPr>
        <p:txBody>
          <a:bodyPr vert="horz" lIns="91715" tIns="45858" rIns="91715" bIns="4585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1"/>
          </a:xfrm>
          <a:prstGeom prst="rect">
            <a:avLst/>
          </a:prstGeom>
        </p:spPr>
        <p:txBody>
          <a:bodyPr vert="horz" lIns="91715" tIns="45858" rIns="91715" bIns="45858" rtlCol="0" anchor="b"/>
          <a:lstStyle>
            <a:lvl1pPr algn="r">
              <a:defRPr sz="1200"/>
            </a:lvl1pPr>
          </a:lstStyle>
          <a:p>
            <a:fld id="{D9BC4D45-8A45-4827-8675-9D03A32A16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6540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C4D45-8A45-4827-8675-9D03A32A167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536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6A4C808-5E48-4496-B113-BE42287ECEB0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572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 userDrawn="1"/>
        </p:nvSpPr>
        <p:spPr>
          <a:xfrm>
            <a:off x="7937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3568" y="1906960"/>
            <a:ext cx="7920880" cy="2242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3000">
                <a:solidFill>
                  <a:srgbClr val="0085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Образец заголовка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3568" y="1844824"/>
            <a:ext cx="7920880" cy="0"/>
          </a:xfrm>
          <a:prstGeom prst="line">
            <a:avLst/>
          </a:prstGeom>
          <a:ln w="635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83568" y="4149080"/>
            <a:ext cx="7920880" cy="0"/>
          </a:xfrm>
          <a:prstGeom prst="line">
            <a:avLst/>
          </a:prstGeom>
          <a:ln w="635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21175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13" name="Изображение 8" descr="лого КГНЦ - v7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68" y="260648"/>
            <a:ext cx="1368152" cy="1368152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 userDrawn="1"/>
        </p:nvSpPr>
        <p:spPr>
          <a:xfrm>
            <a:off x="683568" y="1213850"/>
            <a:ext cx="7920880" cy="660646"/>
          </a:xfrm>
          <a:prstGeom prst="rect">
            <a:avLst/>
          </a:prstGeo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ФГУП «Крыловский государственный научный центр»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6002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49804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3568" y="1906960"/>
            <a:ext cx="7920880" cy="2242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8587"/>
                </a:solidFill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3568" y="1844824"/>
            <a:ext cx="7920880" cy="0"/>
          </a:xfrm>
          <a:prstGeom prst="line">
            <a:avLst/>
          </a:prstGeom>
          <a:ln w="635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83568" y="4149080"/>
            <a:ext cx="7920880" cy="0"/>
          </a:xfrm>
          <a:prstGeom prst="line">
            <a:avLst/>
          </a:prstGeom>
          <a:ln w="635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21175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+mn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340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8528"/>
            <a:ext cx="7017657" cy="610733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32121"/>
            <a:ext cx="8229600" cy="49940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39138" y="6323013"/>
            <a:ext cx="790575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2400" b="1">
                <a:solidFill>
                  <a:srgbClr val="282D5E"/>
                </a:solidFill>
                <a:latin typeface="Arial Black" pitchFamily="34" charset="0"/>
                <a:cs typeface="Arial" charset="0"/>
              </a:defRPr>
            </a:lvl1pPr>
          </a:lstStyle>
          <a:p>
            <a:pPr>
              <a:defRPr/>
            </a:pPr>
            <a:fld id="{5EDA3F73-0555-4816-89D8-4878F0AEA6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8145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71ABA-29CB-4CBD-B8EB-D4BEFDA6EA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11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60463"/>
            <a:ext cx="8229600" cy="496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>
            <a:off x="467544" y="836712"/>
            <a:ext cx="8280920" cy="0"/>
          </a:xfrm>
          <a:prstGeom prst="line">
            <a:avLst/>
          </a:prstGeom>
          <a:ln w="38100" cmpd="sng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>
          <a:xfrm>
            <a:off x="467544" y="6597352"/>
            <a:ext cx="8280920" cy="0"/>
          </a:xfrm>
          <a:prstGeom prst="line">
            <a:avLst/>
          </a:prstGeom>
          <a:ln w="38100" cmpd="sng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4" name="Заголовок 1"/>
          <p:cNvSpPr txBox="1">
            <a:spLocks/>
          </p:cNvSpPr>
          <p:nvPr userDrawn="1"/>
        </p:nvSpPr>
        <p:spPr>
          <a:xfrm>
            <a:off x="375469" y="158528"/>
            <a:ext cx="7652915" cy="610733"/>
          </a:xfrm>
          <a:prstGeom prst="rect">
            <a:avLst/>
          </a:prstGeom>
        </p:spPr>
        <p:txBody>
          <a:bodyPr anchor="ctr" anchorCtr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accent5">
                    <a:lumMod val="75000"/>
                  </a:schemeClr>
                </a:solidFill>
                <a:latin typeface="+mn-lt"/>
                <a:ea typeface="Arial" charset="0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8587"/>
                </a:solidFill>
                <a:latin typeface="Calibri" charset="0"/>
                <a:ea typeface="Arial" charset="0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8587"/>
                </a:solidFill>
                <a:latin typeface="Calibri" charset="0"/>
                <a:ea typeface="Arial" charset="0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8587"/>
                </a:solidFill>
                <a:latin typeface="Calibri" charset="0"/>
                <a:ea typeface="Arial" charset="0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8587"/>
                </a:solidFill>
                <a:latin typeface="Calibri" charset="0"/>
                <a:ea typeface="Arial" charset="0"/>
                <a:cs typeface="Calibri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endParaRPr lang="ru-RU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Изображение 8" descr="лого КГНЦ - v7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536" y="44624"/>
            <a:ext cx="756084" cy="756084"/>
          </a:xfrm>
          <a:prstGeom prst="rect">
            <a:avLst/>
          </a:prstGeom>
        </p:spPr>
      </p:pic>
      <p:sp>
        <p:nvSpPr>
          <p:cNvPr id="20" name="Rectangle 6"/>
          <p:cNvSpPr txBox="1">
            <a:spLocks noChangeArrowheads="1"/>
          </p:cNvSpPr>
          <p:nvPr userDrawn="1"/>
        </p:nvSpPr>
        <p:spPr>
          <a:xfrm>
            <a:off x="8028384" y="6597352"/>
            <a:ext cx="790575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100" b="1" kern="1200">
                <a:solidFill>
                  <a:schemeClr val="bg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F90BADF7-38DB-4276-A271-318ECEEA1520}" type="slidenum">
              <a:rPr lang="ru-RU" sz="1200" b="0" i="1" smtClean="0">
                <a:solidFill>
                  <a:srgbClr val="0059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ru-RU" sz="1200" b="0" i="1" dirty="0">
              <a:solidFill>
                <a:srgbClr val="0059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62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82" r:id="rId2"/>
    <p:sldLayoutId id="2147483686" r:id="rId3"/>
    <p:sldLayoutId id="2147483687" r:id="rId4"/>
    <p:sldLayoutId id="2147483688" r:id="rId5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8587"/>
          </a:solidFill>
          <a:latin typeface="Calibri"/>
          <a:ea typeface="Arial" charset="0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8587"/>
          </a:solidFill>
          <a:latin typeface="Calibri" charset="0"/>
          <a:ea typeface="Arial" charset="0"/>
          <a:cs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8587"/>
          </a:solidFill>
          <a:latin typeface="Calibri" charset="0"/>
          <a:ea typeface="Arial" charset="0"/>
          <a:cs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8587"/>
          </a:solidFill>
          <a:latin typeface="Calibri" charset="0"/>
          <a:ea typeface="Arial" charset="0"/>
          <a:cs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8587"/>
          </a:solidFill>
          <a:latin typeface="Calibri" charset="0"/>
          <a:ea typeface="Arial" charset="0"/>
          <a:cs typeface="Calibri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Calibri"/>
          <a:ea typeface="Arial" charset="0"/>
          <a:cs typeface="Calibri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Calibri"/>
          <a:ea typeface="Calibri"/>
          <a:cs typeface="Calibri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Calibri"/>
          <a:ea typeface="Calibri"/>
          <a:cs typeface="Calibri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Calibri"/>
          <a:ea typeface="Calibri"/>
          <a:cs typeface="Calibri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Calibri"/>
          <a:ea typeface="Calibri"/>
          <a:cs typeface="Calibri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7920880" cy="2242120"/>
          </a:xfrm>
        </p:spPr>
        <p:txBody>
          <a:bodyPr/>
          <a:lstStyle/>
          <a:p>
            <a:r>
              <a:rPr lang="ru-RU" sz="2800" b="1" dirty="0" smtClean="0"/>
              <a:t>Концептуальные проекты </a:t>
            </a:r>
            <a:br>
              <a:rPr lang="ru-RU" sz="2800" b="1" dirty="0" smtClean="0"/>
            </a:br>
            <a:r>
              <a:rPr lang="ru-RU" sz="2800" b="1" dirty="0" smtClean="0"/>
              <a:t>бункеровщиков СПГ</a:t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3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851920" y="4437112"/>
            <a:ext cx="5328592" cy="1132607"/>
          </a:xfrm>
        </p:spPr>
        <p:txBody>
          <a:bodyPr/>
          <a:lstStyle/>
          <a:p>
            <a:pPr algn="l"/>
            <a:r>
              <a:rPr lang="ru-RU" sz="1600" b="1" dirty="0" smtClean="0"/>
              <a:t>А.М. </a:t>
            </a:r>
            <a:r>
              <a:rPr lang="ru-RU" sz="1600" b="1" dirty="0" err="1" smtClean="0"/>
              <a:t>Луцкевич</a:t>
            </a:r>
            <a:endParaRPr lang="ru-RU" sz="1600" b="1" dirty="0"/>
          </a:p>
          <a:p>
            <a:pPr algn="l"/>
            <a:r>
              <a:rPr lang="ru-RU" sz="1600" dirty="0" smtClean="0"/>
              <a:t>Ведущий инженер</a:t>
            </a:r>
          </a:p>
          <a:p>
            <a:pPr algn="l"/>
            <a:r>
              <a:rPr lang="ru-RU" sz="1600" dirty="0" smtClean="0"/>
              <a:t>Арктического инжинирингового центра</a:t>
            </a:r>
            <a:endParaRPr lang="en-US" sz="1600" dirty="0" smtClean="0"/>
          </a:p>
          <a:p>
            <a:pPr algn="l"/>
            <a:r>
              <a:rPr lang="ru-RU" sz="1600" b="1" dirty="0" smtClean="0"/>
              <a:t>А.Б. Крестьянцев</a:t>
            </a:r>
          </a:p>
          <a:p>
            <a:pPr algn="l"/>
            <a:r>
              <a:rPr lang="ru-RU" sz="1600" dirty="0" smtClean="0"/>
              <a:t>Начальник самостоятельного сектора</a:t>
            </a:r>
          </a:p>
          <a:p>
            <a:pPr algn="l"/>
            <a:r>
              <a:rPr lang="ru-RU" sz="1600" dirty="0" smtClean="0"/>
              <a:t>проектирования морских систем освоения шельфа</a:t>
            </a:r>
            <a:endParaRPr lang="en-US" sz="1600" dirty="0" smtClean="0"/>
          </a:p>
          <a:p>
            <a:pPr algn="l"/>
            <a:endParaRPr lang="en-US" sz="1600" dirty="0"/>
          </a:p>
          <a:p>
            <a:pPr algn="l"/>
            <a:r>
              <a:rPr lang="ru-RU" sz="1600" dirty="0" smtClean="0"/>
              <a:t>Санкт-Петербург, 2014 г.</a:t>
            </a:r>
          </a:p>
        </p:txBody>
      </p:sp>
    </p:spTree>
    <p:extLst>
      <p:ext uri="{BB962C8B-B14F-4D97-AF65-F5344CB8AC3E}">
        <p14:creationId xmlns:p14="http://schemas.microsoft.com/office/powerpoint/2010/main" val="360815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5020"/>
            <a:ext cx="8229600" cy="719684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Причины, сдерживающие внедрение СПГ</a:t>
            </a:r>
            <a:b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для бункеровки судов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467544" y="1442723"/>
            <a:ext cx="8352928" cy="4650573"/>
            <a:chOff x="467544" y="1342675"/>
            <a:chExt cx="8352928" cy="4650573"/>
          </a:xfrm>
        </p:grpSpPr>
        <p:sp>
          <p:nvSpPr>
            <p:cNvPr id="38" name="Rectangle 5"/>
            <p:cNvSpPr>
              <a:spLocks noChangeArrowheads="1"/>
            </p:cNvSpPr>
            <p:nvPr/>
          </p:nvSpPr>
          <p:spPr bwMode="auto">
            <a:xfrm>
              <a:off x="467544" y="2781330"/>
              <a:ext cx="1656184" cy="1727790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Проблемы</a:t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при переводе</a:t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судовых</a:t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энергоустанок</a:t>
              </a: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 </a:t>
              </a: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жидкого </a:t>
              </a: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топлива</a:t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 СПГ</a:t>
              </a:r>
              <a:endParaRPr lang="ru-RU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9" name="AutoShape 12"/>
            <p:cNvCxnSpPr>
              <a:cxnSpLocks noChangeShapeType="1"/>
              <a:stCxn id="38" idx="3"/>
              <a:endCxn id="44" idx="1"/>
            </p:cNvCxnSpPr>
            <p:nvPr/>
          </p:nvCxnSpPr>
          <p:spPr bwMode="auto">
            <a:xfrm flipV="1">
              <a:off x="2123728" y="3469360"/>
              <a:ext cx="864096" cy="175865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AutoShape 13"/>
            <p:cNvCxnSpPr>
              <a:cxnSpLocks noChangeShapeType="1"/>
              <a:stCxn id="38" idx="3"/>
              <a:endCxn id="45" idx="1"/>
            </p:cNvCxnSpPr>
            <p:nvPr/>
          </p:nvCxnSpPr>
          <p:spPr bwMode="auto">
            <a:xfrm flipV="1">
              <a:off x="2123728" y="1471718"/>
              <a:ext cx="864096" cy="2173507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AutoShape 15"/>
            <p:cNvCxnSpPr>
              <a:cxnSpLocks noChangeShapeType="1"/>
              <a:stCxn id="38" idx="3"/>
              <a:endCxn id="46" idx="1"/>
            </p:cNvCxnSpPr>
            <p:nvPr/>
          </p:nvCxnSpPr>
          <p:spPr bwMode="auto">
            <a:xfrm>
              <a:off x="2123728" y="3645225"/>
              <a:ext cx="864096" cy="1829947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4" name="Rectangle 6"/>
            <p:cNvSpPr>
              <a:spLocks noChangeArrowheads="1"/>
            </p:cNvSpPr>
            <p:nvPr/>
          </p:nvSpPr>
          <p:spPr bwMode="auto">
            <a:xfrm>
              <a:off x="2987824" y="1709519"/>
              <a:ext cx="5832648" cy="3519681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7000">
                  <a:schemeClr val="accent1"/>
                </a:gs>
                <a:gs pos="99000">
                  <a:schemeClr val="accent1"/>
                </a:gs>
                <a:gs pos="96000">
                  <a:schemeClr val="accent1">
                    <a:lumMod val="40000"/>
                    <a:lumOff val="60000"/>
                  </a:schemeClr>
                </a:gs>
                <a:gs pos="9000">
                  <a:schemeClr val="accent1">
                    <a:lumMod val="40000"/>
                    <a:lumOff val="6000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square" anchor="ctr"/>
            <a:lstStyle/>
            <a:p>
              <a:pPr algn="ctr">
                <a:defRPr/>
              </a:pP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Экономические</a:t>
              </a:r>
              <a:endParaRPr lang="ru-RU" altLang="ru-RU" sz="1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 algn="just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Перевод судна на СПГ неизбежно ухудшает его эффективность, как транспортного средства (т.к. для размещения системы хранения СПГ приходится выделять объемы в корпусе либо на палубе, которые на судах – аналогах занимает полезная нагрузка).</a:t>
              </a:r>
            </a:p>
            <a:p>
              <a:pPr marL="171450" indent="-171450" algn="just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Специфические механизмы и агрегаты, необходимые для работы энергоустановки на СПГ, сейчас, как правило,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малосерийные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, а потому дороже своих аналогов, используемых на обычных судах.</a:t>
              </a:r>
            </a:p>
            <a:p>
              <a:pPr marL="171450" indent="-171450" algn="just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Использование материалов, технологий и норм безопасности, применяемых в криогенной и газовой технике, также существенно удорожает такие механизмы и агрегаты.</a:t>
              </a:r>
            </a:p>
            <a:p>
              <a:pPr marL="171450" indent="-171450" algn="just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Требуется более квалифицированный (соответственно, высокооплачиваемый) персонал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defRPr/>
              </a:pPr>
              <a:endParaRPr lang="ru-RU" sz="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7"/>
            <p:cNvSpPr>
              <a:spLocks noChangeArrowheads="1"/>
            </p:cNvSpPr>
            <p:nvPr/>
          </p:nvSpPr>
          <p:spPr bwMode="auto">
            <a:xfrm>
              <a:off x="2987824" y="1342675"/>
              <a:ext cx="5832648" cy="25808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alt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Технические</a:t>
              </a:r>
              <a:endParaRPr lang="ru-RU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9"/>
            <p:cNvSpPr>
              <a:spLocks noChangeArrowheads="1"/>
            </p:cNvSpPr>
            <p:nvPr/>
          </p:nvSpPr>
          <p:spPr bwMode="auto">
            <a:xfrm>
              <a:off x="2987824" y="5345176"/>
              <a:ext cx="5832648" cy="2599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Нормативные</a:t>
              </a:r>
            </a:p>
          </p:txBody>
        </p:sp>
        <p:sp>
          <p:nvSpPr>
            <p:cNvPr id="47" name="Rectangle 9"/>
            <p:cNvSpPr>
              <a:spLocks noChangeArrowheads="1"/>
            </p:cNvSpPr>
            <p:nvPr/>
          </p:nvSpPr>
          <p:spPr bwMode="auto">
            <a:xfrm>
              <a:off x="2988948" y="5733256"/>
              <a:ext cx="5831524" cy="2599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Логистические</a:t>
              </a:r>
            </a:p>
          </p:txBody>
        </p:sp>
        <p:cxnSp>
          <p:nvCxnSpPr>
            <p:cNvPr id="43" name="AutoShape 15"/>
            <p:cNvCxnSpPr>
              <a:cxnSpLocks noChangeShapeType="1"/>
              <a:stCxn id="38" idx="3"/>
              <a:endCxn id="47" idx="1"/>
            </p:cNvCxnSpPr>
            <p:nvPr/>
          </p:nvCxnSpPr>
          <p:spPr bwMode="auto">
            <a:xfrm>
              <a:off x="2123728" y="3645225"/>
              <a:ext cx="865220" cy="2218027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28431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5020"/>
            <a:ext cx="8229600" cy="719684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Причины, сдерживающие внедрение СПГ</a:t>
            </a:r>
            <a:b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для бункеровки судов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467544" y="1268760"/>
            <a:ext cx="8352928" cy="4912472"/>
            <a:chOff x="467544" y="980728"/>
            <a:chExt cx="8352928" cy="4912472"/>
          </a:xfrm>
        </p:grpSpPr>
        <p:sp>
          <p:nvSpPr>
            <p:cNvPr id="38" name="Rectangle 5"/>
            <p:cNvSpPr>
              <a:spLocks noChangeArrowheads="1"/>
            </p:cNvSpPr>
            <p:nvPr/>
          </p:nvSpPr>
          <p:spPr bwMode="auto">
            <a:xfrm>
              <a:off x="467544" y="2564904"/>
              <a:ext cx="1656184" cy="1727790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Проблемы</a:t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при переводе</a:t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судовых</a:t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энергоустанок</a:t>
              </a: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 </a:t>
              </a: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жидкого </a:t>
              </a: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топлива</a:t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 СПГ</a:t>
              </a:r>
              <a:endParaRPr lang="ru-RU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9" name="AutoShape 12"/>
            <p:cNvCxnSpPr>
              <a:cxnSpLocks noChangeShapeType="1"/>
              <a:stCxn id="38" idx="3"/>
              <a:endCxn id="44" idx="1"/>
            </p:cNvCxnSpPr>
            <p:nvPr/>
          </p:nvCxnSpPr>
          <p:spPr bwMode="auto">
            <a:xfrm>
              <a:off x="2123728" y="3428799"/>
              <a:ext cx="864096" cy="184577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AutoShape 13"/>
            <p:cNvCxnSpPr>
              <a:cxnSpLocks noChangeShapeType="1"/>
              <a:stCxn id="38" idx="3"/>
              <a:endCxn id="45" idx="1"/>
            </p:cNvCxnSpPr>
            <p:nvPr/>
          </p:nvCxnSpPr>
          <p:spPr bwMode="auto">
            <a:xfrm flipV="1">
              <a:off x="2123728" y="1471718"/>
              <a:ext cx="864096" cy="195708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AutoShape 15"/>
            <p:cNvCxnSpPr>
              <a:cxnSpLocks noChangeShapeType="1"/>
              <a:stCxn id="38" idx="3"/>
              <a:endCxn id="46" idx="1"/>
            </p:cNvCxnSpPr>
            <p:nvPr/>
          </p:nvCxnSpPr>
          <p:spPr bwMode="auto">
            <a:xfrm flipV="1">
              <a:off x="2123728" y="1110724"/>
              <a:ext cx="864096" cy="2318075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4" name="Rectangle 6"/>
            <p:cNvSpPr>
              <a:spLocks noChangeArrowheads="1"/>
            </p:cNvSpPr>
            <p:nvPr/>
          </p:nvSpPr>
          <p:spPr bwMode="auto">
            <a:xfrm>
              <a:off x="2987824" y="1709519"/>
              <a:ext cx="5832648" cy="3807713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7000">
                  <a:schemeClr val="accent1"/>
                </a:gs>
                <a:gs pos="99000">
                  <a:schemeClr val="accent1"/>
                </a:gs>
                <a:gs pos="96000">
                  <a:schemeClr val="accent1">
                    <a:lumMod val="40000"/>
                    <a:lumOff val="60000"/>
                  </a:schemeClr>
                </a:gs>
                <a:gs pos="9000">
                  <a:schemeClr val="accent1">
                    <a:lumMod val="40000"/>
                    <a:lumOff val="6000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square" anchor="ctr"/>
            <a:lstStyle/>
            <a:p>
              <a:pPr algn="ctr">
                <a:defRPr/>
              </a:pP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Нормативные</a:t>
              </a:r>
              <a:endParaRPr lang="ru-RU" altLang="ru-RU" sz="1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 algn="just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Сейчас единственным юридически обязывающим международным документом, регламентирующим вопросы использования газов в качестве судового топлива, является кодекс IGC (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International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Gas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Code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), однако он регламентирует эти вопросы исключительно для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газовозов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171450" indent="-171450" algn="just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Кодекс IGF (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International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Gas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Fuel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), регламентирующий использование горючих газов и жидкостей с низкой температурой вспышки в качестве топлива на судах, разрабатывается в настоящее время, ожидается его принятие в 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2014…2016 </a:t>
              </a:r>
              <a:r>
                <a:rPr lang="ru-RU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г.г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  <a:p>
              <a:pPr marL="171450" indent="-171450" algn="just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Подкомитет по безопасности ИМО разработал резолюцию IMO MSC Res.285-86, основанную на IGC и регламентирующую возможность использования метана в качестве топлива на судах, не являющихся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газовозами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. Эта резолюция не является юридически обязывающим документом, но дает возможность морским администрациям рассматривать такие вопросы. 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en-US" sz="3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defRPr/>
              </a:pPr>
              <a:endParaRPr lang="ru-RU" sz="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7"/>
            <p:cNvSpPr>
              <a:spLocks noChangeArrowheads="1"/>
            </p:cNvSpPr>
            <p:nvPr/>
          </p:nvSpPr>
          <p:spPr bwMode="auto">
            <a:xfrm>
              <a:off x="2987824" y="1342675"/>
              <a:ext cx="5832648" cy="25808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Экономические</a:t>
              </a:r>
            </a:p>
          </p:txBody>
        </p:sp>
        <p:sp>
          <p:nvSpPr>
            <p:cNvPr id="46" name="Rectangle 9"/>
            <p:cNvSpPr>
              <a:spLocks noChangeArrowheads="1"/>
            </p:cNvSpPr>
            <p:nvPr/>
          </p:nvSpPr>
          <p:spPr bwMode="auto">
            <a:xfrm>
              <a:off x="2987824" y="980728"/>
              <a:ext cx="5832648" cy="2599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alt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Технические</a:t>
              </a:r>
              <a:endParaRPr lang="ru-RU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9"/>
            <p:cNvSpPr>
              <a:spLocks noChangeArrowheads="1"/>
            </p:cNvSpPr>
            <p:nvPr/>
          </p:nvSpPr>
          <p:spPr bwMode="auto">
            <a:xfrm>
              <a:off x="2988948" y="5633208"/>
              <a:ext cx="5831524" cy="2599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Логистические</a:t>
              </a:r>
            </a:p>
          </p:txBody>
        </p:sp>
        <p:cxnSp>
          <p:nvCxnSpPr>
            <p:cNvPr id="43" name="AutoShape 15"/>
            <p:cNvCxnSpPr>
              <a:cxnSpLocks noChangeShapeType="1"/>
              <a:stCxn id="38" idx="3"/>
              <a:endCxn id="47" idx="1"/>
            </p:cNvCxnSpPr>
            <p:nvPr/>
          </p:nvCxnSpPr>
          <p:spPr bwMode="auto">
            <a:xfrm>
              <a:off x="2123728" y="3428799"/>
              <a:ext cx="865220" cy="2334405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07480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5020"/>
            <a:ext cx="8229600" cy="719684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Причины, сдерживающие внедрение СПГ</a:t>
            </a:r>
            <a:b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для бункеровки судов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467544" y="1277471"/>
            <a:ext cx="8352928" cy="4959841"/>
            <a:chOff x="467544" y="692696"/>
            <a:chExt cx="8352928" cy="4959841"/>
          </a:xfrm>
        </p:grpSpPr>
        <p:sp>
          <p:nvSpPr>
            <p:cNvPr id="38" name="Rectangle 5"/>
            <p:cNvSpPr>
              <a:spLocks noChangeArrowheads="1"/>
            </p:cNvSpPr>
            <p:nvPr/>
          </p:nvSpPr>
          <p:spPr bwMode="auto">
            <a:xfrm>
              <a:off x="467544" y="2205266"/>
              <a:ext cx="1656184" cy="1727790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Проблемы</a:t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при переводе</a:t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судовых</a:t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энергоустанок</a:t>
              </a: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 </a:t>
              </a: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жидкого </a:t>
              </a: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топлива</a:t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 СПГ</a:t>
              </a:r>
              <a:endParaRPr lang="ru-RU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9" name="AutoShape 12"/>
            <p:cNvCxnSpPr>
              <a:cxnSpLocks noChangeShapeType="1"/>
              <a:stCxn id="38" idx="3"/>
              <a:endCxn id="44" idx="1"/>
            </p:cNvCxnSpPr>
            <p:nvPr/>
          </p:nvCxnSpPr>
          <p:spPr bwMode="auto">
            <a:xfrm>
              <a:off x="2123728" y="3069161"/>
              <a:ext cx="864096" cy="643516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AutoShape 13"/>
            <p:cNvCxnSpPr>
              <a:cxnSpLocks noChangeShapeType="1"/>
              <a:stCxn id="38" idx="3"/>
              <a:endCxn id="45" idx="1"/>
            </p:cNvCxnSpPr>
            <p:nvPr/>
          </p:nvCxnSpPr>
          <p:spPr bwMode="auto">
            <a:xfrm flipV="1">
              <a:off x="2123728" y="1181779"/>
              <a:ext cx="864096" cy="188738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AutoShape 15"/>
            <p:cNvCxnSpPr>
              <a:cxnSpLocks noChangeShapeType="1"/>
              <a:stCxn id="38" idx="3"/>
              <a:endCxn id="46" idx="1"/>
            </p:cNvCxnSpPr>
            <p:nvPr/>
          </p:nvCxnSpPr>
          <p:spPr bwMode="auto">
            <a:xfrm flipV="1">
              <a:off x="2123728" y="1542772"/>
              <a:ext cx="864096" cy="1526389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4" name="Rectangle 6"/>
            <p:cNvSpPr>
              <a:spLocks noChangeArrowheads="1"/>
            </p:cNvSpPr>
            <p:nvPr/>
          </p:nvSpPr>
          <p:spPr bwMode="auto">
            <a:xfrm>
              <a:off x="2987824" y="1772816"/>
              <a:ext cx="5832648" cy="3879721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7000">
                  <a:schemeClr val="accent1"/>
                </a:gs>
                <a:gs pos="99000">
                  <a:schemeClr val="accent1"/>
                </a:gs>
                <a:gs pos="96000">
                  <a:schemeClr val="accent1">
                    <a:lumMod val="40000"/>
                    <a:lumOff val="60000"/>
                  </a:schemeClr>
                </a:gs>
                <a:gs pos="9000">
                  <a:schemeClr val="accent1">
                    <a:lumMod val="40000"/>
                    <a:lumOff val="6000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square" anchor="ctr"/>
            <a:lstStyle/>
            <a:p>
              <a:pPr algn="ctr">
                <a:defRPr/>
              </a:pP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Логистические</a:t>
              </a:r>
              <a:endParaRPr lang="ru-RU" altLang="ru-RU" sz="16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 algn="just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Существующие сейчас суда, энергоустановки которых работают на СПГ, для бункеровки используют либо автотранспорт, либо обслуживаемые ими FPSO (плавучие заводы по производству СПГ), либо не бункеруются вовсе, используя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выпар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груза СПГ.</a:t>
              </a:r>
            </a:p>
            <a:p>
              <a:pPr marL="171450" indent="-171450" algn="just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В то же время для широкого распространения СПГ как бункерного топлива возможность бункеровки им перестанет быть сдерживающим фактором тогда, когда бункеровка судна СПГ будет так же легко осуществима, как сейчас – бункеровка жидким моторным топливом. Для этого могут быть использованы существующие заводы по производству СПГ, экспортные и импортные терминалы,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регазификационные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установки, а также небольшие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газовозы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, способные перевозить СПГ и выдавать его на другие суда.</a:t>
              </a:r>
            </a:p>
            <a:p>
              <a:pPr marL="171450" indent="-171450" algn="just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Сейчас возможность бункеровки СПГ еще нельзя считать обеспеченной.</a:t>
              </a:r>
            </a:p>
            <a:p>
              <a:pPr>
                <a:defRPr/>
              </a:pPr>
              <a:endParaRPr lang="en-US" sz="3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defRPr/>
              </a:pPr>
              <a:endParaRPr lang="ru-RU" sz="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7"/>
            <p:cNvSpPr>
              <a:spLocks noChangeArrowheads="1"/>
            </p:cNvSpPr>
            <p:nvPr/>
          </p:nvSpPr>
          <p:spPr bwMode="auto">
            <a:xfrm>
              <a:off x="2987824" y="1052736"/>
              <a:ext cx="5832648" cy="25808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Экономические</a:t>
              </a:r>
            </a:p>
          </p:txBody>
        </p:sp>
        <p:sp>
          <p:nvSpPr>
            <p:cNvPr id="46" name="Rectangle 9"/>
            <p:cNvSpPr>
              <a:spLocks noChangeArrowheads="1"/>
            </p:cNvSpPr>
            <p:nvPr/>
          </p:nvSpPr>
          <p:spPr bwMode="auto">
            <a:xfrm>
              <a:off x="2987824" y="1412776"/>
              <a:ext cx="5832648" cy="2599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Нормативные</a:t>
              </a:r>
            </a:p>
          </p:txBody>
        </p:sp>
        <p:sp>
          <p:nvSpPr>
            <p:cNvPr id="47" name="Rectangle 9"/>
            <p:cNvSpPr>
              <a:spLocks noChangeArrowheads="1"/>
            </p:cNvSpPr>
            <p:nvPr/>
          </p:nvSpPr>
          <p:spPr bwMode="auto">
            <a:xfrm>
              <a:off x="2988948" y="692696"/>
              <a:ext cx="5831524" cy="2599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alt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Технические</a:t>
              </a:r>
              <a:endParaRPr lang="ru-RU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3" name="AutoShape 15"/>
            <p:cNvCxnSpPr>
              <a:cxnSpLocks noChangeShapeType="1"/>
              <a:stCxn id="38" idx="3"/>
              <a:endCxn id="47" idx="1"/>
            </p:cNvCxnSpPr>
            <p:nvPr/>
          </p:nvCxnSpPr>
          <p:spPr bwMode="auto">
            <a:xfrm flipV="1">
              <a:off x="2123728" y="822692"/>
              <a:ext cx="865220" cy="2246469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41951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title"/>
          </p:nvPr>
        </p:nvSpPr>
        <p:spPr>
          <a:xfrm>
            <a:off x="323850" y="45020"/>
            <a:ext cx="8229600" cy="719684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Существующие суда, работающие на </a:t>
            </a:r>
            <a:r>
              <a:rPr lang="ru-RU" sz="2000" kern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СПГ</a:t>
            </a:r>
            <a:br>
              <a:rPr lang="ru-RU" sz="2000" kern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2000" kern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примеры)</a:t>
            </a:r>
          </a:p>
        </p:txBody>
      </p:sp>
      <p:grpSp>
        <p:nvGrpSpPr>
          <p:cNvPr id="14339" name="Group 25"/>
          <p:cNvGrpSpPr>
            <a:grpSpLocks/>
          </p:cNvGrpSpPr>
          <p:nvPr/>
        </p:nvGrpSpPr>
        <p:grpSpPr bwMode="auto">
          <a:xfrm>
            <a:off x="134938" y="1069553"/>
            <a:ext cx="8901112" cy="5311775"/>
            <a:chOff x="85" y="885"/>
            <a:chExt cx="5607" cy="3346"/>
          </a:xfrm>
        </p:grpSpPr>
        <p:pic>
          <p:nvPicPr>
            <p:cNvPr id="14341" name="Picture 9" descr="VikingEnergy01"/>
            <p:cNvPicPr>
              <a:picLocks noChangeAspect="1" noChangeArrowheads="1"/>
            </p:cNvPicPr>
            <p:nvPr/>
          </p:nvPicPr>
          <p:blipFill>
            <a:blip r:embed="rId2">
              <a:lum brigh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029"/>
            <a:stretch>
              <a:fillRect/>
            </a:stretch>
          </p:blipFill>
          <p:spPr bwMode="auto">
            <a:xfrm>
              <a:off x="90" y="890"/>
              <a:ext cx="1813" cy="1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4342" name="Picture 10" descr="StrilPioner01"/>
            <p:cNvPicPr>
              <a:picLocks noChangeAspect="1" noChangeArrowheads="1"/>
            </p:cNvPicPr>
            <p:nvPr/>
          </p:nvPicPr>
          <p:blipFill>
            <a:blip r:embed="rId3">
              <a:lum brigh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" y="2183"/>
              <a:ext cx="1813" cy="1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4343" name="Picture 1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7" y="885"/>
              <a:ext cx="1813" cy="1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4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7" y="3306"/>
              <a:ext cx="1814" cy="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5" name="Picture 1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9" y="2214"/>
              <a:ext cx="1813" cy="1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6" name="Picture 14"/>
            <p:cNvPicPr>
              <a:picLocks noChangeAspect="1" noChangeArrowheads="1"/>
            </p:cNvPicPr>
            <p:nvPr/>
          </p:nvPicPr>
          <p:blipFill>
            <a:blip r:embed="rId7">
              <a:lum bright="-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980" b="10292"/>
            <a:stretch>
              <a:fillRect/>
            </a:stretch>
          </p:blipFill>
          <p:spPr bwMode="auto">
            <a:xfrm>
              <a:off x="1996" y="890"/>
              <a:ext cx="1811" cy="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7" name="Picture 15" descr="buquebus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25" t="11902" r="3531" b="23482"/>
            <a:stretch>
              <a:fillRect/>
            </a:stretch>
          </p:blipFill>
          <p:spPr bwMode="auto">
            <a:xfrm>
              <a:off x="1995" y="3339"/>
              <a:ext cx="1813" cy="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8" name="Picture 16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" y="3475"/>
              <a:ext cx="182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9" name="AutoShape 17"/>
            <p:cNvSpPr>
              <a:spLocks noChangeArrowheads="1"/>
            </p:cNvSpPr>
            <p:nvPr/>
          </p:nvSpPr>
          <p:spPr bwMode="auto">
            <a:xfrm>
              <a:off x="1746" y="1918"/>
              <a:ext cx="114" cy="113"/>
            </a:xfrm>
            <a:prstGeom prst="flowChartConnector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ru-RU" altLang="ru-RU" sz="1200" b="1" dirty="0"/>
                <a:t>1</a:t>
              </a:r>
            </a:p>
          </p:txBody>
        </p:sp>
        <p:sp>
          <p:nvSpPr>
            <p:cNvPr id="14350" name="AutoShape 18"/>
            <p:cNvSpPr>
              <a:spLocks noChangeArrowheads="1"/>
            </p:cNvSpPr>
            <p:nvPr/>
          </p:nvSpPr>
          <p:spPr bwMode="auto">
            <a:xfrm>
              <a:off x="1746" y="2213"/>
              <a:ext cx="114" cy="113"/>
            </a:xfrm>
            <a:prstGeom prst="flowChartConnector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ru-RU" altLang="ru-RU" sz="1200" b="1" dirty="0"/>
                <a:t>2</a:t>
              </a:r>
            </a:p>
          </p:txBody>
        </p:sp>
        <p:sp>
          <p:nvSpPr>
            <p:cNvPr id="14351" name="AutoShape 19"/>
            <p:cNvSpPr>
              <a:spLocks noChangeArrowheads="1"/>
            </p:cNvSpPr>
            <p:nvPr/>
          </p:nvSpPr>
          <p:spPr bwMode="auto">
            <a:xfrm>
              <a:off x="1746" y="3528"/>
              <a:ext cx="114" cy="113"/>
            </a:xfrm>
            <a:prstGeom prst="flowChartConnector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tabLst>
                  <a:tab pos="88900" algn="l"/>
                </a:tabLst>
              </a:pPr>
              <a:r>
                <a:rPr lang="ru-RU" altLang="ru-RU" sz="1200" b="1" dirty="0"/>
                <a:t>3</a:t>
              </a:r>
            </a:p>
          </p:txBody>
        </p:sp>
        <p:sp>
          <p:nvSpPr>
            <p:cNvPr id="14352" name="AutoShape 20"/>
            <p:cNvSpPr>
              <a:spLocks noChangeArrowheads="1"/>
            </p:cNvSpPr>
            <p:nvPr/>
          </p:nvSpPr>
          <p:spPr bwMode="auto">
            <a:xfrm>
              <a:off x="3674" y="913"/>
              <a:ext cx="114" cy="113"/>
            </a:xfrm>
            <a:prstGeom prst="flowChartConnector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ru-RU" altLang="ru-RU" sz="1200" b="1" dirty="0"/>
                <a:t>4</a:t>
              </a:r>
            </a:p>
          </p:txBody>
        </p:sp>
        <p:sp>
          <p:nvSpPr>
            <p:cNvPr id="14354" name="AutoShape 22"/>
            <p:cNvSpPr>
              <a:spLocks noChangeArrowheads="1"/>
            </p:cNvSpPr>
            <p:nvPr/>
          </p:nvSpPr>
          <p:spPr bwMode="auto">
            <a:xfrm>
              <a:off x="3945" y="2008"/>
              <a:ext cx="114" cy="113"/>
            </a:xfrm>
            <a:prstGeom prst="flowChartConnector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ru-RU" altLang="ru-RU" sz="1200" b="1" dirty="0"/>
                <a:t>6</a:t>
              </a:r>
            </a:p>
          </p:txBody>
        </p:sp>
        <p:sp>
          <p:nvSpPr>
            <p:cNvPr id="14355" name="AutoShape 23"/>
            <p:cNvSpPr>
              <a:spLocks noChangeArrowheads="1"/>
            </p:cNvSpPr>
            <p:nvPr/>
          </p:nvSpPr>
          <p:spPr bwMode="auto">
            <a:xfrm>
              <a:off x="3945" y="2258"/>
              <a:ext cx="114" cy="113"/>
            </a:xfrm>
            <a:prstGeom prst="flowChartConnector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ru-RU" altLang="ru-RU" sz="1200" b="1" dirty="0"/>
                <a:t>7</a:t>
              </a:r>
            </a:p>
          </p:txBody>
        </p:sp>
        <p:sp>
          <p:nvSpPr>
            <p:cNvPr id="14356" name="AutoShape 24"/>
            <p:cNvSpPr>
              <a:spLocks noChangeArrowheads="1"/>
            </p:cNvSpPr>
            <p:nvPr/>
          </p:nvSpPr>
          <p:spPr bwMode="auto">
            <a:xfrm>
              <a:off x="3945" y="3392"/>
              <a:ext cx="114" cy="113"/>
            </a:xfrm>
            <a:prstGeom prst="flowChartConnector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ru-RU" altLang="ru-RU" sz="1200" b="1" dirty="0"/>
                <a:t>8</a:t>
              </a:r>
            </a:p>
          </p:txBody>
        </p:sp>
      </p:grpSp>
      <p:sp>
        <p:nvSpPr>
          <p:cNvPr id="14340" name="Text Box 26"/>
          <p:cNvSpPr txBox="1">
            <a:spLocks noChangeArrowheads="1"/>
          </p:cNvSpPr>
          <p:nvPr/>
        </p:nvSpPr>
        <p:spPr bwMode="auto">
          <a:xfrm>
            <a:off x="3024188" y="1937915"/>
            <a:ext cx="3095625" cy="306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Судно 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снабжения«Viking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Energy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» (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двухтопливная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ДЭЭУ);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Судно 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снабжения«Stril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Pioner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» (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двухтопливная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ДЭЭУ);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Автопассажирский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паром для местных 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линий«</a:t>
            </a:r>
            <a:r>
              <a:rPr lang="ru-RU" altLang="ko-KR" sz="1000" dirty="0" err="1">
                <a:solidFill>
                  <a:schemeClr val="accent5">
                    <a:lumMod val="75000"/>
                  </a:schemeClr>
                </a:solidFill>
              </a:rPr>
              <a:t>Moldefjord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» (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двухтопливная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ДЭЭУ);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Газовоз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СПГ«British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Emerald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» (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двухтопливная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ДЭЭУ);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Быстроходный 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автопассажирский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паром для местных линий «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Ivete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Sangalo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» (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двухтопливная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ДЭЭУ);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Танкер-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химовоз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«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Bit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Viking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» (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двухтопливные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СОД, 2 шт.);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FPSO «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Petrojarl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1» (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двухтопливная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ДЭЭУ);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Автопассажирский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 паром для местных линий «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Glutra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» (</a:t>
            </a:r>
            <a:r>
              <a:rPr lang="ru-RU" altLang="ru-RU" sz="1000" dirty="0" err="1">
                <a:solidFill>
                  <a:schemeClr val="accent5">
                    <a:lumMod val="75000"/>
                  </a:schemeClr>
                </a:solidFill>
              </a:rPr>
              <a:t>двухтопливная</a:t>
            </a:r>
            <a:r>
              <a:rPr lang="ru-RU" altLang="ru-RU" sz="1000" dirty="0">
                <a:solidFill>
                  <a:schemeClr val="accent5">
                    <a:lumMod val="75000"/>
                  </a:schemeClr>
                </a:solidFill>
              </a:rPr>
              <a:t> ДЭЭУ).</a:t>
            </a:r>
          </a:p>
        </p:txBody>
      </p:sp>
      <p:sp>
        <p:nvSpPr>
          <p:cNvPr id="21" name="AutoShape 19"/>
          <p:cNvSpPr>
            <a:spLocks noChangeArrowheads="1"/>
          </p:cNvSpPr>
          <p:nvPr/>
        </p:nvSpPr>
        <p:spPr bwMode="auto">
          <a:xfrm>
            <a:off x="3275856" y="5085184"/>
            <a:ext cx="180975" cy="179388"/>
          </a:xfrm>
          <a:prstGeom prst="flowChartConnector">
            <a:avLst/>
          </a:prstGeom>
          <a:solidFill>
            <a:schemeClr val="accent1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tabLst>
                <a:tab pos="88900" algn="l"/>
              </a:tabLst>
            </a:pPr>
            <a:r>
              <a:rPr lang="ru-RU" altLang="ru-RU" sz="1200" b="1" dirty="0" smtClean="0"/>
              <a:t>5</a:t>
            </a:r>
            <a:endParaRPr lang="ru-RU" alt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14355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323850" y="81508"/>
            <a:ext cx="7632526" cy="611188"/>
          </a:xfrm>
        </p:spPr>
        <p:txBody>
          <a:bodyPr/>
          <a:lstStyle/>
          <a:p>
            <a:pPr>
              <a:defRPr/>
            </a:pPr>
            <a:r>
              <a:rPr lang="ru-RU" sz="2000" kern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Проблемы бункеровки СПГ</a:t>
            </a:r>
            <a:endParaRPr lang="ru-RU" sz="2000" kern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539552" y="1052736"/>
            <a:ext cx="8285609" cy="5256584"/>
            <a:chOff x="539552" y="1052736"/>
            <a:chExt cx="8285609" cy="5256584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539552" y="2708920"/>
              <a:ext cx="2088232" cy="1871290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Проблемы бункеровки СПГ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347864" y="1052736"/>
              <a:ext cx="5472609" cy="576064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Практически полное отсутствие инфраструктуры бункеровки СПГ. Полное отсутствие бункеровщиков.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352553" y="1844824"/>
              <a:ext cx="5472608" cy="1152128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Опасность работ с СПГ. Предписываемая нормативами необходимость защитных мер. Несоответствие предписываемых мер реалиям морского бизнеса.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3347864" y="3212976"/>
              <a:ext cx="5472609" cy="864096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Ограниченность срока хранения СПГ на борту судна. Несоответствие физических свойств СПГ как груза сложившейся практике бункеровки судов.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420" name="AutoShape 12"/>
            <p:cNvCxnSpPr>
              <a:cxnSpLocks noChangeShapeType="1"/>
              <a:stCxn id="6" idx="3"/>
              <a:endCxn id="7" idx="1"/>
            </p:cNvCxnSpPr>
            <p:nvPr/>
          </p:nvCxnSpPr>
          <p:spPr bwMode="auto">
            <a:xfrm flipV="1">
              <a:off x="2627784" y="1340768"/>
              <a:ext cx="720080" cy="2303797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421" name="AutoShape 13"/>
            <p:cNvCxnSpPr>
              <a:cxnSpLocks noChangeShapeType="1"/>
              <a:stCxn id="6" idx="3"/>
              <a:endCxn id="8" idx="1"/>
            </p:cNvCxnSpPr>
            <p:nvPr/>
          </p:nvCxnSpPr>
          <p:spPr bwMode="auto">
            <a:xfrm flipV="1">
              <a:off x="2627784" y="2420888"/>
              <a:ext cx="724769" cy="1223677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422" name="AutoShape 15"/>
            <p:cNvCxnSpPr>
              <a:cxnSpLocks noChangeShapeType="1"/>
              <a:stCxn id="6" idx="3"/>
              <a:endCxn id="9" idx="1"/>
            </p:cNvCxnSpPr>
            <p:nvPr/>
          </p:nvCxnSpPr>
          <p:spPr bwMode="auto">
            <a:xfrm>
              <a:off x="2627784" y="3644565"/>
              <a:ext cx="720080" cy="459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347863" y="4323680"/>
              <a:ext cx="5472609" cy="864096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Особые требования к ёмкостям для хранения СПГ, как газомоторного топлива.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AutoShape 15"/>
            <p:cNvCxnSpPr>
              <a:cxnSpLocks noChangeShapeType="1"/>
              <a:stCxn id="6" idx="3"/>
              <a:endCxn id="10" idx="1"/>
            </p:cNvCxnSpPr>
            <p:nvPr/>
          </p:nvCxnSpPr>
          <p:spPr bwMode="auto">
            <a:xfrm>
              <a:off x="2627784" y="3644565"/>
              <a:ext cx="720079" cy="1111163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" name="AutoShape 15"/>
            <p:cNvCxnSpPr>
              <a:cxnSpLocks noChangeShapeType="1"/>
              <a:stCxn id="6" idx="3"/>
              <a:endCxn id="20" idx="1"/>
            </p:cNvCxnSpPr>
            <p:nvPr/>
          </p:nvCxnSpPr>
          <p:spPr bwMode="auto">
            <a:xfrm>
              <a:off x="2627784" y="3644565"/>
              <a:ext cx="720078" cy="2232707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" name="Rectangle 9"/>
            <p:cNvSpPr>
              <a:spLocks noChangeArrowheads="1"/>
            </p:cNvSpPr>
            <p:nvPr/>
          </p:nvSpPr>
          <p:spPr bwMode="auto">
            <a:xfrm>
              <a:off x="3347862" y="5445224"/>
              <a:ext cx="5472609" cy="864096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Необходимость разработки особых организационных и коммерческих схем эксплуатации бункеровщика СПГ.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523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323850" y="81508"/>
            <a:ext cx="7632526" cy="611188"/>
          </a:xfrm>
        </p:spPr>
        <p:txBody>
          <a:bodyPr/>
          <a:lstStyle/>
          <a:p>
            <a:pPr>
              <a:defRPr/>
            </a:pPr>
            <a:r>
              <a:rPr lang="ru-RU" sz="2000" kern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Типы бункеровщиков СПГ</a:t>
            </a:r>
            <a:endParaRPr lang="ru-RU" sz="2000" kern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63688" y="4653137"/>
            <a:ext cx="2016224" cy="1728192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Бункеровщик СПГ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491282" y="4653136"/>
            <a:ext cx="4257182" cy="288032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Специализированный.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491252" y="5013176"/>
            <a:ext cx="4257181" cy="288032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/>
          <a:p>
            <a:pP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Комплексного снабжения топливами (КСТ)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482572" y="5373216"/>
            <a:ext cx="4265891" cy="288032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Комбинированный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420" name="AutoShape 12"/>
          <p:cNvCxnSpPr>
            <a:cxnSpLocks noChangeShapeType="1"/>
            <a:stCxn id="6" idx="3"/>
            <a:endCxn id="7" idx="1"/>
          </p:cNvCxnSpPr>
          <p:nvPr/>
        </p:nvCxnSpPr>
        <p:spPr bwMode="auto">
          <a:xfrm flipV="1">
            <a:off x="3779912" y="4797152"/>
            <a:ext cx="711370" cy="720081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421" name="AutoShape 13"/>
          <p:cNvCxnSpPr>
            <a:cxnSpLocks noChangeShapeType="1"/>
            <a:stCxn id="6" idx="3"/>
            <a:endCxn id="8" idx="1"/>
          </p:cNvCxnSpPr>
          <p:nvPr/>
        </p:nvCxnSpPr>
        <p:spPr bwMode="auto">
          <a:xfrm flipV="1">
            <a:off x="3779912" y="5157192"/>
            <a:ext cx="711340" cy="360041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422" name="AutoShape 15"/>
          <p:cNvCxnSpPr>
            <a:cxnSpLocks noChangeShapeType="1"/>
            <a:stCxn id="6" idx="3"/>
            <a:endCxn id="9" idx="1"/>
          </p:cNvCxnSpPr>
          <p:nvPr/>
        </p:nvCxnSpPr>
        <p:spPr bwMode="auto">
          <a:xfrm flipV="1">
            <a:off x="3779912" y="5517232"/>
            <a:ext cx="702660" cy="1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473862" y="5733257"/>
            <a:ext cx="4274601" cy="288031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Минимизированно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-комбинированный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AutoShape 15"/>
          <p:cNvCxnSpPr>
            <a:cxnSpLocks noChangeShapeType="1"/>
            <a:stCxn id="6" idx="3"/>
            <a:endCxn id="10" idx="1"/>
          </p:cNvCxnSpPr>
          <p:nvPr/>
        </p:nvCxnSpPr>
        <p:spPr bwMode="auto">
          <a:xfrm>
            <a:off x="3779912" y="5517233"/>
            <a:ext cx="693950" cy="36004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AutoShape 15"/>
          <p:cNvCxnSpPr>
            <a:cxnSpLocks noChangeShapeType="1"/>
            <a:stCxn id="6" idx="3"/>
            <a:endCxn id="20" idx="1"/>
          </p:cNvCxnSpPr>
          <p:nvPr/>
        </p:nvCxnSpPr>
        <p:spPr bwMode="auto">
          <a:xfrm>
            <a:off x="3779912" y="5517233"/>
            <a:ext cx="693950" cy="720079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4473862" y="6093296"/>
            <a:ext cx="4274602" cy="288032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Предельно минимизированный.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Rectangle 5"/>
          <p:cNvSpPr>
            <a:spLocks noChangeArrowheads="1"/>
          </p:cNvSpPr>
          <p:nvPr/>
        </p:nvSpPr>
        <p:spPr bwMode="auto">
          <a:xfrm rot="16200000">
            <a:off x="-1908719" y="3429000"/>
            <a:ext cx="5328591" cy="576066"/>
          </a:xfrm>
          <a:prstGeom prst="rect">
            <a:avLst/>
          </a:prstGeom>
          <a:gradFill flip="none" rotWithShape="1">
            <a:gsLst>
              <a:gs pos="1000">
                <a:schemeClr val="tx2">
                  <a:lumMod val="60000"/>
                  <a:lumOff val="40000"/>
                </a:schemeClr>
              </a:gs>
              <a:gs pos="24000">
                <a:schemeClr val="bg2">
                  <a:lumMod val="75000"/>
                </a:schemeClr>
              </a:gs>
              <a:gs pos="65000">
                <a:schemeClr val="accent6">
                  <a:lumMod val="60000"/>
                  <a:lumOff val="40000"/>
                </a:schemeClr>
              </a:gs>
              <a:gs pos="56000">
                <a:schemeClr val="accent3">
                  <a:lumMod val="75000"/>
                </a:schemeClr>
              </a:gs>
              <a:gs pos="47000">
                <a:schemeClr val="accent2">
                  <a:lumMod val="75000"/>
                </a:schemeClr>
              </a:gs>
              <a:gs pos="100000">
                <a:schemeClr val="accent5"/>
              </a:gs>
            </a:gsLst>
            <a:lin ang="108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0" rIns="0" anchor="ctr"/>
          <a:lstStyle/>
          <a:p>
            <a:pPr algn="ctr">
              <a:defRPr/>
            </a:pPr>
            <a:r>
              <a:rPr lang="ru-RU" sz="1600" b="1" dirty="0" smtClean="0">
                <a:ln>
                  <a:solidFill>
                    <a:schemeClr val="tx2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Источник бункерного СПГ</a:t>
            </a:r>
            <a:br>
              <a:rPr lang="ru-RU" sz="1600" b="1" dirty="0" smtClean="0">
                <a:ln>
                  <a:solidFill>
                    <a:schemeClr val="tx2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ln>
                  <a:solidFill>
                    <a:schemeClr val="tx2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 dirty="0" err="1" smtClean="0">
                <a:ln>
                  <a:solidFill>
                    <a:schemeClr val="tx2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газотопливного</a:t>
            </a:r>
            <a:r>
              <a:rPr lang="ru-RU" sz="1600" b="1" dirty="0" smtClean="0">
                <a:ln>
                  <a:solidFill>
                    <a:schemeClr val="tx2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судна</a:t>
            </a:r>
            <a:endParaRPr lang="ru-RU" sz="1600" b="1" dirty="0">
              <a:ln>
                <a:solidFill>
                  <a:schemeClr val="tx2"/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0" name="AutoShape 12"/>
          <p:cNvCxnSpPr>
            <a:cxnSpLocks noChangeShapeType="1"/>
            <a:stCxn id="109" idx="2"/>
            <a:endCxn id="126" idx="1"/>
          </p:cNvCxnSpPr>
          <p:nvPr/>
        </p:nvCxnSpPr>
        <p:spPr bwMode="auto">
          <a:xfrm flipV="1">
            <a:off x="1043610" y="1556793"/>
            <a:ext cx="720078" cy="216024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1" name="AutoShape 13"/>
          <p:cNvCxnSpPr>
            <a:cxnSpLocks noChangeShapeType="1"/>
            <a:stCxn id="109" idx="2"/>
            <a:endCxn id="140" idx="1"/>
          </p:cNvCxnSpPr>
          <p:nvPr/>
        </p:nvCxnSpPr>
        <p:spPr bwMode="auto">
          <a:xfrm>
            <a:off x="1043610" y="3717033"/>
            <a:ext cx="720078" cy="36004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2" name="AutoShape 15"/>
          <p:cNvCxnSpPr>
            <a:cxnSpLocks noChangeShapeType="1"/>
            <a:stCxn id="109" idx="2"/>
            <a:endCxn id="224" idx="1"/>
          </p:cNvCxnSpPr>
          <p:nvPr/>
        </p:nvCxnSpPr>
        <p:spPr bwMode="auto">
          <a:xfrm>
            <a:off x="1043610" y="3717033"/>
            <a:ext cx="720078" cy="72008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3" name="AutoShape 15"/>
          <p:cNvCxnSpPr>
            <a:cxnSpLocks noChangeShapeType="1"/>
            <a:stCxn id="109" idx="2"/>
            <a:endCxn id="157" idx="1"/>
          </p:cNvCxnSpPr>
          <p:nvPr/>
        </p:nvCxnSpPr>
        <p:spPr bwMode="auto">
          <a:xfrm flipV="1">
            <a:off x="1043610" y="2456893"/>
            <a:ext cx="720078" cy="126014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4" name="AutoShape 15"/>
          <p:cNvCxnSpPr>
            <a:cxnSpLocks noChangeShapeType="1"/>
            <a:stCxn id="109" idx="2"/>
            <a:endCxn id="6" idx="1"/>
          </p:cNvCxnSpPr>
          <p:nvPr/>
        </p:nvCxnSpPr>
        <p:spPr bwMode="auto">
          <a:xfrm>
            <a:off x="1043610" y="3717033"/>
            <a:ext cx="720078" cy="18002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6" name="Rectangle 5"/>
          <p:cNvSpPr>
            <a:spLocks noChangeArrowheads="1"/>
          </p:cNvSpPr>
          <p:nvPr/>
        </p:nvSpPr>
        <p:spPr bwMode="auto">
          <a:xfrm>
            <a:off x="1763688" y="1052737"/>
            <a:ext cx="2016224" cy="100811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СПГ-терминал</a:t>
            </a:r>
          </a:p>
        </p:txBody>
      </p:sp>
      <p:sp>
        <p:nvSpPr>
          <p:cNvPr id="127" name="Rectangle 6"/>
          <p:cNvSpPr>
            <a:spLocks noChangeArrowheads="1"/>
          </p:cNvSpPr>
          <p:nvPr/>
        </p:nvSpPr>
        <p:spPr bwMode="auto">
          <a:xfrm>
            <a:off x="4491282" y="1052736"/>
            <a:ext cx="4257182" cy="2880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Экспортный</a:t>
            </a:r>
          </a:p>
        </p:txBody>
      </p:sp>
      <p:sp>
        <p:nvSpPr>
          <p:cNvPr id="128" name="Rectangle 7"/>
          <p:cNvSpPr>
            <a:spLocks noChangeArrowheads="1"/>
          </p:cNvSpPr>
          <p:nvPr/>
        </p:nvSpPr>
        <p:spPr bwMode="auto">
          <a:xfrm>
            <a:off x="4491252" y="1412776"/>
            <a:ext cx="4257181" cy="2880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anchor="ctr"/>
          <a:lstStyle/>
          <a:p>
            <a:pP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Импортный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Rectangle 9"/>
          <p:cNvSpPr>
            <a:spLocks noChangeArrowheads="1"/>
          </p:cNvSpPr>
          <p:nvPr/>
        </p:nvSpPr>
        <p:spPr bwMode="auto">
          <a:xfrm>
            <a:off x="4482572" y="1772816"/>
            <a:ext cx="4265891" cy="2880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Плавучий завод либо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регазификатор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0" name="AutoShape 12"/>
          <p:cNvCxnSpPr>
            <a:cxnSpLocks noChangeShapeType="1"/>
            <a:stCxn id="126" idx="3"/>
            <a:endCxn id="127" idx="1"/>
          </p:cNvCxnSpPr>
          <p:nvPr/>
        </p:nvCxnSpPr>
        <p:spPr bwMode="auto">
          <a:xfrm flipV="1">
            <a:off x="3779912" y="1196752"/>
            <a:ext cx="711370" cy="360041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" name="AutoShape 13"/>
          <p:cNvCxnSpPr>
            <a:cxnSpLocks noChangeShapeType="1"/>
            <a:stCxn id="126" idx="3"/>
            <a:endCxn id="128" idx="1"/>
          </p:cNvCxnSpPr>
          <p:nvPr/>
        </p:nvCxnSpPr>
        <p:spPr bwMode="auto">
          <a:xfrm flipV="1">
            <a:off x="3779912" y="1556792"/>
            <a:ext cx="711340" cy="1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2" name="AutoShape 15"/>
          <p:cNvCxnSpPr>
            <a:cxnSpLocks noChangeShapeType="1"/>
            <a:stCxn id="126" idx="3"/>
          </p:cNvCxnSpPr>
          <p:nvPr/>
        </p:nvCxnSpPr>
        <p:spPr bwMode="auto">
          <a:xfrm>
            <a:off x="3779912" y="1556793"/>
            <a:ext cx="702660" cy="360039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0" name="Rectangle 5"/>
          <p:cNvSpPr>
            <a:spLocks noChangeArrowheads="1"/>
          </p:cNvSpPr>
          <p:nvPr/>
        </p:nvSpPr>
        <p:spPr bwMode="auto">
          <a:xfrm>
            <a:off x="1763688" y="3933057"/>
            <a:ext cx="2016224" cy="288031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Танк-контейнеры</a:t>
            </a:r>
          </a:p>
        </p:txBody>
      </p:sp>
      <p:sp>
        <p:nvSpPr>
          <p:cNvPr id="141" name="Rectangle 6"/>
          <p:cNvSpPr>
            <a:spLocks noChangeArrowheads="1"/>
          </p:cNvSpPr>
          <p:nvPr/>
        </p:nvSpPr>
        <p:spPr bwMode="auto">
          <a:xfrm>
            <a:off x="4491282" y="3933056"/>
            <a:ext cx="4257182" cy="28803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>
              <a:defRPr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TEU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FEU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44" name="AutoShape 12"/>
          <p:cNvCxnSpPr>
            <a:cxnSpLocks noChangeShapeType="1"/>
            <a:stCxn id="140" idx="3"/>
            <a:endCxn id="141" idx="1"/>
          </p:cNvCxnSpPr>
          <p:nvPr/>
        </p:nvCxnSpPr>
        <p:spPr bwMode="auto">
          <a:xfrm flipV="1">
            <a:off x="3779912" y="4077072"/>
            <a:ext cx="711370" cy="1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7" name="Rectangle 5"/>
          <p:cNvSpPr>
            <a:spLocks noChangeArrowheads="1"/>
          </p:cNvSpPr>
          <p:nvPr/>
        </p:nvSpPr>
        <p:spPr bwMode="auto">
          <a:xfrm>
            <a:off x="1763688" y="2852937"/>
            <a:ext cx="2016224" cy="10081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Автотранспорт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Rectangle 6"/>
          <p:cNvSpPr>
            <a:spLocks noChangeArrowheads="1"/>
          </p:cNvSpPr>
          <p:nvPr/>
        </p:nvSpPr>
        <p:spPr bwMode="auto">
          <a:xfrm>
            <a:off x="4491282" y="2852936"/>
            <a:ext cx="4257182" cy="2880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Специализированные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автотрейлеры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СПГ</a:t>
            </a:r>
          </a:p>
        </p:txBody>
      </p:sp>
      <p:sp>
        <p:nvSpPr>
          <p:cNvPr id="149" name="Rectangle 7"/>
          <p:cNvSpPr>
            <a:spLocks noChangeArrowheads="1"/>
          </p:cNvSpPr>
          <p:nvPr/>
        </p:nvSpPr>
        <p:spPr bwMode="auto">
          <a:xfrm>
            <a:off x="4491252" y="3212976"/>
            <a:ext cx="4257181" cy="2880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anchor="ctr"/>
          <a:lstStyle/>
          <a:p>
            <a:pP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Трейлеры-контейнеровозы с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TEU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FEU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Rectangle 9"/>
          <p:cNvSpPr>
            <a:spLocks noChangeArrowheads="1"/>
          </p:cNvSpPr>
          <p:nvPr/>
        </p:nvSpPr>
        <p:spPr bwMode="auto">
          <a:xfrm>
            <a:off x="4482572" y="3573016"/>
            <a:ext cx="4265891" cy="2880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Самоходные автоцистерны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1" name="AutoShape 12"/>
          <p:cNvCxnSpPr>
            <a:cxnSpLocks noChangeShapeType="1"/>
            <a:stCxn id="147" idx="3"/>
            <a:endCxn id="148" idx="1"/>
          </p:cNvCxnSpPr>
          <p:nvPr/>
        </p:nvCxnSpPr>
        <p:spPr bwMode="auto">
          <a:xfrm flipV="1">
            <a:off x="3779912" y="2996952"/>
            <a:ext cx="711370" cy="360041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2" name="AutoShape 13"/>
          <p:cNvCxnSpPr>
            <a:cxnSpLocks noChangeShapeType="1"/>
            <a:stCxn id="147" idx="3"/>
            <a:endCxn id="149" idx="1"/>
          </p:cNvCxnSpPr>
          <p:nvPr/>
        </p:nvCxnSpPr>
        <p:spPr bwMode="auto">
          <a:xfrm flipV="1">
            <a:off x="3779912" y="3356992"/>
            <a:ext cx="711340" cy="1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" name="AutoShape 15"/>
          <p:cNvCxnSpPr>
            <a:cxnSpLocks noChangeShapeType="1"/>
            <a:stCxn id="147" idx="3"/>
          </p:cNvCxnSpPr>
          <p:nvPr/>
        </p:nvCxnSpPr>
        <p:spPr bwMode="auto">
          <a:xfrm>
            <a:off x="3779912" y="3356993"/>
            <a:ext cx="702660" cy="360039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7" name="Rectangle 5"/>
          <p:cNvSpPr>
            <a:spLocks noChangeArrowheads="1"/>
          </p:cNvSpPr>
          <p:nvPr/>
        </p:nvSpPr>
        <p:spPr bwMode="auto">
          <a:xfrm>
            <a:off x="1763688" y="2132857"/>
            <a:ext cx="2016224" cy="64807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Ж/Д транспорт</a:t>
            </a:r>
          </a:p>
        </p:txBody>
      </p:sp>
      <p:sp>
        <p:nvSpPr>
          <p:cNvPr id="158" name="Rectangle 6"/>
          <p:cNvSpPr>
            <a:spLocks noChangeArrowheads="1"/>
          </p:cNvSpPr>
          <p:nvPr/>
        </p:nvSpPr>
        <p:spPr bwMode="auto">
          <a:xfrm>
            <a:off x="4491282" y="2132856"/>
            <a:ext cx="4257182" cy="288032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Специализированные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цистерны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СПГ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Rectangle 7"/>
          <p:cNvSpPr>
            <a:spLocks noChangeArrowheads="1"/>
          </p:cNvSpPr>
          <p:nvPr/>
        </p:nvSpPr>
        <p:spPr bwMode="auto">
          <a:xfrm>
            <a:off x="4491252" y="2492896"/>
            <a:ext cx="4257181" cy="288032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anchor="ctr"/>
          <a:lstStyle/>
          <a:p>
            <a:pP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Платформы-контейнеровозы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TEU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FEU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0" name="AutoShape 12"/>
          <p:cNvCxnSpPr>
            <a:cxnSpLocks noChangeShapeType="1"/>
            <a:stCxn id="157" idx="3"/>
            <a:endCxn id="158" idx="1"/>
          </p:cNvCxnSpPr>
          <p:nvPr/>
        </p:nvCxnSpPr>
        <p:spPr bwMode="auto">
          <a:xfrm flipV="1">
            <a:off x="3779912" y="2276872"/>
            <a:ext cx="711370" cy="180021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1" name="AutoShape 13"/>
          <p:cNvCxnSpPr>
            <a:cxnSpLocks noChangeShapeType="1"/>
            <a:stCxn id="157" idx="3"/>
            <a:endCxn id="159" idx="1"/>
          </p:cNvCxnSpPr>
          <p:nvPr/>
        </p:nvCxnSpPr>
        <p:spPr bwMode="auto">
          <a:xfrm>
            <a:off x="3779912" y="2456893"/>
            <a:ext cx="711340" cy="180019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4" name="Rectangle 5"/>
          <p:cNvSpPr>
            <a:spLocks noChangeArrowheads="1"/>
          </p:cNvSpPr>
          <p:nvPr/>
        </p:nvSpPr>
        <p:spPr bwMode="auto">
          <a:xfrm>
            <a:off x="1763688" y="4293097"/>
            <a:ext cx="2016224" cy="2880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Водный транспорт</a:t>
            </a:r>
          </a:p>
        </p:txBody>
      </p:sp>
      <p:sp>
        <p:nvSpPr>
          <p:cNvPr id="225" name="Rectangle 6"/>
          <p:cNvSpPr>
            <a:spLocks noChangeArrowheads="1"/>
          </p:cNvSpPr>
          <p:nvPr/>
        </p:nvSpPr>
        <p:spPr bwMode="auto">
          <a:xfrm>
            <a:off x="4491282" y="4293096"/>
            <a:ext cx="4257182" cy="2880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Суда-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газовозы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СПГ</a:t>
            </a:r>
          </a:p>
        </p:txBody>
      </p:sp>
      <p:cxnSp>
        <p:nvCxnSpPr>
          <p:cNvPr id="226" name="AutoShape 12"/>
          <p:cNvCxnSpPr>
            <a:cxnSpLocks noChangeShapeType="1"/>
            <a:stCxn id="224" idx="3"/>
            <a:endCxn id="225" idx="1"/>
          </p:cNvCxnSpPr>
          <p:nvPr/>
        </p:nvCxnSpPr>
        <p:spPr bwMode="auto">
          <a:xfrm flipV="1">
            <a:off x="3779912" y="4437112"/>
            <a:ext cx="711370" cy="1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2" name="AutoShape 15"/>
          <p:cNvCxnSpPr>
            <a:cxnSpLocks noChangeShapeType="1"/>
            <a:stCxn id="109" idx="2"/>
            <a:endCxn id="147" idx="1"/>
          </p:cNvCxnSpPr>
          <p:nvPr/>
        </p:nvCxnSpPr>
        <p:spPr bwMode="auto">
          <a:xfrm flipV="1">
            <a:off x="1043610" y="3356993"/>
            <a:ext cx="720078" cy="36004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6894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323850" y="81508"/>
            <a:ext cx="7632526" cy="611188"/>
          </a:xfrm>
        </p:spPr>
        <p:txBody>
          <a:bodyPr/>
          <a:lstStyle/>
          <a:p>
            <a:pPr>
              <a:defRPr/>
            </a:pPr>
            <a:r>
              <a:rPr lang="ru-RU" sz="2000" kern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Типы бункеровщиков СПГ</a:t>
            </a:r>
            <a:endParaRPr lang="ru-RU" sz="2000" kern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539552" y="1412775"/>
            <a:ext cx="8208912" cy="4680521"/>
            <a:chOff x="539552" y="1052735"/>
            <a:chExt cx="8208912" cy="4680521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4139952" y="1052735"/>
              <a:ext cx="4608512" cy="2880321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12000">
                  <a:schemeClr val="accent5"/>
                </a:gs>
                <a:gs pos="99000">
                  <a:schemeClr val="accent5"/>
                </a:gs>
                <a:gs pos="95000">
                  <a:srgbClr val="BDFEFF"/>
                </a:gs>
                <a:gs pos="17000">
                  <a:schemeClr val="accent5">
                    <a:lumMod val="20000"/>
                    <a:lumOff val="80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Специализированный</a:t>
              </a:r>
              <a:endParaRPr lang="en-US" sz="1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ru-RU" sz="1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Бункерует исключительно </a:t>
              </a:r>
              <a:r>
                <a:rPr lang="ru-RU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газотопливные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суда.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Имеет на борту и передает на бункеруемые суда исключительно СПГ.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СПГ на борту хранится в постоянном резервуаре.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При отсутствии </a:t>
              </a:r>
              <a:r>
                <a:rPr lang="ru-RU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газотопливных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судов – в простое.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Для приема СПГ использует специализированный терминал.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en-US" sz="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4139922" y="4077072"/>
              <a:ext cx="4608542" cy="28803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Комплексного снабжения топливами (КСТ)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4131242" y="4509120"/>
              <a:ext cx="4617221" cy="28803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Комбинированный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4122532" y="4941168"/>
              <a:ext cx="4625931" cy="328537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Минимизированно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-комбинированный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9"/>
            <p:cNvSpPr>
              <a:spLocks noChangeArrowheads="1"/>
            </p:cNvSpPr>
            <p:nvPr/>
          </p:nvSpPr>
          <p:spPr bwMode="auto">
            <a:xfrm>
              <a:off x="4122532" y="5445224"/>
              <a:ext cx="4625932" cy="28803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Предельно минимизированный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angle 5"/>
            <p:cNvSpPr>
              <a:spLocks noChangeArrowheads="1"/>
            </p:cNvSpPr>
            <p:nvPr/>
          </p:nvSpPr>
          <p:spPr bwMode="auto">
            <a:xfrm>
              <a:off x="539552" y="2492896"/>
              <a:ext cx="2016224" cy="172819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/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Бункеровщик СПГ</a:t>
              </a:r>
            </a:p>
          </p:txBody>
        </p:sp>
        <p:cxnSp>
          <p:nvCxnSpPr>
            <p:cNvPr id="32" name="AutoShape 12"/>
            <p:cNvCxnSpPr>
              <a:cxnSpLocks noChangeShapeType="1"/>
              <a:stCxn id="28" idx="3"/>
              <a:endCxn id="7" idx="1"/>
            </p:cNvCxnSpPr>
            <p:nvPr/>
          </p:nvCxnSpPr>
          <p:spPr bwMode="auto">
            <a:xfrm flipV="1">
              <a:off x="2555776" y="2492896"/>
              <a:ext cx="1584176" cy="864096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AutoShape 13"/>
            <p:cNvCxnSpPr>
              <a:cxnSpLocks noChangeShapeType="1"/>
              <a:stCxn id="28" idx="3"/>
              <a:endCxn id="8" idx="1"/>
            </p:cNvCxnSpPr>
            <p:nvPr/>
          </p:nvCxnSpPr>
          <p:spPr bwMode="auto">
            <a:xfrm>
              <a:off x="2555776" y="3356992"/>
              <a:ext cx="1584146" cy="864096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AutoShape 15"/>
            <p:cNvCxnSpPr>
              <a:cxnSpLocks noChangeShapeType="1"/>
              <a:stCxn id="28" idx="3"/>
              <a:endCxn id="10" idx="1"/>
            </p:cNvCxnSpPr>
            <p:nvPr/>
          </p:nvCxnSpPr>
          <p:spPr bwMode="auto">
            <a:xfrm>
              <a:off x="2555776" y="3356992"/>
              <a:ext cx="1566756" cy="1748445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AutoShape 15"/>
            <p:cNvCxnSpPr>
              <a:cxnSpLocks noChangeShapeType="1"/>
              <a:stCxn id="28" idx="3"/>
              <a:endCxn id="9" idx="1"/>
            </p:cNvCxnSpPr>
            <p:nvPr/>
          </p:nvCxnSpPr>
          <p:spPr bwMode="auto">
            <a:xfrm>
              <a:off x="2555776" y="3356992"/>
              <a:ext cx="1575466" cy="129614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AutoShape 15"/>
            <p:cNvCxnSpPr>
              <a:cxnSpLocks noChangeShapeType="1"/>
              <a:stCxn id="28" idx="3"/>
              <a:endCxn id="20" idx="1"/>
            </p:cNvCxnSpPr>
            <p:nvPr/>
          </p:nvCxnSpPr>
          <p:spPr bwMode="auto">
            <a:xfrm>
              <a:off x="2555776" y="3356992"/>
              <a:ext cx="1566756" cy="223224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8244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323850" y="81508"/>
            <a:ext cx="7632526" cy="611188"/>
          </a:xfrm>
        </p:spPr>
        <p:txBody>
          <a:bodyPr/>
          <a:lstStyle/>
          <a:p>
            <a:pPr>
              <a:defRPr/>
            </a:pPr>
            <a:r>
              <a:rPr lang="ru-RU" sz="2000" kern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Типы бункеровщиков СПГ</a:t>
            </a:r>
            <a:endParaRPr lang="ru-RU" sz="2000" kern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539552" y="1124744"/>
            <a:ext cx="8208912" cy="5256584"/>
            <a:chOff x="539552" y="1124744"/>
            <a:chExt cx="8208912" cy="5256584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4139952" y="1556792"/>
              <a:ext cx="4608512" cy="3528392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12000">
                  <a:schemeClr val="accent5"/>
                </a:gs>
                <a:gs pos="99000">
                  <a:schemeClr val="accent5"/>
                </a:gs>
                <a:gs pos="95000">
                  <a:srgbClr val="BDFEFF"/>
                </a:gs>
                <a:gs pos="17000">
                  <a:schemeClr val="accent5">
                    <a:lumMod val="20000"/>
                    <a:lumOff val="80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anchor="ctr"/>
            <a:lstStyle/>
            <a:p>
              <a:pPr>
                <a:defRPr/>
              </a:pP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Комплексного снабжения топливами (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КСТ)</a:t>
              </a:r>
              <a:endParaRPr lang="en-US" sz="1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ru-RU" sz="1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Бункерует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исключительно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газотопливные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суда.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Имеет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на борту и передает на бункеруемые суда как СПГ, так и обессеренное дизельное топливо (используемое на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газотопливных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судах в качестве запального и резервного).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СПГ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на борту хранится в постоянном резервуаре, ЖНТ – в постоянных танках.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При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отсутствии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газотопливных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судов – в простое.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Для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приема СПГ использует специализированный терминал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en-US" sz="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4139922" y="1124744"/>
              <a:ext cx="4608542" cy="28803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Специализированный 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4131242" y="5229200"/>
              <a:ext cx="4617221" cy="28803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Комбинированный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4122532" y="5661248"/>
              <a:ext cx="4625931" cy="328537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Минимизированно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-комбинированный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9"/>
            <p:cNvSpPr>
              <a:spLocks noChangeArrowheads="1"/>
            </p:cNvSpPr>
            <p:nvPr/>
          </p:nvSpPr>
          <p:spPr bwMode="auto">
            <a:xfrm>
              <a:off x="4122532" y="6093296"/>
              <a:ext cx="4625932" cy="28803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Предельно минимизированный.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angle 5"/>
            <p:cNvSpPr>
              <a:spLocks noChangeArrowheads="1"/>
            </p:cNvSpPr>
            <p:nvPr/>
          </p:nvSpPr>
          <p:spPr bwMode="auto">
            <a:xfrm>
              <a:off x="539552" y="2852936"/>
              <a:ext cx="2016224" cy="172819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rIns="0" anchor="ctr"/>
            <a:lstStyle/>
            <a:p>
              <a:pPr algn="ctr">
                <a:defRPr/>
              </a:pP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Бункеровщик СПГ</a:t>
              </a:r>
              <a:endParaRPr lang="ru-RU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2" name="AutoShape 12"/>
            <p:cNvCxnSpPr>
              <a:cxnSpLocks noChangeShapeType="1"/>
              <a:stCxn id="28" idx="3"/>
              <a:endCxn id="7" idx="1"/>
            </p:cNvCxnSpPr>
            <p:nvPr/>
          </p:nvCxnSpPr>
          <p:spPr bwMode="auto">
            <a:xfrm flipV="1">
              <a:off x="2555776" y="3320988"/>
              <a:ext cx="1584176" cy="39604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AutoShape 13"/>
            <p:cNvCxnSpPr>
              <a:cxnSpLocks noChangeShapeType="1"/>
              <a:stCxn id="28" idx="3"/>
              <a:endCxn id="8" idx="1"/>
            </p:cNvCxnSpPr>
            <p:nvPr/>
          </p:nvCxnSpPr>
          <p:spPr bwMode="auto">
            <a:xfrm flipV="1">
              <a:off x="2555776" y="1268760"/>
              <a:ext cx="1584146" cy="244827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AutoShape 15"/>
            <p:cNvCxnSpPr>
              <a:cxnSpLocks noChangeShapeType="1"/>
              <a:stCxn id="28" idx="3"/>
              <a:endCxn id="10" idx="1"/>
            </p:cNvCxnSpPr>
            <p:nvPr/>
          </p:nvCxnSpPr>
          <p:spPr bwMode="auto">
            <a:xfrm>
              <a:off x="2555776" y="3717032"/>
              <a:ext cx="1566756" cy="2108485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AutoShape 15"/>
            <p:cNvCxnSpPr>
              <a:cxnSpLocks noChangeShapeType="1"/>
              <a:stCxn id="28" idx="3"/>
              <a:endCxn id="9" idx="1"/>
            </p:cNvCxnSpPr>
            <p:nvPr/>
          </p:nvCxnSpPr>
          <p:spPr bwMode="auto">
            <a:xfrm>
              <a:off x="2555776" y="3717032"/>
              <a:ext cx="1575466" cy="165618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AutoShape 15"/>
            <p:cNvCxnSpPr>
              <a:cxnSpLocks noChangeShapeType="1"/>
              <a:stCxn id="28" idx="3"/>
              <a:endCxn id="20" idx="1"/>
            </p:cNvCxnSpPr>
            <p:nvPr/>
          </p:nvCxnSpPr>
          <p:spPr bwMode="auto">
            <a:xfrm>
              <a:off x="2555776" y="3717032"/>
              <a:ext cx="1566756" cy="252028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12299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323850" y="81508"/>
            <a:ext cx="7632526" cy="611188"/>
          </a:xfrm>
        </p:spPr>
        <p:txBody>
          <a:bodyPr/>
          <a:lstStyle/>
          <a:p>
            <a:pPr>
              <a:defRPr/>
            </a:pPr>
            <a:r>
              <a:rPr lang="ru-RU" sz="2000" kern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Типы бункеровщиков СПГ</a:t>
            </a:r>
            <a:endParaRPr lang="ru-RU" sz="2000" kern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539552" y="980728"/>
            <a:ext cx="8208912" cy="5400600"/>
            <a:chOff x="539552" y="980728"/>
            <a:chExt cx="8208912" cy="5400600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4139952" y="1844823"/>
              <a:ext cx="4608512" cy="3600401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12000">
                  <a:schemeClr val="accent5"/>
                </a:gs>
                <a:gs pos="99000">
                  <a:schemeClr val="accent5"/>
                </a:gs>
                <a:gs pos="95000">
                  <a:srgbClr val="BDFEFF"/>
                </a:gs>
                <a:gs pos="17000">
                  <a:schemeClr val="accent5">
                    <a:lumMod val="20000"/>
                    <a:lumOff val="80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Комбинированный</a:t>
              </a:r>
              <a:endParaRPr lang="en-US" sz="1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ru-RU" sz="1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Имеет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на борту и передает на бункеруемые суда как СПГ, так и обессеренное дизельное топливо (используемое на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газотопливных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судах в качестве запального и резервного) и, возможно, тяжелое топливо  для судов, снабженных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скруберами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СПГ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на борту хранится в постоянном резервуаре, ЖНТ – в постоянных танках.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При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отсутствии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газотопливных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судов бункерует «обычные» суда.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Для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приема СПГ использует специализированный терминал.</a:t>
              </a:r>
            </a:p>
            <a:p>
              <a:pPr>
                <a:defRPr/>
              </a:pPr>
              <a:endParaRPr lang="en-US" sz="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4139922" y="1412776"/>
              <a:ext cx="4608511" cy="28803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Комплексного снабжения топливами (КСТ)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4131243" y="980728"/>
              <a:ext cx="4608512" cy="28803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Специализированный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4122532" y="5620743"/>
              <a:ext cx="4625931" cy="328537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Минимизированно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-комбинированный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9"/>
            <p:cNvSpPr>
              <a:spLocks noChangeArrowheads="1"/>
            </p:cNvSpPr>
            <p:nvPr/>
          </p:nvSpPr>
          <p:spPr bwMode="auto">
            <a:xfrm>
              <a:off x="4122532" y="6093296"/>
              <a:ext cx="4625932" cy="28803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Предельно минимизированный.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angle 5"/>
            <p:cNvSpPr>
              <a:spLocks noChangeArrowheads="1"/>
            </p:cNvSpPr>
            <p:nvPr/>
          </p:nvSpPr>
          <p:spPr bwMode="auto">
            <a:xfrm>
              <a:off x="539552" y="2852936"/>
              <a:ext cx="2016224" cy="172819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rIns="0" anchor="ctr"/>
            <a:lstStyle/>
            <a:p>
              <a:pPr algn="ctr">
                <a:defRPr/>
              </a:pP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Бункеровщик СПГ</a:t>
              </a:r>
              <a:endParaRPr lang="ru-RU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2" name="AutoShape 12"/>
            <p:cNvCxnSpPr>
              <a:cxnSpLocks noChangeShapeType="1"/>
              <a:stCxn id="28" idx="3"/>
              <a:endCxn id="7" idx="1"/>
            </p:cNvCxnSpPr>
            <p:nvPr/>
          </p:nvCxnSpPr>
          <p:spPr bwMode="auto">
            <a:xfrm flipV="1">
              <a:off x="2555776" y="3645024"/>
              <a:ext cx="1584176" cy="7200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AutoShape 13"/>
            <p:cNvCxnSpPr>
              <a:cxnSpLocks noChangeShapeType="1"/>
              <a:stCxn id="28" idx="3"/>
              <a:endCxn id="8" idx="1"/>
            </p:cNvCxnSpPr>
            <p:nvPr/>
          </p:nvCxnSpPr>
          <p:spPr bwMode="auto">
            <a:xfrm flipV="1">
              <a:off x="2555776" y="1556792"/>
              <a:ext cx="1584146" cy="216024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AutoShape 15"/>
            <p:cNvCxnSpPr>
              <a:cxnSpLocks noChangeShapeType="1"/>
              <a:stCxn id="28" idx="3"/>
              <a:endCxn id="10" idx="1"/>
            </p:cNvCxnSpPr>
            <p:nvPr/>
          </p:nvCxnSpPr>
          <p:spPr bwMode="auto">
            <a:xfrm>
              <a:off x="2555776" y="3717032"/>
              <a:ext cx="1566756" cy="206798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AutoShape 15"/>
            <p:cNvCxnSpPr>
              <a:cxnSpLocks noChangeShapeType="1"/>
              <a:stCxn id="28" idx="3"/>
              <a:endCxn id="9" idx="1"/>
            </p:cNvCxnSpPr>
            <p:nvPr/>
          </p:nvCxnSpPr>
          <p:spPr bwMode="auto">
            <a:xfrm flipV="1">
              <a:off x="2555776" y="1124744"/>
              <a:ext cx="1575467" cy="259228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AutoShape 15"/>
            <p:cNvCxnSpPr>
              <a:cxnSpLocks noChangeShapeType="1"/>
              <a:stCxn id="28" idx="3"/>
              <a:endCxn id="20" idx="1"/>
            </p:cNvCxnSpPr>
            <p:nvPr/>
          </p:nvCxnSpPr>
          <p:spPr bwMode="auto">
            <a:xfrm>
              <a:off x="2555776" y="3717032"/>
              <a:ext cx="1566756" cy="252028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36201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323850" y="81508"/>
            <a:ext cx="7632526" cy="611188"/>
          </a:xfrm>
        </p:spPr>
        <p:txBody>
          <a:bodyPr/>
          <a:lstStyle/>
          <a:p>
            <a:pPr>
              <a:defRPr/>
            </a:pPr>
            <a:r>
              <a:rPr lang="ru-RU" sz="2000" kern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Типы бункеровщиков СПГ</a:t>
            </a:r>
            <a:endParaRPr lang="ru-RU" sz="2000" kern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539552" y="980728"/>
            <a:ext cx="8208912" cy="5472608"/>
            <a:chOff x="539552" y="980728"/>
            <a:chExt cx="8208912" cy="5472608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4139952" y="2060848"/>
              <a:ext cx="4608512" cy="4032448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10000">
                  <a:schemeClr val="accent5"/>
                </a:gs>
                <a:gs pos="99000">
                  <a:schemeClr val="accent5"/>
                </a:gs>
                <a:gs pos="95000">
                  <a:srgbClr val="BDFEFF"/>
                </a:gs>
                <a:gs pos="15000">
                  <a:schemeClr val="accent5">
                    <a:lumMod val="20000"/>
                    <a:lumOff val="80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anchor="ctr"/>
            <a:lstStyle/>
            <a:p>
              <a:pPr>
                <a:defRPr/>
              </a:pPr>
              <a:r>
                <a:rPr lang="ru-RU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Минимизированно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-комбинированный</a:t>
              </a:r>
              <a:endParaRPr lang="en-US" sz="1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ru-RU" sz="10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Бункерует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как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газотопливные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, так и «обычные» суда.</a:t>
              </a:r>
            </a:p>
            <a:p>
              <a:pPr marL="171450" indent="-171450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Имеет на борту и передает на бункеруемые суда как СПГ, так и обессеренное дизельное топливо (используемое на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газотопливных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судах в качестве запального и резервного) и, возможно, тяжелое топливо  для судов, снабженных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скруберами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СПГ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на борту хранится в резервуарах, принимаемых на борт вместе с СПГ, ЖНТ – в постоянных танках.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При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отсутствии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газотопливных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судов бункерует «обычные» суда.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Для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приема СПГ использует соответствующие «обычные» причалы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en-US" sz="1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4139922" y="1340768"/>
              <a:ext cx="4608542" cy="216024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Комплексного снабжения топливами (КСТ)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4131242" y="1700808"/>
              <a:ext cx="4617221" cy="216024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Комбинированный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4122532" y="980728"/>
              <a:ext cx="4625931" cy="216024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Специализированный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9"/>
            <p:cNvSpPr>
              <a:spLocks noChangeArrowheads="1"/>
            </p:cNvSpPr>
            <p:nvPr/>
          </p:nvSpPr>
          <p:spPr bwMode="auto">
            <a:xfrm>
              <a:off x="4122532" y="6237312"/>
              <a:ext cx="4625932" cy="216024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Предельно минимизированный.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angle 5"/>
            <p:cNvSpPr>
              <a:spLocks noChangeArrowheads="1"/>
            </p:cNvSpPr>
            <p:nvPr/>
          </p:nvSpPr>
          <p:spPr bwMode="auto">
            <a:xfrm>
              <a:off x="539552" y="2852936"/>
              <a:ext cx="2016224" cy="172819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rIns="0" anchor="ctr"/>
            <a:lstStyle/>
            <a:p>
              <a:pPr algn="ctr">
                <a:defRPr/>
              </a:pP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Бункеровщик СПГ</a:t>
              </a:r>
              <a:endParaRPr lang="ru-RU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2" name="AutoShape 12"/>
            <p:cNvCxnSpPr>
              <a:cxnSpLocks noChangeShapeType="1"/>
              <a:stCxn id="28" idx="3"/>
              <a:endCxn id="7" idx="1"/>
            </p:cNvCxnSpPr>
            <p:nvPr/>
          </p:nvCxnSpPr>
          <p:spPr bwMode="auto">
            <a:xfrm>
              <a:off x="2555776" y="3717032"/>
              <a:ext cx="1584176" cy="36004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AutoShape 13"/>
            <p:cNvCxnSpPr>
              <a:cxnSpLocks noChangeShapeType="1"/>
              <a:stCxn id="28" idx="3"/>
              <a:endCxn id="8" idx="1"/>
            </p:cNvCxnSpPr>
            <p:nvPr/>
          </p:nvCxnSpPr>
          <p:spPr bwMode="auto">
            <a:xfrm flipV="1">
              <a:off x="2555776" y="1448780"/>
              <a:ext cx="1584146" cy="226825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AutoShape 15"/>
            <p:cNvCxnSpPr>
              <a:cxnSpLocks noChangeShapeType="1"/>
              <a:stCxn id="28" idx="3"/>
              <a:endCxn id="10" idx="1"/>
            </p:cNvCxnSpPr>
            <p:nvPr/>
          </p:nvCxnSpPr>
          <p:spPr bwMode="auto">
            <a:xfrm flipV="1">
              <a:off x="2555776" y="1088740"/>
              <a:ext cx="1566756" cy="262829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AutoShape 15"/>
            <p:cNvCxnSpPr>
              <a:cxnSpLocks noChangeShapeType="1"/>
              <a:stCxn id="28" idx="3"/>
              <a:endCxn id="9" idx="1"/>
            </p:cNvCxnSpPr>
            <p:nvPr/>
          </p:nvCxnSpPr>
          <p:spPr bwMode="auto">
            <a:xfrm flipV="1">
              <a:off x="2555776" y="1808820"/>
              <a:ext cx="1575466" cy="190821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AutoShape 15"/>
            <p:cNvCxnSpPr>
              <a:cxnSpLocks noChangeShapeType="1"/>
              <a:stCxn id="28" idx="3"/>
              <a:endCxn id="20" idx="1"/>
            </p:cNvCxnSpPr>
            <p:nvPr/>
          </p:nvCxnSpPr>
          <p:spPr bwMode="auto">
            <a:xfrm>
              <a:off x="2555776" y="3717032"/>
              <a:ext cx="1566756" cy="262829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18944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23850" y="121196"/>
            <a:ext cx="8229600" cy="5715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8587"/>
                </a:solidFill>
                <a:latin typeface="Calibri"/>
                <a:ea typeface="Arial" charset="0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8587"/>
                </a:solidFill>
                <a:latin typeface="Calibri" charset="0"/>
                <a:ea typeface="Arial" charset="0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8587"/>
                </a:solidFill>
                <a:latin typeface="Calibri" charset="0"/>
                <a:ea typeface="Arial" charset="0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8587"/>
                </a:solidFill>
                <a:latin typeface="Calibri" charset="0"/>
                <a:ea typeface="Arial" charset="0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8587"/>
                </a:solidFill>
                <a:latin typeface="Calibri" charset="0"/>
                <a:ea typeface="Arial" charset="0"/>
                <a:cs typeface="Calibri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2000" b="1" kern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Содержание</a:t>
            </a:r>
            <a:endParaRPr lang="ru-RU" sz="2000" b="1" kern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61"/>
          <p:cNvSpPr>
            <a:spLocks noChangeArrowheads="1"/>
          </p:cNvSpPr>
          <p:nvPr/>
        </p:nvSpPr>
        <p:spPr bwMode="auto">
          <a:xfrm>
            <a:off x="251520" y="1412776"/>
            <a:ext cx="8568952" cy="385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tabLst>
                <a:tab pos="180975" algn="l"/>
              </a:tabLst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180975" algn="l"/>
              </a:tabLs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eaLnBrk="0" hangingPunct="0">
              <a:spcBef>
                <a:spcPct val="20000"/>
              </a:spcBef>
              <a:buChar char="•"/>
              <a:tabLst>
                <a:tab pos="180975" algn="l"/>
              </a:tabLs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1809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80975" algn="l"/>
              </a:tabLst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lvl="2" indent="-342900" eaLnBrk="1" hangingPunct="1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accent5">
                    <a:lumMod val="75000"/>
                  </a:schemeClr>
                </a:solidFill>
              </a:rPr>
              <a:t>Ограничения на выбросы с судов и возможные способы удовлетворения им. СПГ как наиболее приемлемый из них. Что способствует и препятствует применению бункерного СПГ.</a:t>
            </a:r>
          </a:p>
          <a:p>
            <a:pPr marL="342900" lvl="2" indent="-342900" eaLnBrk="1" hangingPunct="1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accent5">
                    <a:lumMod val="75000"/>
                  </a:schemeClr>
                </a:solidFill>
              </a:rPr>
              <a:t>Ситуация с </a:t>
            </a:r>
            <a:r>
              <a:rPr lang="ru-RU" altLang="ru-RU" sz="1800" dirty="0" err="1">
                <a:solidFill>
                  <a:schemeClr val="accent5">
                    <a:lumMod val="75000"/>
                  </a:schemeClr>
                </a:solidFill>
              </a:rPr>
              <a:t>газотопливными</a:t>
            </a:r>
            <a:r>
              <a:rPr lang="ru-RU" altLang="ru-RU" sz="1800" dirty="0">
                <a:solidFill>
                  <a:schemeClr val="accent5">
                    <a:lumMod val="75000"/>
                  </a:schemeClr>
                </a:solidFill>
              </a:rPr>
              <a:t> судами и их бункеровкой на сегодняшний день.</a:t>
            </a:r>
          </a:p>
          <a:p>
            <a:pPr marL="342900" lvl="2" indent="-342900" eaLnBrk="1" hangingPunct="1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altLang="ru-RU" sz="1800" dirty="0" smtClean="0">
                <a:solidFill>
                  <a:schemeClr val="accent5">
                    <a:lumMod val="75000"/>
                  </a:schemeClr>
                </a:solidFill>
              </a:rPr>
              <a:t>Проблемы </a:t>
            </a:r>
            <a:r>
              <a:rPr lang="ru-RU" altLang="ru-RU" sz="1800" dirty="0">
                <a:solidFill>
                  <a:schemeClr val="accent5">
                    <a:lumMod val="75000"/>
                  </a:schemeClr>
                </a:solidFill>
              </a:rPr>
              <a:t>бункеровки СПГ</a:t>
            </a:r>
            <a:r>
              <a:rPr lang="ru-RU" altLang="ru-RU" sz="18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altLang="ru-RU" sz="1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342900" lvl="2" indent="-342900" eaLnBrk="1" hangingPunct="1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altLang="ru-RU" sz="1800" dirty="0" smtClean="0">
                <a:solidFill>
                  <a:schemeClr val="accent5">
                    <a:lumMod val="75000"/>
                  </a:schemeClr>
                </a:solidFill>
              </a:rPr>
              <a:t>Источники бункерного СПГ для </a:t>
            </a:r>
            <a:r>
              <a:rPr lang="ru-RU" altLang="ru-RU" sz="1800" dirty="0" err="1" smtClean="0">
                <a:solidFill>
                  <a:schemeClr val="accent5">
                    <a:lumMod val="75000"/>
                  </a:schemeClr>
                </a:solidFill>
              </a:rPr>
              <a:t>газотопливных</a:t>
            </a:r>
            <a:r>
              <a:rPr lang="ru-RU" altLang="ru-RU" sz="1800" dirty="0" smtClean="0">
                <a:solidFill>
                  <a:schemeClr val="accent5">
                    <a:lumMod val="75000"/>
                  </a:schemeClr>
                </a:solidFill>
              </a:rPr>
              <a:t> судов</a:t>
            </a:r>
            <a:endParaRPr lang="ru-RU" altLang="ru-RU" sz="1800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lvl="2" indent="-342900" eaLnBrk="1" hangingPunct="1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accent5">
                    <a:lumMod val="75000"/>
                  </a:schemeClr>
                </a:solidFill>
              </a:rPr>
              <a:t>Типы бункеровщиков.</a:t>
            </a:r>
          </a:p>
          <a:p>
            <a:pPr marL="342900" lvl="2" indent="-342900" eaLnBrk="1" hangingPunct="1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altLang="ru-RU" sz="1800" dirty="0" smtClean="0">
                <a:solidFill>
                  <a:schemeClr val="accent5">
                    <a:lumMod val="75000"/>
                  </a:schemeClr>
                </a:solidFill>
              </a:rPr>
              <a:t>Функциональный ряд бункеровщиков СПГ, разработанный в КГНЦ.</a:t>
            </a:r>
          </a:p>
        </p:txBody>
      </p:sp>
    </p:spTree>
    <p:extLst>
      <p:ext uri="{BB962C8B-B14F-4D97-AF65-F5344CB8AC3E}">
        <p14:creationId xmlns:p14="http://schemas.microsoft.com/office/powerpoint/2010/main" val="3422111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323850" y="81508"/>
            <a:ext cx="7632526" cy="611188"/>
          </a:xfrm>
        </p:spPr>
        <p:txBody>
          <a:bodyPr/>
          <a:lstStyle/>
          <a:p>
            <a:pPr>
              <a:defRPr/>
            </a:pPr>
            <a:r>
              <a:rPr lang="ru-RU" sz="2000" kern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Типы бункеровщиков СПГ</a:t>
            </a:r>
            <a:endParaRPr lang="ru-RU" sz="2000" kern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539552" y="980728"/>
            <a:ext cx="8208912" cy="5472608"/>
            <a:chOff x="539552" y="404664"/>
            <a:chExt cx="8208912" cy="5472608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4139952" y="2204863"/>
              <a:ext cx="4608512" cy="3672409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12000">
                  <a:schemeClr val="accent5"/>
                </a:gs>
                <a:gs pos="99000">
                  <a:schemeClr val="accent5"/>
                </a:gs>
                <a:gs pos="95000">
                  <a:srgbClr val="BDFEFF"/>
                </a:gs>
                <a:gs pos="17000">
                  <a:schemeClr val="accent5">
                    <a:lumMod val="20000"/>
                    <a:lumOff val="80000"/>
                  </a:schemeClr>
                </a:gs>
                <a:gs pos="100000">
                  <a:schemeClr val="accent5"/>
                </a:gs>
              </a:gsLst>
              <a:lin ang="5400000" scaled="1"/>
              <a:tileRect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anchor="ctr"/>
            <a:lstStyle/>
            <a:p>
              <a:pPr>
                <a:defRPr/>
              </a:pP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Предельно 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минимизированный</a:t>
              </a:r>
              <a:endParaRPr lang="en-US" sz="1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ru-RU" sz="1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Бункерует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исключительно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газотопливные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суда.</a:t>
              </a: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Имеет на борту и передает на бункеруемые суда СПГ и (под заказ) другие виды топлив.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СПГ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на борту хранится в резервуарах, принимаемых на борт вместе с СПГ, ЖНТ – аналогично.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При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отсутствии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газотопливных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 судов – в простое либо используется по альтернативному назначению. 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Для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приема СПГ использует соответствующие «обычные» причалы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en-US" sz="6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4139922" y="836712"/>
              <a:ext cx="4608511" cy="28803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Комплексного снабжения топливами (КСТ)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4131243" y="1268760"/>
              <a:ext cx="4608512" cy="28803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Комбинированный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4122533" y="1700808"/>
              <a:ext cx="4608512" cy="328537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Минимизированно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-комбинированный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9"/>
            <p:cNvSpPr>
              <a:spLocks noChangeArrowheads="1"/>
            </p:cNvSpPr>
            <p:nvPr/>
          </p:nvSpPr>
          <p:spPr bwMode="auto">
            <a:xfrm>
              <a:off x="4122532" y="404664"/>
              <a:ext cx="4608512" cy="28803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Специализированный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angle 5"/>
            <p:cNvSpPr>
              <a:spLocks noChangeArrowheads="1"/>
            </p:cNvSpPr>
            <p:nvPr/>
          </p:nvSpPr>
          <p:spPr bwMode="auto">
            <a:xfrm>
              <a:off x="539552" y="2276872"/>
              <a:ext cx="2016224" cy="1728192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square" lIns="0" rIns="0" anchor="ctr"/>
            <a:lstStyle/>
            <a:p>
              <a:pPr algn="ctr">
                <a:defRPr/>
              </a:pP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Бункеровщик СПГ</a:t>
              </a:r>
              <a:endParaRPr lang="ru-RU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2" name="AutoShape 12"/>
            <p:cNvCxnSpPr>
              <a:cxnSpLocks noChangeShapeType="1"/>
              <a:stCxn id="28" idx="3"/>
              <a:endCxn id="7" idx="1"/>
            </p:cNvCxnSpPr>
            <p:nvPr/>
          </p:nvCxnSpPr>
          <p:spPr bwMode="auto">
            <a:xfrm>
              <a:off x="2555776" y="3140968"/>
              <a:ext cx="1584176" cy="90010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AutoShape 13"/>
            <p:cNvCxnSpPr>
              <a:cxnSpLocks noChangeShapeType="1"/>
              <a:stCxn id="28" idx="3"/>
              <a:endCxn id="8" idx="1"/>
            </p:cNvCxnSpPr>
            <p:nvPr/>
          </p:nvCxnSpPr>
          <p:spPr bwMode="auto">
            <a:xfrm flipV="1">
              <a:off x="2555776" y="980728"/>
              <a:ext cx="1584146" cy="216024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AutoShape 15"/>
            <p:cNvCxnSpPr>
              <a:cxnSpLocks noChangeShapeType="1"/>
              <a:stCxn id="28" idx="3"/>
              <a:endCxn id="10" idx="1"/>
            </p:cNvCxnSpPr>
            <p:nvPr/>
          </p:nvCxnSpPr>
          <p:spPr bwMode="auto">
            <a:xfrm flipV="1">
              <a:off x="2555776" y="1865077"/>
              <a:ext cx="1566757" cy="127589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AutoShape 15"/>
            <p:cNvCxnSpPr>
              <a:cxnSpLocks noChangeShapeType="1"/>
              <a:stCxn id="28" idx="3"/>
              <a:endCxn id="9" idx="1"/>
            </p:cNvCxnSpPr>
            <p:nvPr/>
          </p:nvCxnSpPr>
          <p:spPr bwMode="auto">
            <a:xfrm flipV="1">
              <a:off x="2555776" y="1412776"/>
              <a:ext cx="1575467" cy="1728192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AutoShape 15"/>
            <p:cNvCxnSpPr>
              <a:cxnSpLocks noChangeShapeType="1"/>
              <a:stCxn id="28" idx="3"/>
              <a:endCxn id="20" idx="1"/>
            </p:cNvCxnSpPr>
            <p:nvPr/>
          </p:nvCxnSpPr>
          <p:spPr bwMode="auto">
            <a:xfrm flipV="1">
              <a:off x="2555776" y="548680"/>
              <a:ext cx="1566756" cy="2592288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51977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395536" y="980728"/>
            <a:ext cx="8424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В Крыловском ГНЦ выполнены проектные проработки судов, обеспечивающих выполнить всю гамму действий, потребность в которых может возникнуть при формировании комплекса по бункеровке </a:t>
            </a:r>
            <a:r>
              <a:rPr lang="ru-RU" sz="1200" dirty="0" err="1" smtClean="0">
                <a:solidFill>
                  <a:prstClr val="black"/>
                </a:solidFill>
              </a:rPr>
              <a:t>газотопливных</a:t>
            </a:r>
            <a:r>
              <a:rPr lang="ru-RU" sz="1200" dirty="0" smtClean="0">
                <a:solidFill>
                  <a:prstClr val="black"/>
                </a:solidFill>
              </a:rPr>
              <a:t> судов.</a:t>
            </a:r>
            <a:endParaRPr lang="ru-RU" alt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77723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Функциональный ряд бункеровщиков СПГ,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разработанный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КГНЦ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21562"/>
          <p:cNvGrpSpPr>
            <a:grpSpLocks/>
          </p:cNvGrpSpPr>
          <p:nvPr/>
        </p:nvGrpSpPr>
        <p:grpSpPr bwMode="auto">
          <a:xfrm>
            <a:off x="468312" y="1988467"/>
            <a:ext cx="8351838" cy="3960813"/>
            <a:chOff x="467543" y="1844824"/>
            <a:chExt cx="8353104" cy="3960440"/>
          </a:xfrm>
          <a:solidFill>
            <a:schemeClr val="accent5"/>
          </a:solidFill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467543" y="3051210"/>
              <a:ext cx="2015761" cy="145718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defRPr/>
              </a:pP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Суда, обеспечивающие бункеровку </a:t>
              </a:r>
              <a:r>
                <a:rPr lang="ru-RU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газотопливного</a:t>
              </a: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судна</a:t>
              </a:r>
            </a:p>
            <a:p>
              <a:pPr algn="ctr">
                <a:defRPr/>
              </a:pP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бункерным СПГ</a:t>
              </a:r>
              <a:endParaRPr lang="ru-RU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" name="AutoShape 12"/>
            <p:cNvCxnSpPr>
              <a:cxnSpLocks noChangeShapeType="1"/>
              <a:stCxn id="6" idx="3"/>
              <a:endCxn id="10" idx="1"/>
            </p:cNvCxnSpPr>
            <p:nvPr/>
          </p:nvCxnSpPr>
          <p:spPr bwMode="auto">
            <a:xfrm flipV="1">
              <a:off x="2483304" y="2097213"/>
              <a:ext cx="646881" cy="1682592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AutoShape 13"/>
            <p:cNvCxnSpPr>
              <a:cxnSpLocks noChangeShapeType="1"/>
              <a:stCxn id="6" idx="3"/>
              <a:endCxn id="11" idx="1"/>
            </p:cNvCxnSpPr>
            <p:nvPr/>
          </p:nvCxnSpPr>
          <p:spPr bwMode="auto">
            <a:xfrm flipV="1">
              <a:off x="2483304" y="2672628"/>
              <a:ext cx="646881" cy="1107177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AutoShape 15"/>
            <p:cNvCxnSpPr>
              <a:cxnSpLocks noChangeShapeType="1"/>
              <a:stCxn id="6" idx="3"/>
              <a:endCxn id="12" idx="1"/>
            </p:cNvCxnSpPr>
            <p:nvPr/>
          </p:nvCxnSpPr>
          <p:spPr bwMode="auto">
            <a:xfrm flipV="1">
              <a:off x="2483304" y="3248836"/>
              <a:ext cx="646881" cy="530969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3130185" y="1844824"/>
              <a:ext cx="5690462" cy="50477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just">
                <a:defRPr/>
              </a:pPr>
              <a:r>
                <a:rPr lang="ru-RU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Фидерный </a:t>
              </a:r>
              <a:r>
                <a:rPr lang="ru-RU" sz="1600" dirty="0" err="1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газовоз</a:t>
              </a:r>
              <a:r>
                <a:rPr lang="ru-RU" sz="1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СПГ</a:t>
              </a:r>
            </a:p>
            <a:p>
              <a:pPr algn="just">
                <a:defRPr/>
              </a:pP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(Пр.50401; Пр.50402)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3130185" y="2421033"/>
              <a:ext cx="5690462" cy="50319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just">
                <a:defRPr/>
              </a:pPr>
              <a:r>
                <a:rPr lang="ru-RU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Специализированный бункеровщик</a:t>
              </a:r>
            </a:p>
            <a:p>
              <a:pPr algn="just">
                <a:defRPr/>
              </a:pPr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(Пр.50401)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3130185" y="2997240"/>
              <a:ext cx="5690462" cy="503191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just">
                <a:defRPr/>
              </a:pPr>
              <a:r>
                <a:rPr lang="ru-RU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Бункеровщик КСТ </a:t>
              </a:r>
              <a:endPara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just">
                <a:defRPr/>
              </a:pPr>
              <a:r>
                <a: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Пр.50404)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3131773" y="3603608"/>
              <a:ext cx="5688874" cy="503191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just">
                <a:defRPr/>
              </a:pPr>
              <a:r>
                <a:rPr lang="ru-RU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Комбинированный бункеровщик</a:t>
              </a:r>
              <a:endPara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just">
                <a:defRPr/>
              </a:pPr>
              <a:r>
                <a: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Пр.50403)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AutoShape 15"/>
            <p:cNvCxnSpPr>
              <a:cxnSpLocks noChangeShapeType="1"/>
              <a:stCxn id="6" idx="3"/>
              <a:endCxn id="13" idx="1"/>
            </p:cNvCxnSpPr>
            <p:nvPr/>
          </p:nvCxnSpPr>
          <p:spPr bwMode="auto">
            <a:xfrm>
              <a:off x="2483304" y="3779805"/>
              <a:ext cx="648469" cy="75399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" name="Rectangle 9"/>
            <p:cNvSpPr>
              <a:spLocks noChangeArrowheads="1"/>
            </p:cNvSpPr>
            <p:nvPr/>
          </p:nvSpPr>
          <p:spPr bwMode="auto">
            <a:xfrm>
              <a:off x="3128597" y="4203627"/>
              <a:ext cx="5688874" cy="449221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just">
                <a:defRPr/>
              </a:pPr>
              <a:r>
                <a:rPr lang="ru-RU" sz="1600" dirty="0" err="1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Минимизированно</a:t>
              </a:r>
              <a:r>
                <a:rPr lang="ru-RU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-комбинированный </a:t>
              </a:r>
              <a:r>
                <a: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бункеровщик</a:t>
              </a:r>
            </a:p>
            <a:p>
              <a:pPr algn="just">
                <a:defRPr/>
              </a:pPr>
              <a:r>
                <a: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Пр.50402)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3131773" y="4743326"/>
              <a:ext cx="5688874" cy="48572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just">
                <a:defRPr/>
              </a:pPr>
              <a:r>
                <a:rPr lang="ru-RU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Предельно минимизированный </a:t>
              </a:r>
              <a:r>
                <a: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бункеровщик</a:t>
              </a:r>
            </a:p>
            <a:p>
              <a:pPr algn="just">
                <a:defRPr/>
              </a:pPr>
              <a:r>
                <a: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Пр.50405; Пр.50407)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9"/>
            <p:cNvSpPr>
              <a:spLocks noChangeArrowheads="1"/>
            </p:cNvSpPr>
            <p:nvPr/>
          </p:nvSpPr>
          <p:spPr bwMode="auto">
            <a:xfrm>
              <a:off x="3131773" y="5336995"/>
              <a:ext cx="5688874" cy="46826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just">
                <a:defRPr/>
              </a:pPr>
              <a:r>
                <a:rPr lang="ru-RU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Вариант с минимальной стоимостью решения</a:t>
              </a:r>
              <a:endPara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algn="just">
                <a:defRPr/>
              </a:pPr>
              <a:r>
                <a:rPr lang="ru-RU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Пр.50405)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8" name="AutoShape 13"/>
            <p:cNvCxnSpPr>
              <a:cxnSpLocks noChangeShapeType="1"/>
              <a:stCxn id="6" idx="3"/>
              <a:endCxn id="17" idx="1"/>
            </p:cNvCxnSpPr>
            <p:nvPr/>
          </p:nvCxnSpPr>
          <p:spPr bwMode="auto">
            <a:xfrm>
              <a:off x="2483304" y="3779805"/>
              <a:ext cx="648469" cy="1791325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AutoShape 13"/>
            <p:cNvCxnSpPr>
              <a:cxnSpLocks noChangeShapeType="1"/>
              <a:stCxn id="6" idx="3"/>
              <a:endCxn id="16" idx="1"/>
            </p:cNvCxnSpPr>
            <p:nvPr/>
          </p:nvCxnSpPr>
          <p:spPr bwMode="auto">
            <a:xfrm>
              <a:off x="2483304" y="3779805"/>
              <a:ext cx="648469" cy="1206386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AutoShape 13"/>
            <p:cNvCxnSpPr>
              <a:cxnSpLocks noChangeShapeType="1"/>
              <a:stCxn id="6" idx="3"/>
              <a:endCxn id="15" idx="1"/>
            </p:cNvCxnSpPr>
            <p:nvPr/>
          </p:nvCxnSpPr>
          <p:spPr bwMode="auto">
            <a:xfrm>
              <a:off x="2483304" y="3779805"/>
              <a:ext cx="645294" cy="648433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8670111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056" y="39623"/>
            <a:ext cx="78073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Газовоз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смешанного плавания </a:t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перевозки широкой номенклатуры грузов Пр.50401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Z:\Крестьянцев Андрей Борисович\от Скуднева\2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08889"/>
            <a:ext cx="8823314" cy="415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69976" y="5569495"/>
            <a:ext cx="55983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Газовоз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перевозки широкой номенклатуры грузов (Пр.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50401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060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252645"/>
              </p:ext>
            </p:extLst>
          </p:nvPr>
        </p:nvGraphicFramePr>
        <p:xfrm>
          <a:off x="251520" y="2625432"/>
          <a:ext cx="8640960" cy="361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370840">
                <a:tc>
                  <a:txBody>
                    <a:bodyPr/>
                    <a:lstStyle/>
                    <a:p>
                      <a:pPr>
                        <a:tabLst>
                          <a:tab pos="3317875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Длина наибольшая, м	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141,1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317875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Длина между перпендикулярами, м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135,8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317875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Ширина габаритная, м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16,6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317875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Осадка море/река, м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4,7/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3,6</a:t>
                      </a:r>
                    </a:p>
                    <a:p>
                      <a:pPr>
                        <a:tabLst>
                          <a:tab pos="3317875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Экипаж и доп. места, чел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14+4</a:t>
                      </a:r>
                    </a:p>
                    <a:p>
                      <a:endParaRPr lang="en-US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Дедвейт, море/река</a:t>
                      </a:r>
                    </a:p>
                    <a:p>
                      <a:pPr>
                        <a:tabLst>
                          <a:tab pos="895350" algn="l"/>
                          <a:tab pos="3317875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Перевозимый груз, т 	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5975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/3330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96938" algn="l"/>
                          <a:tab pos="3317875" algn="l"/>
                        </a:tabLst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Дизельное топливо,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	300,3/215,7</a:t>
                      </a:r>
                    </a:p>
                    <a:p>
                      <a:pPr>
                        <a:tabLst>
                          <a:tab pos="3409950" algn="l"/>
                        </a:tabLst>
                      </a:pPr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317875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Экономическая скорость на чистой воде,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узл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	11</a:t>
                      </a:r>
                    </a:p>
                    <a:p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 регистра судна: </a:t>
                      </a:r>
                    </a:p>
                    <a:p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KM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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Ice2 [1] R1 AUT1 Gas carrier type 2G 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минус 163 °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C, 10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бар)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Грузовые танки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317875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Количество,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317875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Суммарная вместимость, м</a:t>
                      </a:r>
                      <a:r>
                        <a:rPr lang="ru-RU" sz="1100" b="0" kern="12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6960  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Грузовые насосы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нефтяного топлива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317875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Количество,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Тип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привода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                                                   электрический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317875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Производительность каждого, м</a:t>
                      </a:r>
                      <a:r>
                        <a:rPr lang="ru-RU" sz="1100" b="0" kern="12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/ч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Главный двигатель</a:t>
                      </a:r>
                    </a:p>
                    <a:p>
                      <a:pPr>
                        <a:tabLst>
                          <a:tab pos="107950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Два среднеоборотных четырёхтактных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двигателя</a:t>
                      </a:r>
                      <a:endParaRPr lang="en-US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1079500" algn="l"/>
                        </a:tabLs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Caterpillar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3512B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317875" algn="l"/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Максимальная длительная мощность, кВт 	2х969</a:t>
                      </a:r>
                    </a:p>
                    <a:p>
                      <a:pPr>
                        <a:tabLst>
                          <a:tab pos="3317875" algn="l"/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 дизельного топлива </a:t>
                      </a:r>
                    </a:p>
                    <a:p>
                      <a:pPr>
                        <a:tabLst>
                          <a:tab pos="3317875" algn="l"/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ходовом режиме , т/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	15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317875" algn="l"/>
                          <a:tab pos="3409950" algn="l"/>
                        </a:tabLs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317875" algn="l"/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Дизель-генераторы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317875" algn="l"/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317875" algn="l"/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Тип приводного дизеля                             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Caterpillar 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С18 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ACERT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317875" algn="l"/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Электрическая мощность каждого, кВт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4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317875" algn="l"/>
                          <a:tab pos="3409950" algn="l"/>
                        </a:tabLs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317875" algn="l"/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Котельная установка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317875" algn="l"/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водогрейных котлов,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317875" algn="l"/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Тепловая мощность, кВт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500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65056" y="39623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характеристики </a:t>
            </a:r>
            <a:r>
              <a:rPr lang="ru-RU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газовоза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смешанного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плавания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перевозки широкой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номенклатуры грузов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Пр.50401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179512" y="1035893"/>
            <a:ext cx="878497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sz="1200" dirty="0">
                <a:solidFill>
                  <a:prstClr val="black"/>
                </a:solidFill>
              </a:rPr>
              <a:t>Судно предназначено для перевозки в имеющихся на борту трех вкладных танках типа </a:t>
            </a:r>
            <a:r>
              <a:rPr lang="en-US" sz="1200" dirty="0">
                <a:solidFill>
                  <a:prstClr val="black"/>
                </a:solidFill>
              </a:rPr>
              <a:t>“C”</a:t>
            </a:r>
            <a:r>
              <a:rPr lang="ru-RU" sz="1200" dirty="0">
                <a:solidFill>
                  <a:prstClr val="black"/>
                </a:solidFill>
              </a:rPr>
              <a:t> широкой номенклатуры сжиженных газов (СПГ, этан, этилен, нефтяные газы и аммиак), а также ряда наименований жидких химических грузов. 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Может работать на водных путях Единой глубоководной системы (ЕГС) РФ.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В рамках комплекса по обеспечению бункеровки </a:t>
            </a:r>
            <a:r>
              <a:rPr lang="ru-RU" sz="1200" dirty="0" err="1" smtClean="0">
                <a:solidFill>
                  <a:prstClr val="black"/>
                </a:solidFill>
              </a:rPr>
              <a:t>газотопливных</a:t>
            </a:r>
            <a:r>
              <a:rPr lang="ru-RU" sz="1200" dirty="0" smtClean="0">
                <a:solidFill>
                  <a:prstClr val="black"/>
                </a:solidFill>
              </a:rPr>
              <a:t> судов судно может </a:t>
            </a:r>
            <a:r>
              <a:rPr lang="ru-RU" sz="1200" dirty="0">
                <a:solidFill>
                  <a:prstClr val="black"/>
                </a:solidFill>
              </a:rPr>
              <a:t>быть использовано, как </a:t>
            </a:r>
            <a:r>
              <a:rPr lang="ru-RU" sz="1200" dirty="0" smtClean="0">
                <a:solidFill>
                  <a:prstClr val="black"/>
                </a:solidFill>
              </a:rPr>
              <a:t>фидерный </a:t>
            </a:r>
            <a:r>
              <a:rPr lang="ru-RU" sz="1200" dirty="0" err="1">
                <a:solidFill>
                  <a:prstClr val="black"/>
                </a:solidFill>
              </a:rPr>
              <a:t>газовоз</a:t>
            </a:r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smtClean="0">
                <a:solidFill>
                  <a:prstClr val="black"/>
                </a:solidFill>
              </a:rPr>
              <a:t>СПГ (для снабжения потребителей СПГ), а также в качестве специализированного бункеровщика СПГ </a:t>
            </a:r>
            <a:r>
              <a:rPr lang="ru-RU" sz="1200" dirty="0">
                <a:solidFill>
                  <a:prstClr val="black"/>
                </a:solidFill>
              </a:rPr>
              <a:t>для </a:t>
            </a:r>
            <a:r>
              <a:rPr lang="ru-RU" sz="1200" dirty="0" smtClean="0">
                <a:solidFill>
                  <a:prstClr val="black"/>
                </a:solidFill>
              </a:rPr>
              <a:t>обслуживания </a:t>
            </a:r>
            <a:r>
              <a:rPr lang="ru-RU" sz="1200" dirty="0" err="1" smtClean="0">
                <a:solidFill>
                  <a:prstClr val="black"/>
                </a:solidFill>
              </a:rPr>
              <a:t>газотопливных</a:t>
            </a:r>
            <a:r>
              <a:rPr lang="ru-RU" sz="1200" dirty="0" smtClean="0">
                <a:solidFill>
                  <a:prstClr val="black"/>
                </a:solidFill>
              </a:rPr>
              <a:t> судов </a:t>
            </a:r>
            <a:r>
              <a:rPr lang="ru-RU" sz="1200" dirty="0">
                <a:solidFill>
                  <a:prstClr val="black"/>
                </a:solidFill>
              </a:rPr>
              <a:t>крупных и особо </a:t>
            </a:r>
            <a:r>
              <a:rPr lang="ru-RU" sz="1200" dirty="0" smtClean="0">
                <a:solidFill>
                  <a:prstClr val="black"/>
                </a:solidFill>
              </a:rPr>
              <a:t>крупных размеров.</a:t>
            </a:r>
            <a:endParaRPr lang="ru-RU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484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116632"/>
            <a:ext cx="74104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Бункеровщик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СПГ (комплексного снабжения топливами) </a:t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Пр.50404 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5589240"/>
            <a:ext cx="66247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Бункеровщик СПГ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(Пр.50404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-8879" y="1268760"/>
            <a:ext cx="9152879" cy="4188563"/>
            <a:chOff x="-8879" y="1268760"/>
            <a:chExt cx="9152879" cy="4188563"/>
          </a:xfrm>
        </p:grpSpPr>
        <p:pic>
          <p:nvPicPr>
            <p:cNvPr id="3074" name="Picture 2" descr="D:\Документы\Конференции, совещания, форумы\2014\28.04.2014 - Зелёное судоходство\50404 - общий вид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836" b="17420"/>
            <a:stretch/>
          </p:blipFill>
          <p:spPr bwMode="auto">
            <a:xfrm>
              <a:off x="-8879" y="1268760"/>
              <a:ext cx="9152879" cy="4188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" name="Прямая соединительная линия 2"/>
            <p:cNvCxnSpPr/>
            <p:nvPr/>
          </p:nvCxnSpPr>
          <p:spPr>
            <a:xfrm flipH="1">
              <a:off x="7806010" y="3059435"/>
              <a:ext cx="21602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5803279" y="3049334"/>
              <a:ext cx="216024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H="1">
              <a:off x="3587698" y="3049334"/>
              <a:ext cx="216024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63324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7723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характеристики </a:t>
            </a:r>
            <a:endParaRPr lang="ru-RU" sz="20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defRPr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бункеровщика СПГ Пр.50404 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6934"/>
              </p:ext>
            </p:extLst>
          </p:nvPr>
        </p:nvGraphicFramePr>
        <p:xfrm>
          <a:off x="251520" y="2769448"/>
          <a:ext cx="8640960" cy="361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370840">
                <a:tc>
                  <a:txBody>
                    <a:bodyPr/>
                    <a:lstStyle/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Длина наибольшая, м	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92,3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Длина между перпендикулярами, м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82,35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Ширина габаритная, м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16,6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Осадка море/река, м	4,6/3,6</a:t>
                      </a: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Экипаж, чел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Дедвейт море/река</a:t>
                      </a:r>
                    </a:p>
                    <a:p>
                      <a:pPr>
                        <a:tabLst>
                          <a:tab pos="895350" algn="l"/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Перевозимый груз, т                        (904+934)/750</a:t>
                      </a:r>
                    </a:p>
                    <a:p>
                      <a:pPr>
                        <a:tabLst>
                          <a:tab pos="895350" algn="l"/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Дизельное топливо, т                            144,4/144,4</a:t>
                      </a:r>
                    </a:p>
                    <a:p>
                      <a:pPr>
                        <a:tabLst>
                          <a:tab pos="3409950" algn="l"/>
                        </a:tabLst>
                      </a:pPr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Экономическая скорость на чистой воде,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узл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	9</a:t>
                      </a:r>
                    </a:p>
                    <a:p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 регистра судна :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КМ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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се3 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R1 AUT1 OMBO ANTI-ICE LI CCO ECO-S WINTERIZATION (-30) Oil tanker (&lt;60 °C)/Gas carrier type 2G (methane) (ESP)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Грузовые танки: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СПГ, м</a:t>
                      </a:r>
                      <a:r>
                        <a:rPr lang="ru-RU" sz="1100" b="0" kern="12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2290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Грузовой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танк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м</a:t>
                      </a:r>
                      <a:r>
                        <a:rPr lang="ru-RU" sz="1100" b="0" kern="12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2х536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Грузовые насосы для нефтяного топлива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Количество,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Тип привода                                                           электрический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Производительность каждого, м</a:t>
                      </a:r>
                      <a:r>
                        <a:rPr lang="ru-RU" sz="1100" b="0" kern="12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/ч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200</a:t>
                      </a:r>
                    </a:p>
                    <a:p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Главный двигатель</a:t>
                      </a:r>
                    </a:p>
                    <a:p>
                      <a:pPr>
                        <a:tabLst>
                          <a:tab pos="107950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	</a:t>
                      </a:r>
                    </a:p>
                    <a:p>
                      <a:pPr>
                        <a:tabLst>
                          <a:tab pos="107950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Три среднеоборотных четырёхтактных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дизель-генератора</a:t>
                      </a:r>
                      <a:endParaRPr lang="en-US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1079500" algn="l"/>
                        </a:tabLs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Caterpillar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С32</a:t>
                      </a:r>
                    </a:p>
                    <a:p>
                      <a:pPr>
                        <a:tabLst>
                          <a:tab pos="107950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Максимальная длительная мощность, кВт 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3х874</a:t>
                      </a: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 дизельного топлива </a:t>
                      </a: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100% мощности, т/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	13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Электрическая мощность каждого, кВт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830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Аварийный дизель-генератор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Тип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Электрическая мощность, кВт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 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Котельная установка – два термальных котла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Тепловая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мощность каждого котла, кВт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800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179512" y="1148551"/>
            <a:ext cx="878497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Судно предназначено для использования в качестве бункеровщика комплексного снабжения топливами для обслуживания </a:t>
            </a:r>
            <a:r>
              <a:rPr lang="ru-RU" sz="1200" dirty="0" err="1" smtClean="0">
                <a:solidFill>
                  <a:prstClr val="black"/>
                </a:solidFill>
              </a:rPr>
              <a:t>газотопливных</a:t>
            </a:r>
            <a:r>
              <a:rPr lang="ru-RU" sz="1200" dirty="0" smtClean="0">
                <a:solidFill>
                  <a:prstClr val="black"/>
                </a:solidFill>
              </a:rPr>
              <a:t> судов средних и крупных размеров.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Может быть использовано, как небольшой фидерный </a:t>
            </a:r>
            <a:r>
              <a:rPr lang="ru-RU" sz="1200" dirty="0" err="1" smtClean="0">
                <a:solidFill>
                  <a:prstClr val="black"/>
                </a:solidFill>
              </a:rPr>
              <a:t>газовоз</a:t>
            </a:r>
            <a:r>
              <a:rPr lang="ru-RU" sz="1200" dirty="0" smtClean="0">
                <a:solidFill>
                  <a:prstClr val="black"/>
                </a:solidFill>
              </a:rPr>
              <a:t> СПГ.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Может совершать межбассейновые переходы по ЕГС РФ и (с определенными ограничениями) работать на водных путях ЕГС РФ.</a:t>
            </a:r>
            <a:endParaRPr lang="ru-RU" altLang="ru-RU" sz="1200" dirty="0"/>
          </a:p>
        </p:txBody>
      </p:sp>
    </p:spTree>
    <p:extLst>
      <p:ext uri="{BB962C8B-B14F-4D97-AF65-F5344CB8AC3E}">
        <p14:creationId xmlns:p14="http://schemas.microsoft.com/office/powerpoint/2010/main" val="766548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77723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Универсальный бункеровщик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СПГ </a:t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Пр.50403 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5589240"/>
            <a:ext cx="66247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Универсальный бункеровщик СПГ (Пр.50403)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:\Документы\Конференции, совещания, форумы\2014\28.04.2014 - Зелёное судоходство\50403 - общий вид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48" b="20138"/>
          <a:stretch/>
        </p:blipFill>
        <p:spPr bwMode="auto">
          <a:xfrm>
            <a:off x="0" y="1291130"/>
            <a:ext cx="9144000" cy="395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324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210716"/>
              </p:ext>
            </p:extLst>
          </p:nvPr>
        </p:nvGraphicFramePr>
        <p:xfrm>
          <a:off x="323528" y="2852936"/>
          <a:ext cx="8640960" cy="361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370840">
                <a:tc>
                  <a:txBody>
                    <a:bodyPr/>
                    <a:lstStyle/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Длина наибольшая, м	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92,3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Длина между перпендикулярами, м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82,35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Ширина габаритная, м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16,6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Осадка море/река, м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6/3,6</a:t>
                      </a: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Экипаж, чел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Дедвейт море/река</a:t>
                      </a:r>
                    </a:p>
                    <a:p>
                      <a:pPr>
                        <a:tabLst>
                          <a:tab pos="895350" algn="l"/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Перевозимый груз, т 	2711/1296</a:t>
                      </a:r>
                    </a:p>
                    <a:p>
                      <a:pPr>
                        <a:tabLst>
                          <a:tab pos="895350" algn="l"/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Дизельное топливо, т                            144,4/144,4</a:t>
                      </a:r>
                    </a:p>
                    <a:p>
                      <a:pPr>
                        <a:tabLst>
                          <a:tab pos="3409950" algn="l"/>
                        </a:tabLst>
                      </a:pPr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Экономическая скорость на чистой воде,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узл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	9</a:t>
                      </a:r>
                    </a:p>
                    <a:p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 регистра судна :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КМ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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се3 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R1 AUT1 OMBO ANTI-ICE LI CCO ECO-S WINTERIZATION (-30) Oil tanker (&lt;60 °C)/Gas carrier type 2G (methane) (ESP)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Грузовые танки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Количество,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Суммарная вместимость, м</a:t>
                      </a:r>
                      <a:r>
                        <a:rPr lang="ru-RU" sz="1100" b="0" kern="12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3000  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Грузовые насосы для нефтяного топлива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Количество,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Тип привода                                                            электрический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Производительность каждого, м</a:t>
                      </a:r>
                      <a:r>
                        <a:rPr lang="ru-RU" sz="1100" b="0" kern="12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/ч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200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Главный двигатель</a:t>
                      </a:r>
                    </a:p>
                    <a:p>
                      <a:pPr>
                        <a:tabLst>
                          <a:tab pos="107950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	</a:t>
                      </a:r>
                    </a:p>
                    <a:p>
                      <a:pPr>
                        <a:tabLst>
                          <a:tab pos="107950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Три среднеоборотных четырёхтактных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дизель-генератора</a:t>
                      </a:r>
                      <a:endParaRPr lang="en-US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1079500" algn="l"/>
                        </a:tabLs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Caterpillar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С32</a:t>
                      </a:r>
                    </a:p>
                    <a:p>
                      <a:pPr>
                        <a:tabLst>
                          <a:tab pos="107950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Максимальная длительная мощность, кВт 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3х874</a:t>
                      </a: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 дизельного топлива </a:t>
                      </a: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100% мощности, т/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	13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Электрическая мощность каждого, кВт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830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Аварийный дизель-генератор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Тип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Электрическая мощность, кВт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 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Котельная установка – два термальных котла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Тепловая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мощность каждого котла, кВт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800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95536" y="77723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характеристики </a:t>
            </a:r>
            <a:endParaRPr lang="ru-RU" sz="20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defRPr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универсального бункеровщика СПГ Пр.50403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179512" y="980728"/>
            <a:ext cx="878497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Судно предназначено для использования в качестве комбинированного бункеровщика. Оно выполняет бункеровку «обычных» судов, обеспечивая выдачу до трех сортов жидкого нефтяного топлива, и при необходимости может выполнить бункеровку </a:t>
            </a:r>
            <a:r>
              <a:rPr lang="ru-RU" sz="1200" dirty="0" err="1" smtClean="0">
                <a:solidFill>
                  <a:prstClr val="black"/>
                </a:solidFill>
              </a:rPr>
              <a:t>газотопливного</a:t>
            </a:r>
            <a:r>
              <a:rPr lang="ru-RU" sz="1200" dirty="0" smtClean="0">
                <a:solidFill>
                  <a:prstClr val="black"/>
                </a:solidFill>
              </a:rPr>
              <a:t> судна небольших либо средних размеров из постоянно установленных на палубе двух танков типа </a:t>
            </a:r>
            <a:r>
              <a:rPr lang="en-US" sz="1200" dirty="0" smtClean="0">
                <a:solidFill>
                  <a:prstClr val="black"/>
                </a:solidFill>
              </a:rPr>
              <a:t>“C”</a:t>
            </a:r>
            <a:r>
              <a:rPr lang="ru-RU" sz="1200" dirty="0" smtClean="0">
                <a:solidFill>
                  <a:prstClr val="black"/>
                </a:solidFill>
              </a:rPr>
              <a:t>  для бункерного СПГ суммарным объемом 500 м</a:t>
            </a:r>
            <a:r>
              <a:rPr lang="ru-RU" sz="1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200" dirty="0" smtClean="0">
                <a:solidFill>
                  <a:prstClr val="black"/>
                </a:solidFill>
              </a:rPr>
              <a:t>.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Может быть использовано, как малый фидерный </a:t>
            </a:r>
            <a:r>
              <a:rPr lang="ru-RU" sz="1200" dirty="0" err="1" smtClean="0">
                <a:solidFill>
                  <a:prstClr val="black"/>
                </a:solidFill>
              </a:rPr>
              <a:t>газовоз</a:t>
            </a:r>
            <a:r>
              <a:rPr lang="ru-RU" sz="1200" dirty="0" smtClean="0">
                <a:solidFill>
                  <a:prstClr val="black"/>
                </a:solidFill>
              </a:rPr>
              <a:t> СПГ.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Может совершать межбассейновые переходы по ЕГС РФ и (с определенными ограничениями) работать на водных путях ЕГС РФ.</a:t>
            </a:r>
            <a:endParaRPr lang="ru-RU" altLang="ru-RU" sz="1200" dirty="0"/>
          </a:p>
        </p:txBody>
      </p:sp>
    </p:spTree>
    <p:extLst>
      <p:ext uri="{BB962C8B-B14F-4D97-AF65-F5344CB8AC3E}">
        <p14:creationId xmlns:p14="http://schemas.microsoft.com/office/powerpoint/2010/main" val="38413490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77723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Универсальный бункеровщик накатного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типа</a:t>
            </a:r>
          </a:p>
          <a:p>
            <a:pPr eaLnBrk="0" hangingPunct="0">
              <a:defRPr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Пр.50402 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5589240"/>
            <a:ext cx="66247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Универсальный бункеровщик накатного типа (Пр.50402)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D:\Документы\Конференции, совещания, форумы\2014\28.04.2014 - Зелёное судоходство\50402 - общий вид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7" b="18922"/>
          <a:stretch/>
        </p:blipFill>
        <p:spPr bwMode="auto">
          <a:xfrm>
            <a:off x="0" y="1340768"/>
            <a:ext cx="9144000" cy="402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329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9271"/>
              </p:ext>
            </p:extLst>
          </p:nvPr>
        </p:nvGraphicFramePr>
        <p:xfrm>
          <a:off x="251520" y="2924944"/>
          <a:ext cx="8640960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370840">
                <a:tc>
                  <a:txBody>
                    <a:bodyPr/>
                    <a:lstStyle/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Длина наибольшая, м	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92,3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Длина между перпендикулярами, м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82,35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Ширина габаритная, м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16,6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Осадка море/река, м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6/3,6</a:t>
                      </a: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Экипаж, чел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Дедвейт море/река</a:t>
                      </a:r>
                    </a:p>
                    <a:p>
                      <a:pPr>
                        <a:tabLst>
                          <a:tab pos="895350" algn="l"/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Перевозимый груз, т 	2824/1396</a:t>
                      </a:r>
                    </a:p>
                    <a:p>
                      <a:pPr>
                        <a:tabLst>
                          <a:tab pos="895350" algn="l"/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Дизельное топливо, т                            144,4/144,4</a:t>
                      </a:r>
                    </a:p>
                    <a:p>
                      <a:pPr>
                        <a:tabLst>
                          <a:tab pos="3409950" algn="l"/>
                        </a:tabLst>
                      </a:pPr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Экономическая скорость на чистой воде,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узл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	9</a:t>
                      </a:r>
                    </a:p>
                    <a:p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 регистра судна :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КМ</a:t>
                      </a:r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Wingdings"/>
                        </a:rPr>
                        <a:t>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се3 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R1 AUT1 OMBO ANTI-ICE LI CCO ECO-S WINTERIZATION (-30) Oil tanker (&lt;60 °C)/Gas carrier type 2G (methane)/Ro-</a:t>
                      </a:r>
                      <a:r>
                        <a:rPr lang="en-US" sz="11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</a:t>
                      </a:r>
                      <a:r>
                        <a:rPr lang="en-US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ship (ESP)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Грузовые танки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Количество,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Суммарная вместимость, м</a:t>
                      </a:r>
                      <a:r>
                        <a:rPr lang="ru-RU" sz="1100" b="0" kern="12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3000  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Грузовые насосы для нефтяного топлива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Количество,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409950" algn="l"/>
                        </a:tabLst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Тип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привода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                                                   электрический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Производительность каждого, м</a:t>
                      </a:r>
                      <a:r>
                        <a:rPr lang="ru-RU" sz="1100" b="0" kern="1200" baseline="30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/ч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200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Главный двигатель</a:t>
                      </a:r>
                    </a:p>
                    <a:p>
                      <a:pPr>
                        <a:tabLst>
                          <a:tab pos="107950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</a:t>
                      </a:r>
                    </a:p>
                    <a:p>
                      <a:pPr>
                        <a:tabLst>
                          <a:tab pos="107950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Три среднеоборотных четырёхтактных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дизель-генератора</a:t>
                      </a:r>
                      <a:endParaRPr lang="en-US" sz="11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tabLst>
                          <a:tab pos="1079500" algn="l"/>
                        </a:tabLst>
                      </a:pPr>
                      <a:r>
                        <a:rPr lang="en-US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Caterpillar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С32</a:t>
                      </a:r>
                    </a:p>
                    <a:p>
                      <a:pPr>
                        <a:tabLst>
                          <a:tab pos="107950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Максимальная длительная мощность, кВт 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3х874</a:t>
                      </a: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 дизельного топлива </a:t>
                      </a:r>
                    </a:p>
                    <a:p>
                      <a:pPr>
                        <a:tabLst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100% мощности, т/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	13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Электрическая мощность каждого, кВт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830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Аварийный дизель-генератор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Тип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Электрическая мощность, кВт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 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Котельная установка – два термальных котла</a:t>
                      </a:r>
                    </a:p>
                    <a:p>
                      <a:pPr marL="0" algn="l" defTabSz="914400" rtl="0" eaLnBrk="1" latinLnBrk="0" hangingPunct="1">
                        <a:tabLst>
                          <a:tab pos="3409950" algn="l"/>
                        </a:tabLs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Тепловая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мощность каждого котла, кВт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800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65056" y="39623"/>
            <a:ext cx="7879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характеристики универсального бункеровщика </a:t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накатного типа Пр.50402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179512" y="980728"/>
            <a:ext cx="8784976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Судно предназначено для использования в качестве </a:t>
            </a:r>
            <a:r>
              <a:rPr lang="ru-RU" sz="1200" dirty="0" err="1" smtClean="0">
                <a:solidFill>
                  <a:prstClr val="black"/>
                </a:solidFill>
              </a:rPr>
              <a:t>минимизированно</a:t>
            </a:r>
            <a:r>
              <a:rPr lang="ru-RU" sz="1200" dirty="0" smtClean="0">
                <a:solidFill>
                  <a:prstClr val="black"/>
                </a:solidFill>
              </a:rPr>
              <a:t>-комбинированного бункеровщика. Оно </a:t>
            </a:r>
            <a:r>
              <a:rPr lang="ru-RU" sz="1200" dirty="0">
                <a:solidFill>
                  <a:prstClr val="black"/>
                </a:solidFill>
              </a:rPr>
              <a:t>выполняет бункеровку «обычных» судов, обеспечивая выдачу до трех сортов жидкого нефтяного </a:t>
            </a:r>
            <a:r>
              <a:rPr lang="ru-RU" sz="1200" dirty="0" smtClean="0">
                <a:solidFill>
                  <a:prstClr val="black"/>
                </a:solidFill>
              </a:rPr>
              <a:t>топлива, при этом стационарных емкостей для бункерного СПГ на борту не несет. 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При </a:t>
            </a:r>
            <a:r>
              <a:rPr lang="ru-RU" sz="1200" dirty="0">
                <a:solidFill>
                  <a:prstClr val="black"/>
                </a:solidFill>
              </a:rPr>
              <a:t>необходимости может выполнить бункеровку </a:t>
            </a:r>
            <a:r>
              <a:rPr lang="ru-RU" sz="1200" dirty="0" err="1">
                <a:solidFill>
                  <a:prstClr val="black"/>
                </a:solidFill>
              </a:rPr>
              <a:t>газотопливного</a:t>
            </a:r>
            <a:r>
              <a:rPr lang="ru-RU" sz="1200" dirty="0">
                <a:solidFill>
                  <a:prstClr val="black"/>
                </a:solidFill>
              </a:rPr>
              <a:t> судна небольших либо средних размеров из </a:t>
            </a:r>
            <a:r>
              <a:rPr lang="ru-RU" sz="1200" dirty="0" smtClean="0">
                <a:solidFill>
                  <a:prstClr val="black"/>
                </a:solidFill>
              </a:rPr>
              <a:t>накатываемых для этого на борт </a:t>
            </a:r>
            <a:r>
              <a:rPr lang="ru-RU" sz="1200" dirty="0" err="1" smtClean="0">
                <a:solidFill>
                  <a:prstClr val="black"/>
                </a:solidFill>
              </a:rPr>
              <a:t>автотрейлеров-газовозов</a:t>
            </a:r>
            <a:r>
              <a:rPr lang="ru-RU" sz="1200" dirty="0" smtClean="0">
                <a:solidFill>
                  <a:prstClr val="black"/>
                </a:solidFill>
              </a:rPr>
              <a:t> требуемого объема, соединяемых в единую систему суммарным объемом до 500…700 м</a:t>
            </a:r>
            <a:r>
              <a:rPr lang="ru-RU" sz="1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200" dirty="0" smtClean="0">
                <a:solidFill>
                  <a:prstClr val="black"/>
                </a:solidFill>
              </a:rPr>
              <a:t>. По завершении бункеровки трейлеры сгружаются с судна и работают независимо от него.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Может совершать межбассейновые переходы по ЕГС РФ и (с определенными ограничениями) работать на водных путях ЕГС РФ.</a:t>
            </a:r>
            <a:endParaRPr lang="ru-RU" altLang="ru-RU" sz="1200" dirty="0"/>
          </a:p>
        </p:txBody>
      </p:sp>
    </p:spTree>
    <p:extLst>
      <p:ext uri="{BB962C8B-B14F-4D97-AF65-F5344CB8AC3E}">
        <p14:creationId xmlns:p14="http://schemas.microsoft.com/office/powerpoint/2010/main" val="6891478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4624"/>
            <a:ext cx="8229600" cy="719684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Причины интереса к СПГ</a:t>
            </a:r>
            <a:b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к бункерному топливу для судов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31888"/>
            <a:ext cx="8229600" cy="49942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/>
              <a:t> </a:t>
            </a:r>
          </a:p>
        </p:txBody>
      </p:sp>
      <p:sp>
        <p:nvSpPr>
          <p:cNvPr id="8197" name="Text Box 18"/>
          <p:cNvSpPr txBox="1">
            <a:spLocks noChangeArrowheads="1"/>
          </p:cNvSpPr>
          <p:nvPr/>
        </p:nvSpPr>
        <p:spPr bwMode="auto">
          <a:xfrm>
            <a:off x="287338" y="1124744"/>
            <a:ext cx="8353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altLang="ru-RU" sz="1600" dirty="0"/>
              <a:t>В настоящее время имеется ряд </a:t>
            </a:r>
            <a:r>
              <a:rPr lang="ru-RU" altLang="ru-RU" sz="1600" dirty="0" smtClean="0"/>
              <a:t>причин, </a:t>
            </a:r>
            <a:r>
              <a:rPr lang="ru-RU" altLang="ru-RU" sz="1600" dirty="0"/>
              <a:t>в силу которых на водном транспорте все большее распространение в качестве бункерного топлива будет получать </a:t>
            </a:r>
            <a:r>
              <a:rPr lang="ru-RU" altLang="ru-RU" sz="1600" dirty="0" smtClean="0"/>
              <a:t>СПГ. </a:t>
            </a:r>
            <a:endParaRPr lang="ru-RU" altLang="ru-RU" sz="1600" dirty="0"/>
          </a:p>
        </p:txBody>
      </p:sp>
      <p:grpSp>
        <p:nvGrpSpPr>
          <p:cNvPr id="19" name="Группа 18"/>
          <p:cNvGrpSpPr/>
          <p:nvPr/>
        </p:nvGrpSpPr>
        <p:grpSpPr>
          <a:xfrm>
            <a:off x="467544" y="1988840"/>
            <a:ext cx="8352928" cy="3024336"/>
            <a:chOff x="827584" y="3214688"/>
            <a:chExt cx="7632848" cy="2517775"/>
          </a:xfrm>
          <a:solidFill>
            <a:schemeClr val="accent5"/>
          </a:solidFill>
        </p:grpSpPr>
        <p:sp>
          <p:nvSpPr>
            <p:cNvPr id="8199" name="Rectangle 5"/>
            <p:cNvSpPr>
              <a:spLocks noChangeArrowheads="1"/>
            </p:cNvSpPr>
            <p:nvPr/>
          </p:nvSpPr>
          <p:spPr bwMode="auto">
            <a:xfrm>
              <a:off x="827584" y="3214688"/>
              <a:ext cx="2880817" cy="2517775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Причины </a:t>
              </a: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роста </a:t>
              </a:r>
            </a:p>
            <a:p>
              <a:pPr algn="ctr">
                <a:defRPr/>
              </a:pP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интереса</a:t>
              </a:r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к переводу</a:t>
              </a:r>
            </a:p>
            <a:p>
              <a:pPr algn="ctr">
                <a:defRPr/>
              </a:pPr>
              <a:r>
                <a:rPr 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судовых</a:t>
              </a:r>
            </a:p>
            <a:p>
              <a:pPr algn="ctr">
                <a:defRPr/>
              </a:pPr>
              <a:r>
                <a:rPr lang="ru-RU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энергоустанок</a:t>
              </a:r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с жидкого топлива</a:t>
              </a:r>
            </a:p>
            <a:p>
              <a:pPr algn="ctr">
                <a:defRPr/>
              </a:pPr>
              <a:r>
                <a:rPr 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на СПГ</a:t>
              </a:r>
            </a:p>
          </p:txBody>
        </p:sp>
        <p:cxnSp>
          <p:nvCxnSpPr>
            <p:cNvPr id="3" name="AutoShape 12"/>
            <p:cNvCxnSpPr>
              <a:cxnSpLocks noChangeShapeType="1"/>
              <a:stCxn id="8199" idx="3"/>
              <a:endCxn id="8200" idx="1"/>
            </p:cNvCxnSpPr>
            <p:nvPr/>
          </p:nvCxnSpPr>
          <p:spPr bwMode="auto">
            <a:xfrm flipV="1">
              <a:off x="3708401" y="3484785"/>
              <a:ext cx="1150937" cy="988791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03" name="AutoShape 13"/>
            <p:cNvCxnSpPr>
              <a:cxnSpLocks noChangeShapeType="1"/>
              <a:stCxn id="8199" idx="3"/>
              <a:endCxn id="8201" idx="1"/>
            </p:cNvCxnSpPr>
            <p:nvPr/>
          </p:nvCxnSpPr>
          <p:spPr bwMode="auto">
            <a:xfrm flipV="1">
              <a:off x="3708401" y="4142221"/>
              <a:ext cx="1150937" cy="331355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04" name="AutoShape 15"/>
            <p:cNvCxnSpPr>
              <a:cxnSpLocks noChangeShapeType="1"/>
              <a:stCxn id="8199" idx="3"/>
              <a:endCxn id="8202" idx="1"/>
            </p:cNvCxnSpPr>
            <p:nvPr/>
          </p:nvCxnSpPr>
          <p:spPr bwMode="auto">
            <a:xfrm>
              <a:off x="3708401" y="4473576"/>
              <a:ext cx="1150937" cy="330044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8" name="Группа 17"/>
            <p:cNvGrpSpPr/>
            <p:nvPr/>
          </p:nvGrpSpPr>
          <p:grpSpPr>
            <a:xfrm>
              <a:off x="4859338" y="3214688"/>
              <a:ext cx="3601094" cy="2517775"/>
              <a:chOff x="4859338" y="2996952"/>
              <a:chExt cx="3601094" cy="3024336"/>
            </a:xfrm>
            <a:grpFill/>
          </p:grpSpPr>
          <p:sp>
            <p:nvSpPr>
              <p:cNvPr id="8200" name="Rectangle 6"/>
              <p:cNvSpPr>
                <a:spLocks noChangeArrowheads="1"/>
              </p:cNvSpPr>
              <p:nvPr/>
            </p:nvSpPr>
            <p:spPr bwMode="auto">
              <a:xfrm>
                <a:off x="4859338" y="2996952"/>
                <a:ext cx="3601094" cy="648878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Экологические</a:t>
                </a:r>
              </a:p>
            </p:txBody>
          </p:sp>
          <p:sp>
            <p:nvSpPr>
              <p:cNvPr id="8201" name="Rectangle 7"/>
              <p:cNvSpPr>
                <a:spLocks noChangeArrowheads="1"/>
              </p:cNvSpPr>
              <p:nvPr/>
            </p:nvSpPr>
            <p:spPr bwMode="auto">
              <a:xfrm>
                <a:off x="4859338" y="3789040"/>
                <a:ext cx="3601094" cy="644119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Экономические</a:t>
                </a:r>
              </a:p>
            </p:txBody>
          </p:sp>
          <p:sp>
            <p:nvSpPr>
              <p:cNvPr id="8202" name="Rectangle 9"/>
              <p:cNvSpPr>
                <a:spLocks noChangeArrowheads="1"/>
              </p:cNvSpPr>
              <p:nvPr/>
            </p:nvSpPr>
            <p:spPr bwMode="auto">
              <a:xfrm>
                <a:off x="4859338" y="4581128"/>
                <a:ext cx="3601094" cy="648878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Административные и политические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Rectangle 9"/>
              <p:cNvSpPr>
                <a:spLocks noChangeArrowheads="1"/>
              </p:cNvSpPr>
              <p:nvPr/>
            </p:nvSpPr>
            <p:spPr bwMode="auto">
              <a:xfrm>
                <a:off x="4860032" y="5372410"/>
                <a:ext cx="3600400" cy="648878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Технические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23" name="AutoShape 15"/>
            <p:cNvCxnSpPr>
              <a:cxnSpLocks noChangeShapeType="1"/>
              <a:stCxn id="8199" idx="3"/>
              <a:endCxn id="13" idx="1"/>
            </p:cNvCxnSpPr>
            <p:nvPr/>
          </p:nvCxnSpPr>
          <p:spPr bwMode="auto">
            <a:xfrm>
              <a:off x="3708401" y="4473576"/>
              <a:ext cx="1151631" cy="988790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92858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77723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Несамоходный плашкоут-бункеровщик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СПГ </a:t>
            </a:r>
          </a:p>
          <a:p>
            <a:pPr eaLnBrk="0" hangingPunct="0">
              <a:defRPr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Пр.50405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5641503"/>
            <a:ext cx="66247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Несамоходный плашкоут-бункеровщик СПГ (Пр.50405)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568952" cy="4445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22632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179512" y="980728"/>
            <a:ext cx="8784976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Судно предназначено для использования в качестве предельно минимизированного бункеровщика. Оно представляет собой несамоходную </a:t>
            </a:r>
            <a:r>
              <a:rPr lang="ru-RU" sz="1200" dirty="0" err="1" smtClean="0">
                <a:solidFill>
                  <a:prstClr val="black"/>
                </a:solidFill>
              </a:rPr>
              <a:t>безэкипажную</a:t>
            </a:r>
            <a:r>
              <a:rPr lang="ru-RU" sz="1200" dirty="0" smtClean="0">
                <a:solidFill>
                  <a:prstClr val="black"/>
                </a:solidFill>
              </a:rPr>
              <a:t> баржу-площадку, имеющую на борту минимальный набор оборудования для накатки </a:t>
            </a:r>
            <a:r>
              <a:rPr lang="ru-RU" sz="1200" dirty="0" err="1" smtClean="0">
                <a:solidFill>
                  <a:prstClr val="black"/>
                </a:solidFill>
              </a:rPr>
              <a:t>автотрейлеров</a:t>
            </a:r>
            <a:r>
              <a:rPr lang="ru-RU" sz="1200" dirty="0" smtClean="0">
                <a:solidFill>
                  <a:prstClr val="black"/>
                </a:solidFill>
              </a:rPr>
              <a:t> и бункеровки СПГ, при этом стационарных емкостей для бункерного СПГ судно на борту не несет. 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Перемещения судна осуществляются привлекаемым для этого портовым буксиром-</a:t>
            </a:r>
            <a:r>
              <a:rPr lang="ru-RU" sz="1200" dirty="0" err="1" smtClean="0">
                <a:solidFill>
                  <a:prstClr val="black"/>
                </a:solidFill>
              </a:rPr>
              <a:t>кантовщиком</a:t>
            </a:r>
            <a:r>
              <a:rPr lang="ru-RU" sz="1200" dirty="0" smtClean="0">
                <a:solidFill>
                  <a:prstClr val="black"/>
                </a:solidFill>
              </a:rPr>
              <a:t>.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При </a:t>
            </a:r>
            <a:r>
              <a:rPr lang="ru-RU" sz="1200" dirty="0">
                <a:solidFill>
                  <a:prstClr val="black"/>
                </a:solidFill>
              </a:rPr>
              <a:t>необходимости может </a:t>
            </a:r>
            <a:r>
              <a:rPr lang="ru-RU" sz="1200" dirty="0" smtClean="0">
                <a:solidFill>
                  <a:prstClr val="black"/>
                </a:solidFill>
              </a:rPr>
              <a:t>выполнить (в условиях защищенной акватории, при отсутствии льда) </a:t>
            </a:r>
            <a:r>
              <a:rPr lang="ru-RU" sz="1200" dirty="0">
                <a:solidFill>
                  <a:prstClr val="black"/>
                </a:solidFill>
              </a:rPr>
              <a:t>бункеровку </a:t>
            </a:r>
            <a:r>
              <a:rPr lang="ru-RU" sz="1200" dirty="0" err="1">
                <a:solidFill>
                  <a:prstClr val="black"/>
                </a:solidFill>
              </a:rPr>
              <a:t>газотопливного</a:t>
            </a:r>
            <a:r>
              <a:rPr lang="ru-RU" sz="1200" dirty="0">
                <a:solidFill>
                  <a:prstClr val="black"/>
                </a:solidFill>
              </a:rPr>
              <a:t> судна небольших либо средних размеров из </a:t>
            </a:r>
            <a:r>
              <a:rPr lang="ru-RU" sz="1200" dirty="0" smtClean="0">
                <a:solidFill>
                  <a:prstClr val="black"/>
                </a:solidFill>
              </a:rPr>
              <a:t>накатываемых для этого на борт </a:t>
            </a:r>
            <a:r>
              <a:rPr lang="ru-RU" sz="1200" dirty="0" err="1" smtClean="0">
                <a:solidFill>
                  <a:prstClr val="black"/>
                </a:solidFill>
              </a:rPr>
              <a:t>автотрейлеров-газовозов</a:t>
            </a:r>
            <a:r>
              <a:rPr lang="ru-RU" sz="1200" dirty="0" smtClean="0">
                <a:solidFill>
                  <a:prstClr val="black"/>
                </a:solidFill>
              </a:rPr>
              <a:t> требуемого объема, соединяемых в единую систему суммарным объемом до 300 м</a:t>
            </a:r>
            <a:r>
              <a:rPr lang="ru-RU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200" dirty="0" smtClean="0">
                <a:solidFill>
                  <a:prstClr val="black"/>
                </a:solidFill>
              </a:rPr>
              <a:t> (для представленной проработки). По завершении бункеровки трейлеры сгружаются с судна и работают независимо от него.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При отсутствии работы по бункеровке </a:t>
            </a:r>
            <a:r>
              <a:rPr lang="ru-RU" sz="1200" dirty="0" err="1" smtClean="0">
                <a:solidFill>
                  <a:prstClr val="black"/>
                </a:solidFill>
              </a:rPr>
              <a:t>газотопливных</a:t>
            </a:r>
            <a:r>
              <a:rPr lang="ru-RU" sz="1200" dirty="0" smtClean="0">
                <a:solidFill>
                  <a:prstClr val="black"/>
                </a:solidFill>
              </a:rPr>
              <a:t> судов судно стоит в простое либо используется в качестве баржи-площадки.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Может совершать межбассейновые переходы по ЕГС РФ и (с определенными ограничениями) работать на водных путях ЕГС РФ, включая </a:t>
            </a:r>
            <a:r>
              <a:rPr lang="ru-RU" sz="1200" dirty="0" err="1" smtClean="0">
                <a:solidFill>
                  <a:prstClr val="black"/>
                </a:solidFill>
              </a:rPr>
              <a:t>Беломоро</a:t>
            </a:r>
            <a:r>
              <a:rPr lang="ru-RU" sz="1200" dirty="0" smtClean="0">
                <a:solidFill>
                  <a:prstClr val="black"/>
                </a:solidFill>
              </a:rPr>
              <a:t>-Балтийский водный путь.</a:t>
            </a:r>
            <a:endParaRPr lang="ru-RU" alt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77723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Описание несамоходного плашкоута-бункеровщика СПГ </a:t>
            </a:r>
          </a:p>
          <a:p>
            <a:pPr eaLnBrk="0" hangingPunct="0">
              <a:defRPr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Пр.50405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446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77723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ББС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бункеровщик СПГ </a:t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Пр.50407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5641503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Бункеровщик СПГ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баржебуксирный состав (ББС)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(Пр.50407)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D:\Документы\2014\Инициативные работы\Предложения\Бункеровщик СПГ+ нос-4 Model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02" b="12270"/>
          <a:stretch/>
        </p:blipFill>
        <p:spPr bwMode="auto">
          <a:xfrm>
            <a:off x="309957" y="1052737"/>
            <a:ext cx="8510515" cy="458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0584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179512" y="980728"/>
            <a:ext cx="8784976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Составное судно предназначено для использования в качестве предельно минимизированного бункеровщика. Оно представляет собой барже-буксирный состав, включающий специализированный буксир-толкач и </a:t>
            </a:r>
            <a:r>
              <a:rPr lang="ru-RU" sz="1200" dirty="0" err="1" smtClean="0">
                <a:solidFill>
                  <a:prstClr val="black"/>
                </a:solidFill>
              </a:rPr>
              <a:t>безэкипажную</a:t>
            </a:r>
            <a:r>
              <a:rPr lang="ru-RU" sz="1200" dirty="0" smtClean="0">
                <a:solidFill>
                  <a:prstClr val="black"/>
                </a:solidFill>
              </a:rPr>
              <a:t> баржу-площадку, имеющую на борту минимальный набор оборудования для накатки </a:t>
            </a:r>
            <a:r>
              <a:rPr lang="ru-RU" sz="1200" dirty="0" err="1" smtClean="0">
                <a:solidFill>
                  <a:prstClr val="black"/>
                </a:solidFill>
              </a:rPr>
              <a:t>автотрейлеров</a:t>
            </a:r>
            <a:r>
              <a:rPr lang="ru-RU" sz="1200" dirty="0" smtClean="0">
                <a:solidFill>
                  <a:prstClr val="black"/>
                </a:solidFill>
              </a:rPr>
              <a:t> и бункеровки СПГ, при этом стационарных емкостей для бункерного СПГ судно на борту не несет. 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При необходимости судно </a:t>
            </a:r>
            <a:r>
              <a:rPr lang="ru-RU" sz="1200" dirty="0">
                <a:solidFill>
                  <a:prstClr val="black"/>
                </a:solidFill>
              </a:rPr>
              <a:t>может </a:t>
            </a:r>
            <a:r>
              <a:rPr lang="ru-RU" sz="1200" dirty="0" smtClean="0">
                <a:solidFill>
                  <a:prstClr val="black"/>
                </a:solidFill>
              </a:rPr>
              <a:t>выполнить (с учетом ограничений по мореходности и </a:t>
            </a:r>
            <a:r>
              <a:rPr lang="ru-RU" sz="1200" dirty="0" err="1" smtClean="0">
                <a:solidFill>
                  <a:prstClr val="black"/>
                </a:solidFill>
              </a:rPr>
              <a:t>ледопроходимости</a:t>
            </a:r>
            <a:r>
              <a:rPr lang="ru-RU" sz="1200" dirty="0" smtClean="0">
                <a:solidFill>
                  <a:prstClr val="black"/>
                </a:solidFill>
              </a:rPr>
              <a:t>) </a:t>
            </a:r>
            <a:r>
              <a:rPr lang="ru-RU" sz="1200" dirty="0">
                <a:solidFill>
                  <a:prstClr val="black"/>
                </a:solidFill>
              </a:rPr>
              <a:t>бункеровку </a:t>
            </a:r>
            <a:r>
              <a:rPr lang="ru-RU" sz="1200" dirty="0" err="1">
                <a:solidFill>
                  <a:prstClr val="black"/>
                </a:solidFill>
              </a:rPr>
              <a:t>газотопливного</a:t>
            </a:r>
            <a:r>
              <a:rPr lang="ru-RU" sz="1200" dirty="0">
                <a:solidFill>
                  <a:prstClr val="black"/>
                </a:solidFill>
              </a:rPr>
              <a:t> судна небольших либо средних размеров из </a:t>
            </a:r>
            <a:r>
              <a:rPr lang="ru-RU" sz="1200" dirty="0" smtClean="0">
                <a:solidFill>
                  <a:prstClr val="black"/>
                </a:solidFill>
              </a:rPr>
              <a:t>накатываемых для этого на борт </a:t>
            </a:r>
            <a:r>
              <a:rPr lang="ru-RU" sz="1200" dirty="0" err="1" smtClean="0">
                <a:solidFill>
                  <a:prstClr val="black"/>
                </a:solidFill>
              </a:rPr>
              <a:t>автотрейлеров-газовозов</a:t>
            </a:r>
            <a:r>
              <a:rPr lang="ru-RU" sz="1200" dirty="0" smtClean="0">
                <a:solidFill>
                  <a:prstClr val="black"/>
                </a:solidFill>
              </a:rPr>
              <a:t> требуемого объема, соединяемых в единую систему суммарным объемом до 300 м</a:t>
            </a:r>
            <a:r>
              <a:rPr lang="ru-RU" sz="1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200" dirty="0" smtClean="0">
                <a:solidFill>
                  <a:prstClr val="black"/>
                </a:solidFill>
              </a:rPr>
              <a:t> (для представленной проработки). По завершении бункеровки трейлеры сгружаются с судна и работают независимо от него.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При отсутствии работы по бункеровке </a:t>
            </a:r>
            <a:r>
              <a:rPr lang="ru-RU" sz="1200" dirty="0" err="1" smtClean="0">
                <a:solidFill>
                  <a:prstClr val="black"/>
                </a:solidFill>
              </a:rPr>
              <a:t>газотопливных</a:t>
            </a:r>
            <a:r>
              <a:rPr lang="ru-RU" sz="1200" dirty="0" smtClean="0">
                <a:solidFill>
                  <a:prstClr val="black"/>
                </a:solidFill>
              </a:rPr>
              <a:t> судов судно либо используется в качестве ББС-площадки, либо буксир работает в качестве портового буксира-</a:t>
            </a:r>
            <a:r>
              <a:rPr lang="ru-RU" sz="1200" dirty="0" err="1" smtClean="0">
                <a:solidFill>
                  <a:prstClr val="black"/>
                </a:solidFill>
              </a:rPr>
              <a:t>кантовщика</a:t>
            </a:r>
            <a:r>
              <a:rPr lang="ru-RU" sz="1200" dirty="0" smtClean="0">
                <a:solidFill>
                  <a:prstClr val="black"/>
                </a:solidFill>
              </a:rPr>
              <a:t>, а баржа-площадка </a:t>
            </a:r>
            <a:r>
              <a:rPr lang="ru-RU" sz="1200" dirty="0">
                <a:solidFill>
                  <a:prstClr val="black"/>
                </a:solidFill>
              </a:rPr>
              <a:t>стоит в </a:t>
            </a:r>
            <a:r>
              <a:rPr lang="ru-RU" sz="1200" dirty="0" smtClean="0">
                <a:solidFill>
                  <a:prstClr val="black"/>
                </a:solidFill>
              </a:rPr>
              <a:t>простое.</a:t>
            </a:r>
          </a:p>
          <a:p>
            <a:pPr algn="just" eaLnBrk="1" hangingPunct="1">
              <a:spcBef>
                <a:spcPct val="50000"/>
              </a:spcBef>
            </a:pPr>
            <a:r>
              <a:rPr lang="ru-RU" sz="1200" dirty="0" smtClean="0">
                <a:solidFill>
                  <a:prstClr val="black"/>
                </a:solidFill>
              </a:rPr>
              <a:t>Может совершать межбассейновые переходы по ЕГС РФ и (с определенными ограничениями) работать на водных путях ЕГС РФ, </a:t>
            </a:r>
            <a:r>
              <a:rPr lang="ru-RU" sz="1200" dirty="0">
                <a:solidFill>
                  <a:prstClr val="black"/>
                </a:solidFill>
              </a:rPr>
              <a:t>включая </a:t>
            </a:r>
            <a:r>
              <a:rPr lang="ru-RU" sz="1200" dirty="0" err="1">
                <a:solidFill>
                  <a:prstClr val="black"/>
                </a:solidFill>
              </a:rPr>
              <a:t>Беломоро</a:t>
            </a:r>
            <a:r>
              <a:rPr lang="ru-RU" sz="1200" dirty="0">
                <a:solidFill>
                  <a:prstClr val="black"/>
                </a:solidFill>
              </a:rPr>
              <a:t>-Балтийский водный путь.</a:t>
            </a:r>
            <a:endParaRPr lang="ru-RU" alt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77723"/>
            <a:ext cx="89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Описание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ББС - бункеровщика СПГ </a:t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Пр.50407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8023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7920880" cy="2242120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4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46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4624"/>
            <a:ext cx="8229600" cy="422921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000" b="1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Экологические причины</a:t>
            </a:r>
          </a:p>
        </p:txBody>
      </p:sp>
      <p:pic>
        <p:nvPicPr>
          <p:cNvPr id="9220" name="Picture 7" descr="001 1-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20888"/>
            <a:ext cx="3672408" cy="2306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11"/>
          <p:cNvSpPr>
            <a:spLocks noChangeArrowheads="1"/>
          </p:cNvSpPr>
          <p:nvPr/>
        </p:nvSpPr>
        <p:spPr bwMode="auto">
          <a:xfrm>
            <a:off x="5867400" y="1736750"/>
            <a:ext cx="2808288" cy="439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23" name="Text Box 14"/>
          <p:cNvSpPr txBox="1">
            <a:spLocks noChangeArrowheads="1"/>
          </p:cNvSpPr>
          <p:nvPr/>
        </p:nvSpPr>
        <p:spPr bwMode="auto">
          <a:xfrm>
            <a:off x="683568" y="908720"/>
            <a:ext cx="785520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0" rIns="1800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 dirty="0"/>
              <a:t>Требования Приложения VI МК МАРПОЛ к содержанию серы в топливе, %</a:t>
            </a:r>
            <a:r>
              <a:rPr lang="ru-RU" altLang="ru-RU" sz="1600" dirty="0"/>
              <a:t> </a:t>
            </a:r>
          </a:p>
        </p:txBody>
      </p:sp>
      <p:graphicFrame>
        <p:nvGraphicFramePr>
          <p:cNvPr id="4232" name="Group 13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21899801"/>
              </p:ext>
            </p:extLst>
          </p:nvPr>
        </p:nvGraphicFramePr>
        <p:xfrm>
          <a:off x="1691680" y="1196752"/>
          <a:ext cx="5652000" cy="1104019"/>
        </p:xfrm>
        <a:graphic>
          <a:graphicData uri="http://schemas.openxmlformats.org/drawingml/2006/table">
            <a:tbl>
              <a:tblPr/>
              <a:tblGrid>
                <a:gridCol w="2197988"/>
                <a:gridCol w="863503"/>
                <a:gridCol w="863503"/>
                <a:gridCol w="863503"/>
                <a:gridCol w="863503"/>
              </a:tblGrid>
              <a:tr h="3572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Регион</a:t>
                      </a:r>
                    </a:p>
                  </a:txBody>
                  <a:tcPr marL="17886" marR="17886" marT="17870" marB="178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2010</a:t>
                      </a:r>
                    </a:p>
                  </a:txBody>
                  <a:tcPr marL="17886" marR="17886" marT="17870" marB="178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2012</a:t>
                      </a:r>
                    </a:p>
                  </a:txBody>
                  <a:tcPr marL="17886" marR="17886" marT="17870" marB="178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17886" marR="17886" marT="17870" marB="178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2020</a:t>
                      </a:r>
                    </a:p>
                  </a:txBody>
                  <a:tcPr marL="17886" marR="17886" marT="17870" marB="178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9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Oco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бые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районы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(SECAs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L="17886" marR="17886" marT="17870" marB="178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1,0</a:t>
                      </a:r>
                    </a:p>
                  </a:txBody>
                  <a:tcPr marL="17886" marR="17886" marT="17870" marB="178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marL="17886" marR="17886" marT="17870" marB="178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0,1</a:t>
                      </a:r>
                    </a:p>
                  </a:txBody>
                  <a:tcPr marL="17886" marR="17886" marT="17870" marB="178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marL="17886" marR="17886" marT="17870" marB="178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Весь мир</a:t>
                      </a:r>
                    </a:p>
                  </a:txBody>
                  <a:tcPr marL="17886" marR="17886" marT="17870" marB="178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4,5</a:t>
                      </a:r>
                    </a:p>
                  </a:txBody>
                  <a:tcPr marL="17886" marR="17886" marT="17870" marB="178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3,5</a:t>
                      </a:r>
                    </a:p>
                  </a:txBody>
                  <a:tcPr marL="17886" marR="17886" marT="17870" marB="178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marL="17886" marR="17886" marT="17870" marB="178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0,5</a:t>
                      </a:r>
                    </a:p>
                  </a:txBody>
                  <a:tcPr marL="17886" marR="17886" marT="17870" marB="178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51" name="Text Box 137"/>
          <p:cNvSpPr txBox="1">
            <a:spLocks noChangeArrowheads="1"/>
          </p:cNvSpPr>
          <p:nvPr/>
        </p:nvSpPr>
        <p:spPr bwMode="auto">
          <a:xfrm>
            <a:off x="3995936" y="2492896"/>
            <a:ext cx="4968552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200" dirty="0"/>
              <a:t>Конвенция МАРПОЛ определяет предельные нормы выброса вредных веществ в результате сжигания топлива в судовых энергоустановках. Происходит постоянное ужесточение требований к морским судам в части выбросов серы, NOX, CO2 и твердых частиц. Хотя нормы ИMO по выбросам серы в особых районах достаточно жёсткие, Морская Администрация каждой страны вправе устанавливать в своих портах ещё более жёсткие нормы. </a:t>
            </a:r>
            <a:r>
              <a:rPr lang="ru-RU" altLang="ru-RU" sz="1200" dirty="0" smtClean="0"/>
              <a:t>Так</a:t>
            </a:r>
            <a:r>
              <a:rPr lang="ru-RU" altLang="ru-RU" sz="1200" dirty="0"/>
              <a:t>, Европейская комиссия установила, что с 01.01.2010 года выброс серы с любого судна при нахождении в порту ЕС не должен превышать </a:t>
            </a:r>
            <a:r>
              <a:rPr lang="ru-RU" altLang="ru-RU" sz="1200" dirty="0" smtClean="0"/>
              <a:t>0,1%</a:t>
            </a:r>
            <a:endParaRPr lang="ru-RU" altLang="ru-RU" sz="1200" dirty="0"/>
          </a:p>
        </p:txBody>
      </p:sp>
      <p:pic>
        <p:nvPicPr>
          <p:cNvPr id="5122" name="Picture 2" descr="R:\Крестьянцев Андрей Борисович\от Луцкевича\014-04-28 Москва\зоны контроля сер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826" y="4429799"/>
            <a:ext cx="4627662" cy="20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4771018"/>
            <a:ext cx="41044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Приложением VI МК МАРПОЛ 73/78 ИMO дополнительно установлены особые районы контроля выбросов серы, такие, как Балтийское и Северное моря, пролив Ла-Манш, прибрежные воды США и ряд других, в границах которых намечено в ближайшие годы многократно сократить выбросы серы с судов. 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Перечень </a:t>
            </a:r>
            <a:r>
              <a:rPr lang="ru-RU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таких особых районов в ближайшие несколько 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лет будет </a:t>
            </a:r>
            <a:r>
              <a:rPr lang="ru-RU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существенно расширен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10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4624"/>
            <a:ext cx="8229600" cy="566937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Экономические </a:t>
            </a:r>
            <a:r>
              <a:rPr lang="ru-RU" sz="2000" kern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причины</a:t>
            </a:r>
            <a:endParaRPr lang="ru-RU" sz="2000" kern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31888"/>
            <a:ext cx="8229600" cy="49942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/>
              <a:t> </a:t>
            </a:r>
          </a:p>
        </p:txBody>
      </p:sp>
      <p:sp>
        <p:nvSpPr>
          <p:cNvPr id="10245" name="Text Box 7"/>
          <p:cNvSpPr txBox="1">
            <a:spLocks noChangeArrowheads="1"/>
          </p:cNvSpPr>
          <p:nvPr/>
        </p:nvSpPr>
        <p:spPr bwMode="auto">
          <a:xfrm>
            <a:off x="4608512" y="1397094"/>
            <a:ext cx="432117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400" dirty="0" smtClean="0"/>
              <a:t>На протяжении последних четко проявилась тенденция роста цен на жидкое моторное топливо и расходов судовладельцев. Путь решения этой проблемы, заключающийся в переводе судовых ЭУ на тяжелые сорта топлива, себя в основном исчерпал, тем более, что сжигание таких топлив сопровождается повышенными выбросами вредных веществ.</a:t>
            </a:r>
          </a:p>
        </p:txBody>
      </p:sp>
      <p:sp>
        <p:nvSpPr>
          <p:cNvPr id="10246" name="Text Box 8"/>
          <p:cNvSpPr txBox="1">
            <a:spLocks noChangeArrowheads="1"/>
          </p:cNvSpPr>
          <p:nvPr/>
        </p:nvSpPr>
        <p:spPr bwMode="auto">
          <a:xfrm>
            <a:off x="323850" y="908720"/>
            <a:ext cx="85693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400" b="1" dirty="0"/>
              <a:t>Относительная дешевизна СПГ по сравнению с традиционными сортами моторного топлива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958608"/>
              </p:ext>
            </p:extLst>
          </p:nvPr>
        </p:nvGraphicFramePr>
        <p:xfrm>
          <a:off x="262905" y="1417320"/>
          <a:ext cx="4093072" cy="2011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69306"/>
                <a:gridCol w="1171637"/>
                <a:gridCol w="1152129"/>
              </a:tblGrid>
              <a:tr h="27193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 топлива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USD/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т*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USD/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ГДж*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71934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HFO (IFO380)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582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14,83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71934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LSHFO (LS380)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653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/>
                </a:tc>
              </a:tr>
              <a:tr h="271934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MDO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678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15,87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71934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ULS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843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19,73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71934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Natural gas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4,18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 Box 137"/>
          <p:cNvSpPr txBox="1">
            <a:spLocks noChangeArrowheads="1"/>
          </p:cNvSpPr>
          <p:nvPr/>
        </p:nvSpPr>
        <p:spPr bwMode="auto">
          <a:xfrm>
            <a:off x="251520" y="3501008"/>
            <a:ext cx="424847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 - средняя цена за период сентябрь 2013 - март 2014 </a:t>
            </a:r>
            <a:r>
              <a:rPr lang="ru-RU" alt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г.г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ndrew\Desktop\20140320 LNG Russian delega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861048"/>
            <a:ext cx="4776739" cy="265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4420269"/>
            <a:ext cx="410445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то же время, сейчас цены на СПГ ниже, чем на жидкое моторное топливо, и имеется тенденция к дальнейшему увеличению ценового разрыва. </a:t>
            </a:r>
            <a:endParaRPr lang="ru-RU" alt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Поэтому 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применение СПГ в качестве бункерного топлива становится экономически привлекательным.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4608512" y="3657233"/>
            <a:ext cx="442798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200" b="1" dirty="0" smtClean="0"/>
              <a:t>Цены на морские топлива и природный газ, </a:t>
            </a:r>
            <a:r>
              <a:rPr lang="en-US" altLang="ru-RU" sz="1200" b="1" dirty="0" smtClean="0"/>
              <a:t>$/</a:t>
            </a:r>
            <a:r>
              <a:rPr lang="ru-RU" altLang="ru-RU" sz="1200" b="1" dirty="0" smtClean="0"/>
              <a:t>МВт ·час</a:t>
            </a:r>
            <a:endParaRPr lang="ru-RU" altLang="ru-RU" sz="1200" b="1" dirty="0"/>
          </a:p>
        </p:txBody>
      </p:sp>
      <p:sp>
        <p:nvSpPr>
          <p:cNvPr id="11" name="Text Box 137"/>
          <p:cNvSpPr txBox="1">
            <a:spLocks noChangeArrowheads="1"/>
          </p:cNvSpPr>
          <p:nvPr/>
        </p:nvSpPr>
        <p:spPr bwMode="auto">
          <a:xfrm>
            <a:off x="4283968" y="6309320"/>
            <a:ext cx="302433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altLang="ru-RU" sz="500" dirty="0" smtClean="0">
                <a:latin typeface="Arial" panose="020B0604020202020204" pitchFamily="34" charset="0"/>
                <a:cs typeface="Arial" panose="020B0604020202020204" pitchFamily="34" charset="0"/>
              </a:rPr>
              <a:t>График цен на морское топливо публикуется по материалам презентации</a:t>
            </a:r>
            <a:br>
              <a:rPr lang="ru-RU" altLang="ru-RU" sz="5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500" dirty="0" smtClean="0">
                <a:latin typeface="Arial" panose="020B0604020202020204" pitchFamily="34" charset="0"/>
                <a:cs typeface="Arial" panose="020B0604020202020204" pitchFamily="34" charset="0"/>
              </a:rPr>
              <a:t>Kay </a:t>
            </a:r>
            <a:r>
              <a:rPr lang="en-US" altLang="ru-RU" sz="500" dirty="0">
                <a:latin typeface="Arial" panose="020B0604020202020204" pitchFamily="34" charset="0"/>
                <a:cs typeface="Arial" panose="020B0604020202020204" pitchFamily="34" charset="0"/>
              </a:rPr>
              <a:t>Erik </a:t>
            </a:r>
            <a:r>
              <a:rPr lang="en-US" altLang="ru-RU" sz="500" dirty="0" err="1">
                <a:latin typeface="Arial" panose="020B0604020202020204" pitchFamily="34" charset="0"/>
                <a:cs typeface="Arial" panose="020B0604020202020204" pitchFamily="34" charset="0"/>
              </a:rPr>
              <a:t>Stokke</a:t>
            </a:r>
            <a:r>
              <a:rPr lang="en-US" altLang="ru-RU" sz="500" dirty="0">
                <a:latin typeface="Arial" panose="020B0604020202020204" pitchFamily="34" charset="0"/>
                <a:cs typeface="Arial" panose="020B0604020202020204" pitchFamily="34" charset="0"/>
              </a:rPr>
              <a:t>: LNG fuelled ships. Status and drivers. LNG Ready and other services from DNV GL.</a:t>
            </a:r>
            <a:endParaRPr lang="ru-RU" altLang="ru-RU" sz="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13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53751"/>
            <a:ext cx="8229600" cy="710953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kern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Административные и политические</a:t>
            </a:r>
            <a:r>
              <a:rPr lang="ru-RU" sz="2400" kern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причины</a:t>
            </a:r>
            <a:endParaRPr lang="ru-RU" sz="2400" kern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291" name="Text Box 6"/>
          <p:cNvSpPr txBox="1">
            <a:spLocks noChangeArrowheads="1"/>
          </p:cNvSpPr>
          <p:nvPr/>
        </p:nvSpPr>
        <p:spPr bwMode="auto">
          <a:xfrm>
            <a:off x="250825" y="980728"/>
            <a:ext cx="864235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altLang="ru-RU" sz="1600" dirty="0" smtClean="0"/>
              <a:t>Практически все </a:t>
            </a:r>
            <a:r>
              <a:rPr lang="ru-RU" altLang="ru-RU" sz="1600" dirty="0"/>
              <a:t>развитые страны мира рассматривают поставки СПГ, и контрактные, и особенно «</a:t>
            </a:r>
            <a:r>
              <a:rPr lang="ru-RU" altLang="ru-RU" sz="1600" dirty="0" err="1"/>
              <a:t>спотовые</a:t>
            </a:r>
            <a:r>
              <a:rPr lang="ru-RU" altLang="ru-RU" sz="1600" dirty="0"/>
              <a:t>» (т.е. не предопределенные долгосрочными контрактами), как практически единственный эффективный способ снизить зависимость своих экономик от поставок трубопроводного газа, а также уменьшить их чувствительность к поставкам нефти и ее текущей стоимости (сильно завышенной, поскольку нефть сейчас является предметом биржевых спекуляций). Поэтому создаются разнообразные меры, которые бы стимулировали развитие рынка СПГ и интерес к его потреблению.</a:t>
            </a:r>
          </a:p>
          <a:p>
            <a:pPr algn="just" eaLnBrk="1" hangingPunct="1">
              <a:spcBef>
                <a:spcPct val="50000"/>
              </a:spcBef>
            </a:pPr>
            <a:endParaRPr lang="ru-RU" altLang="ru-RU" sz="1600" dirty="0"/>
          </a:p>
          <a:p>
            <a:pPr algn="just" eaLnBrk="1" hangingPunct="1">
              <a:spcBef>
                <a:spcPct val="50000"/>
              </a:spcBef>
            </a:pPr>
            <a:endParaRPr lang="ru-RU" altLang="ru-RU" sz="1600" dirty="0"/>
          </a:p>
        </p:txBody>
      </p:sp>
      <p:pic>
        <p:nvPicPr>
          <p:cNvPr id="1229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438" y="2780928"/>
            <a:ext cx="6254898" cy="375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045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323850" y="44624"/>
            <a:ext cx="7632526" cy="611188"/>
          </a:xfrm>
        </p:spPr>
        <p:txBody>
          <a:bodyPr/>
          <a:lstStyle/>
          <a:p>
            <a:pPr>
              <a:defRPr/>
            </a:pP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Технические причины</a:t>
            </a:r>
            <a:endParaRPr lang="ru-RU" sz="2400" kern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67544" y="908720"/>
            <a:ext cx="8280921" cy="5256584"/>
            <a:chOff x="539552" y="908720"/>
            <a:chExt cx="8280921" cy="5256584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539552" y="2565822"/>
              <a:ext cx="2088232" cy="1871290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Технические причины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347864" y="908720"/>
              <a:ext cx="5472609" cy="1080120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Отсутствие необходимости очистки отходящих газов от </a:t>
              </a:r>
              <a:r>
                <a:rPr lang="en-US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SOx</a:t>
              </a:r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ввиду полного отсутствия серы в газовом топливе. На судне нет </a:t>
              </a:r>
              <a:r>
                <a:rPr lang="ru-RU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скруберов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и необходимых для их работы </a:t>
              </a:r>
              <a:r>
                <a:rPr lang="ru-RU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химреагентов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347865" y="2132856"/>
              <a:ext cx="5472608" cy="1800659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Существенное снижение содержания </a:t>
              </a:r>
              <a:r>
                <a:rPr lang="en-US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NOx</a:t>
              </a:r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 отходящих газах ЭУ (вдвое для 4х </a:t>
              </a:r>
              <a:r>
                <a:rPr lang="ru-RU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тактных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дизелей и на 20-25% для двухтактных). Соответствие отходящих газов требованиям по содержанию </a:t>
              </a:r>
              <a:r>
                <a:rPr lang="en-US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NOx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отсутствие необходимости размещения на судне реакторов избирательной каталитической реакции и необходимых для их работы </a:t>
              </a:r>
              <a:r>
                <a:rPr lang="ru-RU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химреагентов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3347864" y="4077072"/>
              <a:ext cx="5472609" cy="936104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Практически полное отсутствие в отходящих газах твёрдых частиц, обусловленное особенностями процесса сгорания газового топлива. </a:t>
              </a: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Отсутствие необходимости размещения на 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судне </a:t>
              </a:r>
              <a:r>
                <a:rPr lang="ru-RU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сажеуловителей</a:t>
              </a: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420" name="AutoShape 12"/>
            <p:cNvCxnSpPr>
              <a:cxnSpLocks noChangeShapeType="1"/>
              <a:stCxn id="6" idx="3"/>
              <a:endCxn id="7" idx="1"/>
            </p:cNvCxnSpPr>
            <p:nvPr/>
          </p:nvCxnSpPr>
          <p:spPr bwMode="auto">
            <a:xfrm flipV="1">
              <a:off x="2627784" y="1448780"/>
              <a:ext cx="720080" cy="2052687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421" name="AutoShape 13"/>
            <p:cNvCxnSpPr>
              <a:cxnSpLocks noChangeShapeType="1"/>
              <a:stCxn id="6" idx="3"/>
              <a:endCxn id="8" idx="1"/>
            </p:cNvCxnSpPr>
            <p:nvPr/>
          </p:nvCxnSpPr>
          <p:spPr bwMode="auto">
            <a:xfrm flipV="1">
              <a:off x="2627784" y="3033186"/>
              <a:ext cx="720081" cy="46828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422" name="AutoShape 15"/>
            <p:cNvCxnSpPr>
              <a:cxnSpLocks noChangeShapeType="1"/>
              <a:stCxn id="6" idx="3"/>
              <a:endCxn id="9" idx="1"/>
            </p:cNvCxnSpPr>
            <p:nvPr/>
          </p:nvCxnSpPr>
          <p:spPr bwMode="auto">
            <a:xfrm>
              <a:off x="2627784" y="3501467"/>
              <a:ext cx="720080" cy="1043657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3347864" y="5157192"/>
              <a:ext cx="5472609" cy="432048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Снижение примерно на 20% выбросов СО2. 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3347864" y="5733256"/>
              <a:ext cx="5472609" cy="432048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defRPr/>
              </a:pPr>
              <a:r>
                <a:rPr lang="ru-RU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Увеличение моторесурса поршневых двигателей, снижение нагарообразования в них. </a:t>
              </a:r>
              <a:endParaRPr lang="ru-RU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AutoShape 15"/>
            <p:cNvCxnSpPr>
              <a:cxnSpLocks noChangeShapeType="1"/>
              <a:stCxn id="6" idx="3"/>
              <a:endCxn id="11" idx="1"/>
            </p:cNvCxnSpPr>
            <p:nvPr/>
          </p:nvCxnSpPr>
          <p:spPr bwMode="auto">
            <a:xfrm>
              <a:off x="2627784" y="3501467"/>
              <a:ext cx="720080" cy="1871749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AutoShape 15"/>
            <p:cNvCxnSpPr>
              <a:cxnSpLocks noChangeShapeType="1"/>
              <a:stCxn id="6" idx="3"/>
              <a:endCxn id="13" idx="1"/>
            </p:cNvCxnSpPr>
            <p:nvPr/>
          </p:nvCxnSpPr>
          <p:spPr bwMode="auto">
            <a:xfrm>
              <a:off x="2627784" y="3501467"/>
              <a:ext cx="720080" cy="2447813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68894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5020"/>
            <a:ext cx="8229600" cy="719684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Причины, сдерживающие внедрение СПГ</a:t>
            </a:r>
            <a:b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для бункеровки судов</a:t>
            </a:r>
          </a:p>
        </p:txBody>
      </p:sp>
      <p:sp>
        <p:nvSpPr>
          <p:cNvPr id="36" name="Text Box 18"/>
          <p:cNvSpPr txBox="1">
            <a:spLocks noChangeArrowheads="1"/>
          </p:cNvSpPr>
          <p:nvPr/>
        </p:nvSpPr>
        <p:spPr bwMode="auto">
          <a:xfrm>
            <a:off x="287338" y="1124744"/>
            <a:ext cx="8353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altLang="ru-RU" sz="1600" dirty="0" smtClean="0"/>
              <a:t>В то же время переход с применяемых в настоящее время на коммерческих судах топлив на бункерный СПГ сдерживается рядом причин: </a:t>
            </a:r>
            <a:endParaRPr lang="ru-RU" altLang="ru-RU" sz="1600" dirty="0"/>
          </a:p>
        </p:txBody>
      </p:sp>
      <p:grpSp>
        <p:nvGrpSpPr>
          <p:cNvPr id="37" name="Группа 36"/>
          <p:cNvGrpSpPr/>
          <p:nvPr/>
        </p:nvGrpSpPr>
        <p:grpSpPr>
          <a:xfrm>
            <a:off x="467544" y="2492895"/>
            <a:ext cx="8352928" cy="3024337"/>
            <a:chOff x="827584" y="3214688"/>
            <a:chExt cx="7632848" cy="2517776"/>
          </a:xfrm>
        </p:grpSpPr>
        <p:sp>
          <p:nvSpPr>
            <p:cNvPr id="38" name="Rectangle 5"/>
            <p:cNvSpPr>
              <a:spLocks noChangeArrowheads="1"/>
            </p:cNvSpPr>
            <p:nvPr/>
          </p:nvSpPr>
          <p:spPr bwMode="auto">
            <a:xfrm>
              <a:off x="827584" y="3214688"/>
              <a:ext cx="2880817" cy="2517775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Проблемы</a:t>
              </a:r>
              <a:b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при переводе</a:t>
              </a:r>
              <a:b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судовых</a:t>
              </a:r>
              <a:b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2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энергоустанок</a:t>
              </a: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 </a:t>
              </a:r>
              <a:r>
                <a:rPr lang="ru-RU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жидкого </a:t>
              </a: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топлива </a:t>
              </a:r>
              <a:b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 СПГ</a:t>
              </a:r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9" name="AutoShape 12"/>
            <p:cNvCxnSpPr>
              <a:cxnSpLocks noChangeShapeType="1"/>
              <a:stCxn id="38" idx="3"/>
              <a:endCxn id="44" idx="1"/>
            </p:cNvCxnSpPr>
            <p:nvPr/>
          </p:nvCxnSpPr>
          <p:spPr bwMode="auto">
            <a:xfrm flipV="1">
              <a:off x="3708401" y="3484785"/>
              <a:ext cx="1150937" cy="98879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AutoShape 13"/>
            <p:cNvCxnSpPr>
              <a:cxnSpLocks noChangeShapeType="1"/>
              <a:stCxn id="38" idx="3"/>
              <a:endCxn id="45" idx="1"/>
            </p:cNvCxnSpPr>
            <p:nvPr/>
          </p:nvCxnSpPr>
          <p:spPr bwMode="auto">
            <a:xfrm flipV="1">
              <a:off x="3708401" y="4142221"/>
              <a:ext cx="1150937" cy="331355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AutoShape 15"/>
            <p:cNvCxnSpPr>
              <a:cxnSpLocks noChangeShapeType="1"/>
              <a:stCxn id="38" idx="3"/>
              <a:endCxn id="46" idx="1"/>
            </p:cNvCxnSpPr>
            <p:nvPr/>
          </p:nvCxnSpPr>
          <p:spPr bwMode="auto">
            <a:xfrm>
              <a:off x="3708401" y="4473576"/>
              <a:ext cx="1150937" cy="33004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42" name="Группа 41"/>
            <p:cNvGrpSpPr/>
            <p:nvPr/>
          </p:nvGrpSpPr>
          <p:grpSpPr>
            <a:xfrm>
              <a:off x="4859338" y="3214688"/>
              <a:ext cx="3601094" cy="2517776"/>
              <a:chOff x="4859338" y="2996951"/>
              <a:chExt cx="3601094" cy="3024337"/>
            </a:xfrm>
          </p:grpSpPr>
          <p:sp>
            <p:nvSpPr>
              <p:cNvPr id="44" name="Rectangle 6"/>
              <p:cNvSpPr>
                <a:spLocks noChangeArrowheads="1"/>
              </p:cNvSpPr>
              <p:nvPr/>
            </p:nvSpPr>
            <p:spPr bwMode="auto">
              <a:xfrm>
                <a:off x="4859338" y="2996951"/>
                <a:ext cx="3601094" cy="64887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ru-RU" alt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Технические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Rectangle 7"/>
              <p:cNvSpPr>
                <a:spLocks noChangeArrowheads="1"/>
              </p:cNvSpPr>
              <p:nvPr/>
            </p:nvSpPr>
            <p:spPr bwMode="auto">
              <a:xfrm>
                <a:off x="4859338" y="3789040"/>
                <a:ext cx="3601094" cy="64411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Экономические</a:t>
                </a:r>
              </a:p>
            </p:txBody>
          </p:sp>
          <p:sp>
            <p:nvSpPr>
              <p:cNvPr id="46" name="Rectangle 9"/>
              <p:cNvSpPr>
                <a:spLocks noChangeArrowheads="1"/>
              </p:cNvSpPr>
              <p:nvPr/>
            </p:nvSpPr>
            <p:spPr bwMode="auto">
              <a:xfrm>
                <a:off x="4859338" y="4581128"/>
                <a:ext cx="3601094" cy="64887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Нормативные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Rectangle 9"/>
              <p:cNvSpPr>
                <a:spLocks noChangeArrowheads="1"/>
              </p:cNvSpPr>
              <p:nvPr/>
            </p:nvSpPr>
            <p:spPr bwMode="auto">
              <a:xfrm>
                <a:off x="4860032" y="5372410"/>
                <a:ext cx="3600400" cy="64887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ru-RU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Логистические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43" name="AutoShape 15"/>
            <p:cNvCxnSpPr>
              <a:cxnSpLocks noChangeShapeType="1"/>
              <a:stCxn id="38" idx="3"/>
              <a:endCxn id="47" idx="1"/>
            </p:cNvCxnSpPr>
            <p:nvPr/>
          </p:nvCxnSpPr>
          <p:spPr bwMode="auto">
            <a:xfrm>
              <a:off x="3708401" y="4473576"/>
              <a:ext cx="1151631" cy="988790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65686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5020"/>
            <a:ext cx="8229600" cy="719684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Причины, сдерживающие внедрение СПГ</a:t>
            </a:r>
            <a:b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2000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для бункеровки судов</a:t>
            </a:r>
          </a:p>
        </p:txBody>
      </p:sp>
      <p:grpSp>
        <p:nvGrpSpPr>
          <p:cNvPr id="13313" name="Группа 13312"/>
          <p:cNvGrpSpPr/>
          <p:nvPr/>
        </p:nvGrpSpPr>
        <p:grpSpPr>
          <a:xfrm>
            <a:off x="467544" y="1196752"/>
            <a:ext cx="8352928" cy="5054316"/>
            <a:chOff x="467544" y="1412776"/>
            <a:chExt cx="8352928" cy="5054316"/>
          </a:xfrm>
        </p:grpSpPr>
        <p:sp>
          <p:nvSpPr>
            <p:cNvPr id="38" name="Rectangle 5"/>
            <p:cNvSpPr>
              <a:spLocks noChangeArrowheads="1"/>
            </p:cNvSpPr>
            <p:nvPr/>
          </p:nvSpPr>
          <p:spPr bwMode="auto">
            <a:xfrm>
              <a:off x="467544" y="3140968"/>
              <a:ext cx="1656184" cy="1727790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Проблемы</a:t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при переводе</a:t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судовых</a:t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энергоустанок</a:t>
              </a: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 </a:t>
              </a: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жидкого </a:t>
              </a: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топлива</a:t>
              </a:r>
              <a:b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на СПГ</a:t>
              </a:r>
              <a:endParaRPr lang="ru-RU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9" name="AutoShape 12"/>
            <p:cNvCxnSpPr>
              <a:cxnSpLocks noChangeShapeType="1"/>
              <a:stCxn id="38" idx="3"/>
              <a:endCxn id="44" idx="1"/>
            </p:cNvCxnSpPr>
            <p:nvPr/>
          </p:nvCxnSpPr>
          <p:spPr bwMode="auto">
            <a:xfrm flipV="1">
              <a:off x="2123728" y="3363986"/>
              <a:ext cx="864096" cy="640877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AutoShape 13"/>
            <p:cNvCxnSpPr>
              <a:cxnSpLocks noChangeShapeType="1"/>
              <a:stCxn id="38" idx="3"/>
              <a:endCxn id="45" idx="1"/>
            </p:cNvCxnSpPr>
            <p:nvPr/>
          </p:nvCxnSpPr>
          <p:spPr bwMode="auto">
            <a:xfrm>
              <a:off x="2123728" y="4004863"/>
              <a:ext cx="864096" cy="1569404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AutoShape 15"/>
            <p:cNvCxnSpPr>
              <a:cxnSpLocks noChangeShapeType="1"/>
              <a:stCxn id="38" idx="3"/>
              <a:endCxn id="46" idx="1"/>
            </p:cNvCxnSpPr>
            <p:nvPr/>
          </p:nvCxnSpPr>
          <p:spPr bwMode="auto">
            <a:xfrm>
              <a:off x="2123728" y="4004863"/>
              <a:ext cx="864096" cy="1958437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4" name="Rectangle 6"/>
            <p:cNvSpPr>
              <a:spLocks noChangeArrowheads="1"/>
            </p:cNvSpPr>
            <p:nvPr/>
          </p:nvSpPr>
          <p:spPr bwMode="auto">
            <a:xfrm>
              <a:off x="2987824" y="1412776"/>
              <a:ext cx="5832648" cy="390242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7000">
                  <a:schemeClr val="accent1"/>
                </a:gs>
                <a:gs pos="99000">
                  <a:schemeClr val="accent1"/>
                </a:gs>
                <a:gs pos="96000">
                  <a:schemeClr val="accent1">
                    <a:lumMod val="40000"/>
                    <a:lumOff val="60000"/>
                  </a:schemeClr>
                </a:gs>
                <a:gs pos="9000">
                  <a:schemeClr val="accent1">
                    <a:lumMod val="40000"/>
                    <a:lumOff val="6000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square" anchor="ctr"/>
            <a:lstStyle/>
            <a:p>
              <a:pPr algn="ctr">
                <a:defRPr/>
              </a:pPr>
              <a:r>
                <a:rPr lang="ru-RU" altLang="ru-RU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Технические</a:t>
              </a:r>
            </a:p>
            <a:p>
              <a:pPr marL="171450" indent="-171450" algn="just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СПГ по сравнению с соляром (с учетом плотности и теплотворной способности) требует вдвое больших объемов танков запаса топлива.</a:t>
              </a:r>
            </a:p>
            <a:p>
              <a:pPr marL="171450" indent="-171450" algn="just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СПГ хранится при температуре </a:t>
              </a:r>
              <a:r>
                <a:rPr lang="ru-RU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ок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. -170°C и давлении до 10 Бар во вкладных танках из специальных материалов, покрытых слоем теплоизоляции толщиной более 0,5 м, требуется организация вторичного барьера, особые меры по контролю газового состава атмосферы и вентиляции. Размещение таких танков на судне вызывает снижение его грузовместимости.</a:t>
              </a:r>
            </a:p>
            <a:p>
              <a:pPr marL="171450" indent="-171450" algn="just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Использование СПГ в любом случае существенно усложняет энергоустановку.</a:t>
              </a:r>
            </a:p>
            <a:p>
              <a:pPr marL="171450" indent="-171450" algn="just">
                <a:spcBef>
                  <a:spcPts val="400"/>
                </a:spcBef>
                <a:spcAft>
                  <a:spcPts val="400"/>
                </a:spcAft>
                <a:buFont typeface="Wingdings" panose="05000000000000000000" pitchFamily="2" charset="2"/>
                <a:buChar char="ü"/>
                <a:defRPr/>
              </a:pP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Специфические механизмы и агрегаты, необходимые для работы энергоустановки на СПГ, не всегда предлагаются в требуемом ассортименте и с должными сертификатами, некоторые из них сейчас производятся исключительно для берегового применения.</a:t>
              </a:r>
            </a:p>
            <a:p>
              <a:pPr>
                <a:defRPr/>
              </a:pPr>
              <a:endParaRPr lang="en-US" sz="3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7"/>
            <p:cNvSpPr>
              <a:spLocks noChangeArrowheads="1"/>
            </p:cNvSpPr>
            <p:nvPr/>
          </p:nvSpPr>
          <p:spPr bwMode="auto">
            <a:xfrm>
              <a:off x="2987824" y="5445224"/>
              <a:ext cx="5832648" cy="25808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Экономические</a:t>
              </a:r>
            </a:p>
          </p:txBody>
        </p:sp>
        <p:sp>
          <p:nvSpPr>
            <p:cNvPr id="46" name="Rectangle 9"/>
            <p:cNvSpPr>
              <a:spLocks noChangeArrowheads="1"/>
            </p:cNvSpPr>
            <p:nvPr/>
          </p:nvSpPr>
          <p:spPr bwMode="auto">
            <a:xfrm>
              <a:off x="2987824" y="5833304"/>
              <a:ext cx="5832648" cy="2599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Нормативные</a:t>
              </a:r>
            </a:p>
          </p:txBody>
        </p:sp>
        <p:sp>
          <p:nvSpPr>
            <p:cNvPr id="47" name="Rectangle 9"/>
            <p:cNvSpPr>
              <a:spLocks noChangeArrowheads="1"/>
            </p:cNvSpPr>
            <p:nvPr/>
          </p:nvSpPr>
          <p:spPr bwMode="auto">
            <a:xfrm>
              <a:off x="2988948" y="6207100"/>
              <a:ext cx="5831524" cy="2599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/>
            <a:p>
              <a:pPr algn="ctr">
                <a:defRPr/>
              </a:pPr>
              <a:r>
                <a:rPr lang="ru-RU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Логистические</a:t>
              </a:r>
            </a:p>
          </p:txBody>
        </p:sp>
        <p:cxnSp>
          <p:nvCxnSpPr>
            <p:cNvPr id="43" name="AutoShape 15"/>
            <p:cNvCxnSpPr>
              <a:cxnSpLocks noChangeShapeType="1"/>
              <a:stCxn id="38" idx="3"/>
              <a:endCxn id="47" idx="1"/>
            </p:cNvCxnSpPr>
            <p:nvPr/>
          </p:nvCxnSpPr>
          <p:spPr bwMode="auto">
            <a:xfrm>
              <a:off x="2123728" y="4004863"/>
              <a:ext cx="865220" cy="2332233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41950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Оформление по умолчанию">
  <a:themeElements>
    <a:clrScheme name="КГНЦ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00B1B4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2013.06.07 - ПРЗ - Абдыкеров - Место форсайта в системе управления гос программой</Template>
  <TotalTime>8711</TotalTime>
  <Words>2717</Words>
  <Application>Microsoft Office PowerPoint</Application>
  <PresentationFormat>Экран (4:3)</PresentationFormat>
  <Paragraphs>460</Paragraphs>
  <Slides>34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1_Оформление по умолчанию</vt:lpstr>
      <vt:lpstr>Концептуальные проекты  бункеровщиков СПГ </vt:lpstr>
      <vt:lpstr>Презентация PowerPoint</vt:lpstr>
      <vt:lpstr>Причины интереса к СПГ как к бункерному топливу для судов</vt:lpstr>
      <vt:lpstr>Экологические причины</vt:lpstr>
      <vt:lpstr>Экономические причины</vt:lpstr>
      <vt:lpstr>Административные и политические причины</vt:lpstr>
      <vt:lpstr>Технические причины</vt:lpstr>
      <vt:lpstr>Причины, сдерживающие внедрение СПГ для бункеровки судов</vt:lpstr>
      <vt:lpstr>Причины, сдерживающие внедрение СПГ для бункеровки судов</vt:lpstr>
      <vt:lpstr>Причины, сдерживающие внедрение СПГ для бункеровки судов</vt:lpstr>
      <vt:lpstr>Причины, сдерживающие внедрение СПГ для бункеровки судов</vt:lpstr>
      <vt:lpstr>Причины, сдерживающие внедрение СПГ для бункеровки судов</vt:lpstr>
      <vt:lpstr>Существующие суда, работающие на СПГ (примеры)</vt:lpstr>
      <vt:lpstr>Проблемы бункеровки СПГ</vt:lpstr>
      <vt:lpstr>Типы бункеровщиков СПГ</vt:lpstr>
      <vt:lpstr>Типы бункеровщиков СПГ</vt:lpstr>
      <vt:lpstr>Типы бункеровщиков СПГ</vt:lpstr>
      <vt:lpstr>Типы бункеровщиков СПГ</vt:lpstr>
      <vt:lpstr>Типы бункеровщиков СПГ</vt:lpstr>
      <vt:lpstr>Типы бункеровщиков СПГ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Kvasnikova</dc:creator>
  <cp:lastModifiedBy>Луцкевич Антон Михайлович</cp:lastModifiedBy>
  <cp:revision>364</cp:revision>
  <cp:lastPrinted>2014-05-21T12:52:44Z</cp:lastPrinted>
  <dcterms:created xsi:type="dcterms:W3CDTF">2013-07-14T17:39:47Z</dcterms:created>
  <dcterms:modified xsi:type="dcterms:W3CDTF">2014-06-03T15:35:57Z</dcterms:modified>
</cp:coreProperties>
</file>