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9"/>
  </p:notesMasterIdLst>
  <p:sldIdLst>
    <p:sldId id="782" r:id="rId2"/>
    <p:sldId id="960" r:id="rId3"/>
    <p:sldId id="962" r:id="rId4"/>
    <p:sldId id="911" r:id="rId5"/>
    <p:sldId id="965" r:id="rId6"/>
    <p:sldId id="967" r:id="rId7"/>
    <p:sldId id="972" r:id="rId8"/>
    <p:sldId id="950" r:id="rId9"/>
    <p:sldId id="951" r:id="rId10"/>
    <p:sldId id="970" r:id="rId11"/>
    <p:sldId id="988" r:id="rId12"/>
    <p:sldId id="989" r:id="rId13"/>
    <p:sldId id="981" r:id="rId14"/>
    <p:sldId id="983" r:id="rId15"/>
    <p:sldId id="982" r:id="rId16"/>
    <p:sldId id="985" r:id="rId17"/>
    <p:sldId id="986" r:id="rId18"/>
    <p:sldId id="953" r:id="rId19"/>
    <p:sldId id="987" r:id="rId20"/>
    <p:sldId id="919" r:id="rId21"/>
    <p:sldId id="966" r:id="rId22"/>
    <p:sldId id="925" r:id="rId23"/>
    <p:sldId id="957" r:id="rId24"/>
    <p:sldId id="929" r:id="rId25"/>
    <p:sldId id="968" r:id="rId26"/>
    <p:sldId id="959" r:id="rId27"/>
    <p:sldId id="678" r:id="rId28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672A4"/>
    <a:srgbClr val="E6FFB9"/>
    <a:srgbClr val="D7F0FF"/>
    <a:srgbClr val="FEE9CA"/>
    <a:srgbClr val="CC3300"/>
    <a:srgbClr val="6EA4D0"/>
    <a:srgbClr val="BDFFFF"/>
    <a:srgbClr val="66FFFF"/>
    <a:srgbClr val="000000"/>
    <a:srgbClr val="71B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18" autoAdjust="0"/>
    <p:restoredTop sz="94821" autoAdjust="0"/>
  </p:normalViewPr>
  <p:slideViewPr>
    <p:cSldViewPr snapToGrid="0" snapToObjects="1">
      <p:cViewPr>
        <p:scale>
          <a:sx n="66" d="100"/>
          <a:sy n="66" d="100"/>
        </p:scale>
        <p:origin x="-40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1" d="100"/>
        <a:sy n="61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8477690288716"/>
          <c:y val="3.1421998031496069E-2"/>
          <c:w val="0.86871522309711302"/>
          <c:h val="0.77154699803149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3399FF">
                    <a:shade val="30000"/>
                    <a:satMod val="115000"/>
                  </a:srgbClr>
                </a:gs>
                <a:gs pos="50000">
                  <a:srgbClr val="3399FF">
                    <a:shade val="67500"/>
                    <a:satMod val="115000"/>
                  </a:srgbClr>
                </a:gs>
                <a:gs pos="100000">
                  <a:srgbClr val="71BBFF"/>
                </a:gs>
              </a:gsLst>
              <a:lin ang="16200000" scaled="1"/>
              <a:tileRect/>
            </a:gradFill>
            <a:ln w="19050">
              <a:solidFill>
                <a:schemeClr val="bg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2014(план.)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143</c:v>
                </c:pt>
                <c:pt idx="1">
                  <c:v>151</c:v>
                </c:pt>
                <c:pt idx="2">
                  <c:v>178</c:v>
                </c:pt>
                <c:pt idx="3">
                  <c:v>269</c:v>
                </c:pt>
                <c:pt idx="4">
                  <c:v>321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8"/>
        <c:axId val="126347264"/>
        <c:axId val="37196288"/>
      </c:barChart>
      <c:catAx>
        <c:axId val="126347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37196288"/>
        <c:crosses val="autoZero"/>
        <c:auto val="1"/>
        <c:lblAlgn val="ctr"/>
        <c:lblOffset val="100"/>
        <c:tickLblSkip val="1"/>
        <c:noMultiLvlLbl val="0"/>
      </c:catAx>
      <c:valAx>
        <c:axId val="37196288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126347264"/>
        <c:crosses val="autoZero"/>
        <c:crossBetween val="between"/>
      </c:valAx>
      <c:spPr>
        <a:gradFill>
          <a:gsLst>
            <a:gs pos="100000">
              <a:srgbClr val="FFC679"/>
            </a:gs>
            <a:gs pos="3000">
              <a:schemeClr val="bg1"/>
            </a:gs>
            <a:gs pos="100000">
              <a:schemeClr val="bg1"/>
            </a:gs>
          </a:gsLst>
          <a:lin ang="5400000" scaled="0"/>
        </a:gradFill>
        <a:ln>
          <a:solidFill>
            <a:srgbClr val="00000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8477690288715"/>
          <c:y val="3.1421998031496062E-2"/>
          <c:w val="0.86871522309711302"/>
          <c:h val="0.77154699803149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3399FF">
                    <a:shade val="30000"/>
                    <a:satMod val="115000"/>
                  </a:srgbClr>
                </a:gs>
                <a:gs pos="50000">
                  <a:srgbClr val="3399FF">
                    <a:shade val="67500"/>
                    <a:satMod val="115000"/>
                  </a:srgbClr>
                </a:gs>
                <a:gs pos="100000">
                  <a:srgbClr val="71BBFF"/>
                </a:gs>
              </a:gsLst>
              <a:lin ang="16200000" scaled="1"/>
              <a:tileRect/>
            </a:gradFill>
            <a:ln w="19050">
              <a:solidFill>
                <a:schemeClr val="bg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Янв.-авг.2010</c:v>
                </c:pt>
                <c:pt idx="1">
                  <c:v>Сент.-дек. 
2010</c:v>
                </c:pt>
                <c:pt idx="2">
                  <c:v>Янв.-авг. 2011</c:v>
                </c:pt>
                <c:pt idx="3">
                  <c:v>Сент.-дек. 2011</c:v>
                </c:pt>
                <c:pt idx="4">
                  <c:v>2012</c:v>
                </c:pt>
                <c:pt idx="5">
                  <c:v>2013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118</c:v>
                </c:pt>
                <c:pt idx="1">
                  <c:v>98</c:v>
                </c:pt>
                <c:pt idx="2">
                  <c:v>203</c:v>
                </c:pt>
                <c:pt idx="3">
                  <c:v>445</c:v>
                </c:pt>
                <c:pt idx="4">
                  <c:v>505</c:v>
                </c:pt>
                <c:pt idx="5">
                  <c:v>230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8"/>
        <c:axId val="150960128"/>
        <c:axId val="36693120"/>
      </c:barChart>
      <c:catAx>
        <c:axId val="150960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6693120"/>
        <c:crosses val="autoZero"/>
        <c:auto val="1"/>
        <c:lblAlgn val="ctr"/>
        <c:lblOffset val="100"/>
        <c:tickLblSkip val="1"/>
        <c:noMultiLvlLbl val="0"/>
      </c:catAx>
      <c:valAx>
        <c:axId val="36693120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150960128"/>
        <c:crosses val="autoZero"/>
        <c:crossBetween val="between"/>
      </c:valAx>
      <c:spPr>
        <a:gradFill>
          <a:gsLst>
            <a:gs pos="100000">
              <a:srgbClr val="FFC679"/>
            </a:gs>
            <a:gs pos="3000">
              <a:schemeClr val="bg1"/>
            </a:gs>
            <a:gs pos="100000">
              <a:schemeClr val="bg1"/>
            </a:gs>
          </a:gsLst>
          <a:lin ang="5400000" scaled="0"/>
        </a:gradFill>
        <a:ln>
          <a:solidFill>
            <a:srgbClr val="00000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873" cy="49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>
            <a:lvl1pPr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197" y="0"/>
            <a:ext cx="2945873" cy="49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>
            <a:lvl1pPr algn="r"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5675" y="744538"/>
            <a:ext cx="4929188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47" y="4690587"/>
            <a:ext cx="5438783" cy="44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6403"/>
            <a:ext cx="2945873" cy="49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b" anchorCtr="0" compatLnSpc="1">
            <a:prstTxWarp prst="textNoShape">
              <a:avLst/>
            </a:prstTxWarp>
          </a:bodyPr>
          <a:lstStyle>
            <a:lvl1pPr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197" y="9376403"/>
            <a:ext cx="2945873" cy="49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b" anchorCtr="0" compatLnSpc="1">
            <a:prstTxWarp prst="textNoShape">
              <a:avLst/>
            </a:prstTxWarp>
          </a:bodyPr>
          <a:lstStyle>
            <a:lvl1pPr algn="r" defTabSz="929376">
              <a:defRPr sz="1200"/>
            </a:lvl1pPr>
          </a:lstStyle>
          <a:p>
            <a:fld id="{CCBB94F9-EC97-4B2F-81AD-AB036A98FB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5813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B938D6-7C98-433D-8463-606B71515447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92870-24CD-4E05-A699-1354543581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2616050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D0962-0A13-4E0D-98CA-2128D0589F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507887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BCC11-EA39-472C-A0C2-F730D05418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2308854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53200"/>
            <a:ext cx="414338" cy="304800"/>
          </a:xfrm>
        </p:spPr>
        <p:txBody>
          <a:bodyPr/>
          <a:lstStyle>
            <a:lvl1pPr>
              <a:defRPr/>
            </a:lvl1pPr>
          </a:lstStyle>
          <a:p>
            <a:fld id="{D3EB87F2-B655-4A91-A926-C421A752DF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3451944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0F726-7F0A-4B38-836A-08FB53E283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53EBE-357A-4217-A4F9-F515E9E5D6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78D75-DEEB-484F-8B96-59292B5A1F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115952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F97C2-9F2A-483A-89DB-31D53F8B79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9391268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2C0EE-B485-44CC-AC68-8DF10BDC82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38977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8425B-FD30-42E9-8483-DCF3DF7424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3188096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AADA3-DCD9-4F13-A3AE-60747210D9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3857739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BBBBF-802C-4AF6-A429-54B96CE644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327697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07562-38A7-4496-9E10-975184704B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3774327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D9C51-B93C-4386-9439-3FC175A292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31147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F43C483F-AE9E-4C81-A8E5-AED3ADA8C4F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>
    <p:zoom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46" name="Rectangle 22"/>
          <p:cNvSpPr>
            <a:spLocks noChangeArrowheads="1"/>
          </p:cNvSpPr>
          <p:nvPr/>
        </p:nvSpPr>
        <p:spPr bwMode="auto">
          <a:xfrm>
            <a:off x="0" y="19050"/>
            <a:ext cx="9144000" cy="612775"/>
          </a:xfrm>
          <a:prstGeom prst="rect">
            <a:avLst/>
          </a:prstGeom>
          <a:solidFill>
            <a:srgbClr val="C0DDF8"/>
          </a:solidFill>
          <a:ln>
            <a:noFill/>
          </a:ln>
          <a:effectLst>
            <a:prstShdw prst="shdw17" dist="17961" dir="2700000">
              <a:srgbClr val="C0DDF8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452438" y="1203325"/>
            <a:ext cx="8286750" cy="118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200" b="1" dirty="0">
                <a:solidFill>
                  <a:srgbClr val="004182"/>
                </a:solidFill>
              </a:rPr>
              <a:t>Перспектива производства бункерного топлива в РФ: </a:t>
            </a:r>
            <a:r>
              <a:rPr lang="ru-RU" sz="2200" b="1" dirty="0" err="1">
                <a:solidFill>
                  <a:srgbClr val="004182"/>
                </a:solidFill>
              </a:rPr>
              <a:t>низкосернистого</a:t>
            </a:r>
            <a:r>
              <a:rPr lang="ru-RU" sz="2200" b="1" dirty="0">
                <a:solidFill>
                  <a:srgbClr val="004182"/>
                </a:solidFill>
              </a:rPr>
              <a:t> мазута (до 0,1%), дизельного топлива, ТСМ. Прогноз до 2020г</a:t>
            </a:r>
            <a:r>
              <a:rPr lang="ru-RU" sz="2200" b="1" dirty="0" smtClean="0">
                <a:solidFill>
                  <a:srgbClr val="004182"/>
                </a:solidFill>
              </a:rPr>
              <a:t>.</a:t>
            </a:r>
            <a:endParaRPr lang="ru-RU" sz="2200" b="1" dirty="0">
              <a:solidFill>
                <a:srgbClr val="004182"/>
              </a:solidFill>
            </a:endParaRPr>
          </a:p>
        </p:txBody>
      </p:sp>
      <p:sp>
        <p:nvSpPr>
          <p:cNvPr id="615430" name="Rectangle 8"/>
          <p:cNvSpPr>
            <a:spLocks noChangeArrowheads="1"/>
          </p:cNvSpPr>
          <p:nvPr/>
        </p:nvSpPr>
        <p:spPr bwMode="auto">
          <a:xfrm>
            <a:off x="1904923" y="2596394"/>
            <a:ext cx="57816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600" b="1" i="1" dirty="0"/>
              <a:t>Капустин В.М. </a:t>
            </a:r>
            <a:r>
              <a:rPr lang="ru-RU" altLang="ru-RU" b="1" i="1" dirty="0"/>
              <a:t/>
            </a:r>
            <a:br>
              <a:rPr lang="ru-RU" altLang="ru-RU" b="1" i="1" dirty="0"/>
            </a:br>
            <a:r>
              <a:rPr lang="ru-RU" altLang="ru-RU" sz="1200" b="1" i="1" dirty="0" smtClean="0"/>
              <a:t>Генеральный </a:t>
            </a:r>
            <a:r>
              <a:rPr lang="ru-RU" altLang="ru-RU" sz="1200" b="1" i="1" dirty="0"/>
              <a:t>директор ОАО «ВНИПИнефть»,</a:t>
            </a:r>
          </a:p>
          <a:p>
            <a:pPr algn="ctr">
              <a:lnSpc>
                <a:spcPct val="90000"/>
              </a:lnSpc>
            </a:pPr>
            <a:r>
              <a:rPr lang="ru-RU" altLang="ru-RU" sz="1200" b="1" i="1" dirty="0"/>
              <a:t>зав. кафедрой технологии переработки нефти</a:t>
            </a:r>
            <a:br>
              <a:rPr lang="ru-RU" altLang="ru-RU" sz="1200" b="1" i="1" dirty="0"/>
            </a:br>
            <a:r>
              <a:rPr lang="ru-RU" altLang="ru-RU" sz="1200" b="1" i="1" dirty="0"/>
              <a:t>РГУ нефти и газа им. И.М.Губкина,</a:t>
            </a:r>
            <a:br>
              <a:rPr lang="ru-RU" altLang="ru-RU" sz="1200" b="1" i="1" dirty="0"/>
            </a:br>
            <a:r>
              <a:rPr lang="ru-RU" altLang="ru-RU" sz="1200" b="1" i="1" dirty="0"/>
              <a:t> Заслуженный деятель науки РФ</a:t>
            </a:r>
            <a:r>
              <a:rPr lang="ru-RU" altLang="ru-RU" sz="1200" dirty="0"/>
              <a:t> </a:t>
            </a:r>
          </a:p>
        </p:txBody>
      </p:sp>
      <p:sp>
        <p:nvSpPr>
          <p:cNvPr id="615432" name="Rectangle 8"/>
          <p:cNvSpPr>
            <a:spLocks noChangeArrowheads="1"/>
          </p:cNvSpPr>
          <p:nvPr/>
        </p:nvSpPr>
        <p:spPr bwMode="auto">
          <a:xfrm>
            <a:off x="1446213" y="4230688"/>
            <a:ext cx="633730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ru-RU" sz="1600" b="1" i="1"/>
              <a:t/>
            </a:r>
            <a:br>
              <a:rPr lang="ru-RU" altLang="ru-RU" sz="1600" b="1" i="1"/>
            </a:br>
            <a:endParaRPr lang="ru-RU" altLang="ru-RU" sz="1600" b="1" i="1"/>
          </a:p>
          <a:p>
            <a:pPr algn="ctr">
              <a:lnSpc>
                <a:spcPct val="110000"/>
              </a:lnSpc>
            </a:pPr>
            <a:endParaRPr lang="ru-RU" altLang="ru-RU" sz="1600" b="1" i="1"/>
          </a:p>
        </p:txBody>
      </p:sp>
      <p:pic>
        <p:nvPicPr>
          <p:cNvPr id="615433" name="Picture 4" descr="кат-кр-таиф05-14-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852988"/>
            <a:ext cx="2563812" cy="1624012"/>
          </a:xfrm>
          <a:prstGeom prst="rect">
            <a:avLst/>
          </a:prstGeom>
          <a:solidFill>
            <a:srgbClr val="FFC78F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43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4838700"/>
            <a:ext cx="2439987" cy="16525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4832350"/>
            <a:ext cx="2487612" cy="16557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445" name="Text Box 21"/>
          <p:cNvSpPr txBox="1">
            <a:spLocks noChangeArrowheads="1"/>
          </p:cNvSpPr>
          <p:nvPr/>
        </p:nvSpPr>
        <p:spPr bwMode="auto">
          <a:xfrm>
            <a:off x="3240088" y="836613"/>
            <a:ext cx="280670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CC3300"/>
                </a:solidFill>
              </a:rPr>
              <a:t>ОАО «ВНИПИнефть»</a:t>
            </a:r>
          </a:p>
        </p:txBody>
      </p:sp>
      <p:grpSp>
        <p:nvGrpSpPr>
          <p:cNvPr id="615454" name="Group 30"/>
          <p:cNvGrpSpPr>
            <a:grpSpLocks/>
          </p:cNvGrpSpPr>
          <p:nvPr/>
        </p:nvGrpSpPr>
        <p:grpSpPr bwMode="auto">
          <a:xfrm>
            <a:off x="4076700" y="34925"/>
            <a:ext cx="1169988" cy="669925"/>
            <a:chOff x="1135" y="1152"/>
            <a:chExt cx="2925" cy="1824"/>
          </a:xfrm>
        </p:grpSpPr>
        <p:sp>
          <p:nvSpPr>
            <p:cNvPr id="615455" name="Freeform 31"/>
            <p:cNvSpPr>
              <a:spLocks/>
            </p:cNvSpPr>
            <p:nvPr/>
          </p:nvSpPr>
          <p:spPr bwMode="auto">
            <a:xfrm>
              <a:off x="1135" y="2022"/>
              <a:ext cx="2925" cy="954"/>
            </a:xfrm>
            <a:custGeom>
              <a:avLst/>
              <a:gdLst>
                <a:gd name="T0" fmla="*/ 10167 w 20000"/>
                <a:gd name="T1" fmla="*/ 19973 h 20000"/>
                <a:gd name="T2" fmla="*/ 19991 w 20000"/>
                <a:gd name="T3" fmla="*/ 0 h 20000"/>
                <a:gd name="T4" fmla="*/ 0 w 20000"/>
                <a:gd name="T5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00" h="20000">
                  <a:moveTo>
                    <a:pt x="10167" y="19973"/>
                  </a:moveTo>
                  <a:lnTo>
                    <a:pt x="19991" y="0"/>
                  </a:lnTo>
                  <a:lnTo>
                    <a:pt x="0" y="0"/>
                  </a:lnTo>
                </a:path>
              </a:pathLst>
            </a:cu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1848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456" name="Oval 32"/>
            <p:cNvSpPr>
              <a:spLocks noChangeArrowheads="1"/>
            </p:cNvSpPr>
            <p:nvPr/>
          </p:nvSpPr>
          <p:spPr bwMode="auto">
            <a:xfrm>
              <a:off x="1669" y="1152"/>
              <a:ext cx="1896" cy="1824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E8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457" name="Group 33"/>
            <p:cNvGrpSpPr>
              <a:grpSpLocks/>
            </p:cNvGrpSpPr>
            <p:nvPr/>
          </p:nvGrpSpPr>
          <p:grpSpPr bwMode="auto">
            <a:xfrm>
              <a:off x="1769" y="2047"/>
              <a:ext cx="1686" cy="846"/>
              <a:chOff x="215" y="2575"/>
              <a:chExt cx="1554" cy="801"/>
            </a:xfrm>
          </p:grpSpPr>
          <p:sp>
            <p:nvSpPr>
              <p:cNvPr id="615458" name="Arc 34"/>
              <p:cNvSpPr>
                <a:spLocks/>
              </p:cNvSpPr>
              <p:nvPr/>
            </p:nvSpPr>
            <p:spPr bwMode="auto">
              <a:xfrm flipH="1" flipV="1">
                <a:off x="215" y="2575"/>
                <a:ext cx="793" cy="80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E80000"/>
              </a:solidFill>
              <a:ln w="12700">
                <a:solidFill>
                  <a:srgbClr val="E8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59" name="Arc 35"/>
              <p:cNvSpPr>
                <a:spLocks/>
              </p:cNvSpPr>
              <p:nvPr/>
            </p:nvSpPr>
            <p:spPr bwMode="auto">
              <a:xfrm flipV="1">
                <a:off x="1008" y="2575"/>
                <a:ext cx="761" cy="80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E8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1848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5460" name="Oval 36"/>
            <p:cNvSpPr>
              <a:spLocks noChangeArrowheads="1"/>
            </p:cNvSpPr>
            <p:nvPr/>
          </p:nvSpPr>
          <p:spPr bwMode="auto">
            <a:xfrm>
              <a:off x="2287" y="1250"/>
              <a:ext cx="643" cy="230"/>
            </a:xfrm>
            <a:prstGeom prst="ellipse">
              <a:avLst/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461" name="AutoShape 37"/>
            <p:cNvSpPr>
              <a:spLocks noChangeArrowheads="1"/>
            </p:cNvSpPr>
            <p:nvPr/>
          </p:nvSpPr>
          <p:spPr bwMode="auto">
            <a:xfrm flipV="1">
              <a:off x="1769" y="2032"/>
              <a:ext cx="1686" cy="847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462" name="AutoShape 38"/>
            <p:cNvSpPr>
              <a:spLocks noChangeArrowheads="1"/>
            </p:cNvSpPr>
            <p:nvPr/>
          </p:nvSpPr>
          <p:spPr bwMode="auto">
            <a:xfrm rot="10786686">
              <a:off x="2287" y="1365"/>
              <a:ext cx="643" cy="1504"/>
            </a:xfrm>
            <a:prstGeom prst="triangle">
              <a:avLst>
                <a:gd name="adj" fmla="val 50000"/>
              </a:avLst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5463" name="Rectangle 3"/>
          <p:cNvSpPr txBox="1">
            <a:spLocks noChangeArrowheads="1"/>
          </p:cNvSpPr>
          <p:nvPr/>
        </p:nvSpPr>
        <p:spPr bwMode="auto">
          <a:xfrm>
            <a:off x="1036638" y="6553200"/>
            <a:ext cx="70421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000099"/>
              </a:buClr>
            </a:pPr>
            <a:r>
              <a:rPr lang="ru-RU" altLang="ru-RU" sz="1400" b="1" dirty="0">
                <a:solidFill>
                  <a:srgbClr val="004182"/>
                </a:solidFill>
              </a:rPr>
              <a:t>Ст.-Петербург, июнь </a:t>
            </a:r>
            <a:r>
              <a:rPr lang="ru-RU" altLang="ru-RU" sz="1400" b="1" dirty="0" smtClean="0">
                <a:solidFill>
                  <a:srgbClr val="004182"/>
                </a:solidFill>
              </a:rPr>
              <a:t>2014г</a:t>
            </a:r>
            <a:r>
              <a:rPr lang="ru-RU" altLang="ru-RU" sz="1400" b="1" dirty="0">
                <a:solidFill>
                  <a:srgbClr val="004182"/>
                </a:solidFill>
              </a:rPr>
              <a:t>.</a:t>
            </a:r>
            <a:endParaRPr lang="en-US" altLang="ru-RU" sz="1400" b="1" dirty="0">
              <a:solidFill>
                <a:srgbClr val="004182"/>
              </a:solidFill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2001838" y="3741323"/>
            <a:ext cx="57816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600" b="1" i="1" dirty="0" smtClean="0"/>
              <a:t>Чернышева Е.А.</a:t>
            </a:r>
            <a:r>
              <a:rPr lang="ru-RU" altLang="ru-RU" b="1" i="1" dirty="0"/>
              <a:t/>
            </a:r>
            <a:br>
              <a:rPr lang="ru-RU" altLang="ru-RU" b="1" i="1" dirty="0"/>
            </a:br>
            <a:r>
              <a:rPr lang="ru-RU" altLang="ru-RU" sz="1200" b="1" i="1" dirty="0" smtClean="0"/>
              <a:t>профессор кафедры </a:t>
            </a:r>
            <a:r>
              <a:rPr lang="ru-RU" altLang="ru-RU" sz="1200" b="1" i="1" dirty="0"/>
              <a:t>технологии переработки нефти</a:t>
            </a:r>
            <a:br>
              <a:rPr lang="ru-RU" altLang="ru-RU" sz="1200" b="1" i="1" dirty="0"/>
            </a:br>
            <a:r>
              <a:rPr lang="ru-RU" altLang="ru-RU" sz="1200" b="1" i="1" dirty="0"/>
              <a:t>РГУ нефти и газа им. И.М.Губкина,</a:t>
            </a:r>
            <a:br>
              <a:rPr lang="ru-RU" altLang="ru-RU" sz="1200" b="1" i="1" dirty="0"/>
            </a:br>
            <a:r>
              <a:rPr lang="ru-RU" altLang="ru-RU" sz="1200" b="1" i="1" dirty="0"/>
              <a:t> </a:t>
            </a:r>
            <a:r>
              <a:rPr lang="ru-RU" altLang="ru-RU" sz="1200" b="1" i="1" dirty="0" smtClean="0"/>
              <a:t>Руководитель сектора инновационных исследований </a:t>
            </a:r>
          </a:p>
          <a:p>
            <a:pPr algn="ctr">
              <a:lnSpc>
                <a:spcPct val="90000"/>
              </a:lnSpc>
            </a:pPr>
            <a:r>
              <a:rPr lang="ru-RU" altLang="ru-RU" sz="1200" b="1" i="1" dirty="0" smtClean="0"/>
              <a:t>ОАО «ВНИПИнефть»</a:t>
            </a:r>
            <a:endParaRPr lang="ru-RU" altLang="ru-RU" sz="1200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6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6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27" grpId="0"/>
      <p:bldP spid="615430" grpId="0"/>
      <p:bldP spid="615445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805536" y="0"/>
            <a:ext cx="8229600" cy="614363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>
                <a:solidFill>
                  <a:srgbClr val="00397E"/>
                </a:solidFill>
              </a:rPr>
              <a:t>ОСНОВНЫЕ СПОСОБЫ ПРОИЗВОДСТВА </a:t>
            </a:r>
            <a:br>
              <a:rPr lang="ru-RU" sz="1800" b="1" dirty="0">
                <a:solidFill>
                  <a:srgbClr val="00397E"/>
                </a:solidFill>
              </a:rPr>
            </a:br>
            <a:r>
              <a:rPr lang="ru-RU" sz="1800" b="1" dirty="0">
                <a:solidFill>
                  <a:srgbClr val="00397E"/>
                </a:solidFill>
              </a:rPr>
              <a:t>МАЛОСЕРНИСТОГО  СУДОВОГО ТОПЛИВА</a:t>
            </a:r>
            <a:endParaRPr lang="ru-RU" sz="1800" b="1" dirty="0">
              <a:solidFill>
                <a:srgbClr val="00397E"/>
              </a:solidFill>
            </a:endParaRPr>
          </a:p>
        </p:txBody>
      </p:sp>
      <p:sp>
        <p:nvSpPr>
          <p:cNvPr id="32773" name="Содержимое 2"/>
          <p:cNvSpPr>
            <a:spLocks noGrp="1"/>
          </p:cNvSpPr>
          <p:nvPr>
            <p:ph idx="1"/>
          </p:nvPr>
        </p:nvSpPr>
        <p:spPr>
          <a:xfrm>
            <a:off x="198438" y="792163"/>
            <a:ext cx="8686800" cy="324280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Из нефтей с низким содержанием серы – Ачинский НПЗ, Волгоградский НПЗ, Афипский НПЗ, </a:t>
            </a:r>
            <a:r>
              <a:rPr lang="ru-RU" sz="1600" dirty="0" err="1" smtClean="0"/>
              <a:t>Новошахтинский</a:t>
            </a:r>
            <a:r>
              <a:rPr lang="ru-RU" sz="1600" dirty="0" smtClean="0"/>
              <a:t> НПЗ – сера на уровне 1,0 % масс. в тяжелом топливе и 0,1% мас. для легких судовых топлив; 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Топливо, полученное из продуктов и остатков процессов глубокой переработки нефтяного сырья;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преимущественно легкого судового топлива – дизельного – как альтернативы мазуту и вовлечение </a:t>
            </a:r>
            <a:r>
              <a:rPr lang="ru-RU" sz="1600" dirty="0" err="1" smtClean="0"/>
              <a:t>низкосернистого</a:t>
            </a:r>
            <a:r>
              <a:rPr lang="ru-RU" sz="1600" dirty="0" smtClean="0"/>
              <a:t> дизельного топлива в производство судового топлива;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природного газа, </a:t>
            </a:r>
            <a:r>
              <a:rPr lang="ru-RU" sz="1600" dirty="0" err="1" smtClean="0"/>
              <a:t>биотоплива</a:t>
            </a:r>
            <a:r>
              <a:rPr lang="ru-RU" sz="1600" dirty="0" smtClean="0"/>
              <a:t> 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Применение специальных технологий улавливания  и очистки газов от сернистых соединений;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инновационных технологий переработки остатков</a:t>
            </a:r>
          </a:p>
        </p:txBody>
      </p:sp>
      <p:sp>
        <p:nvSpPr>
          <p:cNvPr id="3277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EBD1-6302-4428-87F1-90BFF1A68C4D}" type="slidenum">
              <a:rPr lang="ru-RU" smtClean="0">
                <a:latin typeface="Arial" charset="0"/>
              </a:rPr>
              <a:pPr/>
              <a:t>9</a:t>
            </a:fld>
            <a:endParaRPr lang="ru-RU" smtClean="0">
              <a:latin typeface="Arial" charset="0"/>
            </a:endParaRPr>
          </a:p>
        </p:txBody>
      </p:sp>
      <p:pic>
        <p:nvPicPr>
          <p:cNvPr id="32775" name="Picture 2" descr="http://www.million-deals.ru/pages/create_big_tovar_foto/cHJvZHVjdF9waG90by80NGE1NDY0YzFjZDIxZjc5NjhjMzVjMjdjMmEyZDk2NC5qcGc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438" y="4257675"/>
            <a:ext cx="2776537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4" descr="http://www.the3dstudio.com/download_image.ashx?size=large&amp;mode=product&amp;file_guid=581aca41-8969-4194-a49f-0f2eb701c1a0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9300" y="4270375"/>
            <a:ext cx="24701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8" descr="http://i.vpkoil.ru/u/pic/5d/b0a8ae5cc811e29e9cb2da31933b38/-/icon_7.jpg">
            <a:hlinkClick r:id="rId2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4100" y="4257675"/>
            <a:ext cx="25527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72" y="80814"/>
            <a:ext cx="9144000" cy="504000"/>
          </a:xfr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800" b="1" dirty="0">
                <a:solidFill>
                  <a:srgbClr val="00397E"/>
                </a:solidFill>
              </a:rPr>
              <a:t>ПРОГНОЗ ПРОИЗВОДСТВА СУДОВЫХ ТОПЛИВ </a:t>
            </a:r>
            <a:br>
              <a:rPr lang="ru-RU" sz="1800" b="1" dirty="0">
                <a:solidFill>
                  <a:srgbClr val="00397E"/>
                </a:solidFill>
              </a:rPr>
            </a:br>
            <a:r>
              <a:rPr lang="ru-RU" sz="1800" b="1" dirty="0">
                <a:solidFill>
                  <a:srgbClr val="00397E"/>
                </a:solidFill>
              </a:rPr>
              <a:t>И ТОПОЧНОГО МАЗУТА В ЦЕЛОМ ПО РФ </a:t>
            </a:r>
            <a:endParaRPr lang="ru-RU" sz="1800" b="1" dirty="0">
              <a:solidFill>
                <a:srgbClr val="00397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" y="6452204"/>
            <a:ext cx="9144001" cy="405795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0">
                <a:schemeClr val="accent4">
                  <a:lumMod val="50000"/>
                  <a:lumOff val="5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152147"/>
              </p:ext>
            </p:extLst>
          </p:nvPr>
        </p:nvGraphicFramePr>
        <p:xfrm>
          <a:off x="361948" y="951659"/>
          <a:ext cx="8229602" cy="2474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044"/>
                <a:gridCol w="738794"/>
                <a:gridCol w="738794"/>
                <a:gridCol w="738794"/>
                <a:gridCol w="738794"/>
                <a:gridCol w="738794"/>
                <a:gridCol w="738794"/>
                <a:gridCol w="738794"/>
              </a:tblGrid>
              <a:tr h="20999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 err="1" smtClean="0">
                          <a:effectLst/>
                        </a:rPr>
                        <a:t>тыс.т</a:t>
                      </a:r>
                      <a:r>
                        <a:rPr lang="ru-RU" sz="1400" u="none" strike="noStrike" dirty="0" smtClean="0">
                          <a:effectLst/>
                        </a:rPr>
                        <a:t> </a:t>
                      </a:r>
                      <a:r>
                        <a:rPr lang="ru-RU" sz="1400" u="none" strike="noStrike" dirty="0">
                          <a:effectLst/>
                        </a:rPr>
                        <a:t>/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8066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2013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</a:tr>
              <a:tr h="266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</a:t>
                      </a:r>
                      <a:r>
                        <a:rPr lang="ru-RU" sz="1400" b="1" u="none" strike="noStrike" dirty="0" smtClean="0">
                          <a:effectLst/>
                        </a:rPr>
                        <a:t>189</a:t>
                      </a:r>
                      <a:r>
                        <a:rPr lang="en-US" sz="1400" b="1" u="none" strike="noStrike" dirty="0" smtClean="0">
                          <a:effectLst/>
                        </a:rPr>
                        <a:t> *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8 392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8 522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8 187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8 347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9 057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9 437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466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 smtClean="0">
                          <a:effectLst/>
                        </a:rPr>
                        <a:t>включая </a:t>
                      </a:r>
                      <a:r>
                        <a:rPr lang="ru-RU" sz="1400" i="1" u="none" strike="noStrike" dirty="0">
                          <a:effectLst/>
                        </a:rPr>
                        <a:t>технологическую возможность производства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i="1" u="none" strike="noStrike" dirty="0">
                          <a:effectLst/>
                        </a:rPr>
                        <a:t>-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817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947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1 052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1 052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2 347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2 837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266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Судовое топливо тяжелое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2 813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4 175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4 975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5 889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5 889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3 390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3 700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4667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i="1" u="none" strike="noStrike" dirty="0">
                          <a:effectLst/>
                        </a:rPr>
                        <a:t>вкл. производство с целью повышения эффективности переработки нефти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i="1" u="none" strike="noStrike" dirty="0">
                          <a:effectLst/>
                        </a:rPr>
                        <a:t>-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950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1 750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2 664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2 664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2 700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2 900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2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Топочный мазут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76 910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75 158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74 773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74 209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70 334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58 994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36 729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1948" y="3430340"/>
            <a:ext cx="8220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000" indent="-144000"/>
            <a:r>
              <a:rPr lang="ru-RU" sz="1400" i="1" dirty="0"/>
              <a:t>*) </a:t>
            </a:r>
            <a:r>
              <a:rPr lang="ru-RU" sz="1400" i="1" dirty="0" smtClean="0"/>
              <a:t>в том числе </a:t>
            </a:r>
            <a:r>
              <a:rPr lang="ru-RU" sz="1400" i="1" dirty="0"/>
              <a:t>78,8 </a:t>
            </a:r>
            <a:r>
              <a:rPr lang="ru-RU" sz="1400" i="1" dirty="0" smtClean="0"/>
              <a:t>тыс.тонн </a:t>
            </a:r>
            <a:r>
              <a:rPr lang="ru-RU" sz="1400" i="1" dirty="0"/>
              <a:t>судового топлива дистиллятного по прочим независимым НПЗ, не </a:t>
            </a:r>
            <a:r>
              <a:rPr lang="ru-RU" sz="1400" i="1" dirty="0" smtClean="0"/>
              <a:t>вошедшим </a:t>
            </a:r>
            <a:r>
              <a:rPr lang="ru-RU" sz="1400" i="1" dirty="0"/>
              <a:t>в перечень НПЗ по техническому заданию</a:t>
            </a: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91550" y="6524625"/>
            <a:ext cx="392641" cy="333375"/>
          </a:xfrm>
        </p:spPr>
        <p:txBody>
          <a:bodyPr/>
          <a:lstStyle/>
          <a:p>
            <a:pPr>
              <a:spcBef>
                <a:spcPts val="0"/>
              </a:spcBef>
            </a:pPr>
            <a:fld id="{530419DB-18A1-4BA5-931C-271E9D6B80C5}" type="slidenum">
              <a:rPr lang="ru-RU" altLang="ru-RU" sz="1100" smtClean="0"/>
              <a:pPr>
                <a:spcBef>
                  <a:spcPts val="0"/>
                </a:spcBef>
              </a:pPr>
              <a:t>10</a:t>
            </a:fld>
            <a:endParaRPr lang="ru-RU" altLang="ru-RU" sz="1100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 bwMode="auto">
          <a:xfrm>
            <a:off x="466725" y="4134049"/>
            <a:ext cx="8220075" cy="2136122"/>
          </a:xfrm>
          <a:prstGeom prst="rect">
            <a:avLst/>
          </a:prstGeom>
          <a:solidFill>
            <a:schemeClr val="bg1"/>
          </a:solidFill>
          <a:ln w="0" cap="sq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С</a:t>
            </a:r>
            <a:r>
              <a:rPr lang="ru-RU" sz="1600" dirty="0" smtClean="0"/>
              <a:t> учетом технологической возможности производства прогнозируется рост выпуска судовых топлив до 2020 – 2025 </a:t>
            </a:r>
            <a:r>
              <a:rPr lang="ru-RU" sz="1600" dirty="0"/>
              <a:t>гг. </a:t>
            </a:r>
            <a:endParaRPr lang="ru-RU" sz="1600" dirty="0" smtClean="0"/>
          </a:p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Объем </a:t>
            </a:r>
            <a:r>
              <a:rPr lang="ru-RU" sz="1600" dirty="0"/>
              <a:t>производства судовых топлив без учета технологической возможности производства снизится к 2020 году на 18%, </a:t>
            </a:r>
            <a:r>
              <a:rPr lang="ru-RU" sz="1600" dirty="0" smtClean="0"/>
              <a:t>к </a:t>
            </a:r>
            <a:r>
              <a:rPr lang="ru-RU" sz="1600" dirty="0"/>
              <a:t>2025 г. </a:t>
            </a:r>
            <a:r>
              <a:rPr lang="ru-RU" sz="1600" dirty="0" smtClean="0"/>
              <a:t>- на 20% по </a:t>
            </a:r>
            <a:r>
              <a:rPr lang="ru-RU" sz="1600" dirty="0"/>
              <a:t>сравнению с 2013 г</a:t>
            </a:r>
            <a:r>
              <a:rPr lang="ru-RU" sz="1600" dirty="0" smtClean="0"/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К </a:t>
            </a:r>
            <a:r>
              <a:rPr lang="ru-RU" sz="1600" dirty="0"/>
              <a:t>2025 году доля производства судовых топлив, как технологической </a:t>
            </a:r>
            <a:r>
              <a:rPr lang="ru-RU" sz="1600" dirty="0" smtClean="0"/>
              <a:t>возможности, </a:t>
            </a:r>
            <a:r>
              <a:rPr lang="ru-RU" sz="1600" dirty="0"/>
              <a:t>в общем объеме производства, составит 30%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dirty="0"/>
          </a:p>
          <a:p>
            <a:pPr marL="0" indent="0" algn="ctr">
              <a:spcBef>
                <a:spcPts val="0"/>
              </a:spcBef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24958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675"/>
            <a:ext cx="9144000" cy="496384"/>
          </a:xfr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800" b="1" dirty="0">
                <a:solidFill>
                  <a:srgbClr val="00397E"/>
                </a:solidFill>
              </a:rPr>
              <a:t>ПРОГНОЗ ПРОИЗВОДСТВА СУДОВЫХ ТОПЛИВ </a:t>
            </a:r>
            <a:br>
              <a:rPr lang="ru-RU" sz="1800" b="1" dirty="0">
                <a:solidFill>
                  <a:srgbClr val="00397E"/>
                </a:solidFill>
              </a:rPr>
            </a:br>
            <a:r>
              <a:rPr lang="ru-RU" sz="1800" b="1" dirty="0">
                <a:solidFill>
                  <a:srgbClr val="00397E"/>
                </a:solidFill>
              </a:rPr>
              <a:t>И ТОПОЧНОГО МАЗУТА ПО ВИНК</a:t>
            </a:r>
            <a:endParaRPr lang="ru-RU" sz="1800" b="1" dirty="0">
              <a:solidFill>
                <a:srgbClr val="00397E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76759"/>
              </p:ext>
            </p:extLst>
          </p:nvPr>
        </p:nvGraphicFramePr>
        <p:xfrm>
          <a:off x="457200" y="685565"/>
          <a:ext cx="8229602" cy="5484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044"/>
                <a:gridCol w="738794"/>
                <a:gridCol w="738794"/>
                <a:gridCol w="738794"/>
                <a:gridCol w="738794"/>
                <a:gridCol w="738794"/>
                <a:gridCol w="738794"/>
                <a:gridCol w="738794"/>
              </a:tblGrid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 err="1">
                          <a:effectLst/>
                        </a:rPr>
                        <a:t>тыс.т</a:t>
                      </a:r>
                      <a:r>
                        <a:rPr lang="ru-RU" sz="1000" u="none" strike="noStrike" dirty="0">
                          <a:effectLst/>
                        </a:rPr>
                        <a:t> /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ВИНК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2013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"НК "Роснефть"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2 609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2 325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2 690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2 930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технологическую возможность производства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450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580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595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595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1 570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1 810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тяжелое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635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производство с целью повышения эффективности переработки нефти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300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25 629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25 950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27 110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27 235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25 650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17 235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12 730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"АНК "</a:t>
                      </a:r>
                      <a:r>
                        <a:rPr lang="ru-RU" sz="1200" b="1" i="1" u="none" strike="noStrike" dirty="0" err="1">
                          <a:effectLst/>
                        </a:rPr>
                        <a:t>Башнефть</a:t>
                      </a:r>
                      <a:r>
                        <a:rPr lang="ru-RU" sz="1200" b="1" i="1" u="none" strike="noStrike" dirty="0">
                          <a:effectLst/>
                        </a:rPr>
                        <a:t>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технологическую возможность производства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3 110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1 955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1 955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"ЛУКОЙЛ"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656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10 705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8 880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8 980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8 980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8 540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6 550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2 685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"Сургутнефтегаз"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8 411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7 220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2 120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</a:t>
                      </a:r>
                      <a:r>
                        <a:rPr lang="ru-RU" sz="1200" b="1" i="1" u="none" strike="noStrike" dirty="0" smtClean="0">
                          <a:effectLst/>
                        </a:rPr>
                        <a:t>Газпром нефть</a:t>
                      </a:r>
                      <a:r>
                        <a:rPr lang="ru-RU" sz="1200" b="1" i="1" u="none" strike="noStrike" dirty="0">
                          <a:effectLst/>
                        </a:rPr>
                        <a:t>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1 017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1 050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1 050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тяжелое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2 295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9 775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9 630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9 630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9 550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8 550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3 730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 ОАО "Татнефть" (ОАО "ТАНЕКО")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1 918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2 040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2 040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2 040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840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3 410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"Газпром </a:t>
                      </a:r>
                      <a:r>
                        <a:rPr lang="ru-RU" sz="1200" b="1" i="1" u="none" strike="noStrike" dirty="0" err="1">
                          <a:effectLst/>
                        </a:rPr>
                        <a:t>нефтехим</a:t>
                      </a:r>
                      <a:r>
                        <a:rPr lang="ru-RU" sz="1200" b="1" i="1" u="none" strike="noStrike" dirty="0">
                          <a:effectLst/>
                        </a:rPr>
                        <a:t> Салават"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1 319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1 320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1 560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91550" y="6524625"/>
            <a:ext cx="392641" cy="333375"/>
          </a:xfrm>
        </p:spPr>
        <p:txBody>
          <a:bodyPr/>
          <a:lstStyle/>
          <a:p>
            <a:pPr>
              <a:spcBef>
                <a:spcPts val="0"/>
              </a:spcBef>
            </a:pPr>
            <a:fld id="{530419DB-18A1-4BA5-931C-271E9D6B80C5}" type="slidenum">
              <a:rPr lang="ru-RU" altLang="ru-RU" sz="1100" smtClean="0"/>
              <a:pPr>
                <a:spcBef>
                  <a:spcPts val="0"/>
                </a:spcBef>
              </a:pPr>
              <a:t>11</a:t>
            </a:fld>
            <a:endParaRPr lang="ru-RU" altLang="ru-RU" sz="11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325966" y="6238874"/>
            <a:ext cx="8658225" cy="619126"/>
          </a:xfrm>
          <a:prstGeom prst="rect">
            <a:avLst/>
          </a:prstGeom>
          <a:solidFill>
            <a:schemeClr val="bg1"/>
          </a:solidFill>
          <a:ln w="0" cap="sq"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200" b="1" dirty="0" smtClean="0"/>
              <a:t>Производство тяжелых судовых топлив будет прекращено к 2020-25 гг.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200" b="1" dirty="0" smtClean="0"/>
              <a:t>Наиболее крупными производителями судового топлива дистиллятного являются ОАО «НК Роснефть», </a:t>
            </a:r>
            <a:br>
              <a:rPr lang="ru-RU" sz="1200" b="1" dirty="0" smtClean="0"/>
            </a:br>
            <a:r>
              <a:rPr lang="ru-RU" sz="1200" b="1" dirty="0" smtClean="0"/>
              <a:t>ОАО «Газпром нефть» и ОАО «Татнефть»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5748286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EBEBDC-1382-4120-87AA-6560E3901006}" type="slidenum">
              <a:rPr lang="ru-RU" altLang="ru-RU" smtClean="0">
                <a:solidFill>
                  <a:schemeClr val="tx2"/>
                </a:solidFill>
              </a:rPr>
              <a:pPr/>
              <a:t>12</a:t>
            </a:fld>
            <a:endParaRPr lang="ru-RU" altLang="ru-RU" smtClean="0">
              <a:solidFill>
                <a:schemeClr val="tx2"/>
              </a:solidFill>
            </a:endParaRPr>
          </a:p>
        </p:txBody>
      </p:sp>
      <p:sp>
        <p:nvSpPr>
          <p:cNvPr id="8199" name="AutoShape 286"/>
          <p:cNvSpPr>
            <a:spLocks noChangeArrowheads="1"/>
          </p:cNvSpPr>
          <p:nvPr/>
        </p:nvSpPr>
        <p:spPr bwMode="auto">
          <a:xfrm>
            <a:off x="1930400" y="809625"/>
            <a:ext cx="5196114" cy="1143000"/>
          </a:xfrm>
          <a:prstGeom prst="roundRect">
            <a:avLst>
              <a:gd name="adj" fmla="val 16667"/>
            </a:avLst>
          </a:prstGeom>
          <a:solidFill>
            <a:srgbClr val="3672A4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>
              <a:solidFill>
                <a:schemeClr val="bg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400175" y="2005014"/>
            <a:ext cx="2780620" cy="3079949"/>
            <a:chOff x="1400175" y="2005014"/>
            <a:chExt cx="2780620" cy="3079949"/>
          </a:xfrm>
        </p:grpSpPr>
        <p:sp>
          <p:nvSpPr>
            <p:cNvPr id="8197" name="Line 289"/>
            <p:cNvSpPr>
              <a:spLocks noChangeShapeType="1"/>
            </p:cNvSpPr>
            <p:nvPr/>
          </p:nvSpPr>
          <p:spPr bwMode="auto">
            <a:xfrm flipH="1">
              <a:off x="3286125" y="2005014"/>
              <a:ext cx="894670" cy="1709738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Text Box 267"/>
            <p:cNvSpPr txBox="1">
              <a:spLocks noChangeArrowheads="1"/>
            </p:cNvSpPr>
            <p:nvPr/>
          </p:nvSpPr>
          <p:spPr bwMode="auto">
            <a:xfrm>
              <a:off x="1400175" y="3714751"/>
              <a:ext cx="1885950" cy="1370212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tIns="190800" bIns="190800">
              <a:spAutoFit/>
            </a:bodyPr>
            <a:lstStyle/>
            <a:p>
              <a:pPr algn="ctr"/>
              <a:r>
                <a:rPr lang="ru-RU" altLang="ru-RU" sz="1600" b="1" dirty="0" smtClean="0">
                  <a:solidFill>
                    <a:schemeClr val="bg1"/>
                  </a:solidFill>
                </a:rPr>
                <a:t>Гидроочистка прямогонных дизельных топлив</a:t>
              </a:r>
              <a:endParaRPr lang="ru-RU" altLang="ru-RU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931126" y="2005013"/>
            <a:ext cx="3082925" cy="1015663"/>
            <a:chOff x="5931126" y="2005013"/>
            <a:chExt cx="3082925" cy="1015663"/>
          </a:xfrm>
        </p:grpSpPr>
        <p:sp>
          <p:nvSpPr>
            <p:cNvPr id="8198" name="Line 290"/>
            <p:cNvSpPr>
              <a:spLocks noChangeShapeType="1"/>
            </p:cNvSpPr>
            <p:nvPr/>
          </p:nvSpPr>
          <p:spPr bwMode="auto">
            <a:xfrm>
              <a:off x="5931126" y="2063749"/>
              <a:ext cx="1195388" cy="600164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Text Box 282"/>
            <p:cNvSpPr txBox="1">
              <a:spLocks noChangeArrowheads="1"/>
            </p:cNvSpPr>
            <p:nvPr/>
          </p:nvSpPr>
          <p:spPr bwMode="auto">
            <a:xfrm>
              <a:off x="7126514" y="2005013"/>
              <a:ext cx="1887537" cy="1015663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200" b="1" dirty="0">
                  <a:solidFill>
                    <a:schemeClr val="bg1"/>
                  </a:solidFill>
                </a:rPr>
                <a:t/>
              </a:r>
              <a:br>
                <a:rPr lang="ru-RU" altLang="ru-RU" sz="1200" b="1" dirty="0">
                  <a:solidFill>
                    <a:schemeClr val="bg1"/>
                  </a:solidFill>
                </a:rPr>
              </a:br>
              <a:r>
                <a:rPr lang="ru-RU" altLang="ru-RU" sz="1600" b="1" dirty="0" smtClean="0">
                  <a:solidFill>
                    <a:schemeClr val="bg1"/>
                  </a:solidFill>
                </a:rPr>
                <a:t>Термические</a:t>
              </a:r>
              <a:endParaRPr lang="ru-RU" altLang="ru-RU" sz="12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altLang="ru-RU" sz="1600" b="1" dirty="0">
                  <a:solidFill>
                    <a:schemeClr val="bg1"/>
                  </a:solidFill>
                </a:rPr>
                <a:t>(Коксование,</a:t>
              </a:r>
            </a:p>
            <a:p>
              <a:pPr algn="ctr"/>
              <a:r>
                <a:rPr lang="ru-RU" altLang="ru-RU" sz="1600" b="1" dirty="0" err="1">
                  <a:solidFill>
                    <a:schemeClr val="bg1"/>
                  </a:solidFill>
                </a:rPr>
                <a:t>в</a:t>
              </a:r>
              <a:r>
                <a:rPr lang="ru-RU" altLang="ru-RU" sz="1600" b="1" dirty="0" err="1" smtClean="0">
                  <a:solidFill>
                    <a:schemeClr val="bg1"/>
                  </a:solidFill>
                </a:rPr>
                <a:t>исбрекинг</a:t>
              </a:r>
              <a:r>
                <a:rPr lang="ru-RU" altLang="ru-RU" sz="1600" b="1" dirty="0">
                  <a:solidFill>
                    <a:schemeClr val="bg1"/>
                  </a:solidFill>
                </a:rPr>
                <a:t>)</a:t>
              </a:r>
            </a:p>
          </p:txBody>
        </p:sp>
      </p:grpSp>
      <p:sp>
        <p:nvSpPr>
          <p:cNvPr id="61450" name="Rectangle 4"/>
          <p:cNvSpPr>
            <a:spLocks noChangeArrowheads="1"/>
          </p:cNvSpPr>
          <p:nvPr/>
        </p:nvSpPr>
        <p:spPr bwMode="auto">
          <a:xfrm>
            <a:off x="457200" y="809625"/>
            <a:ext cx="8229600" cy="11430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508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Процессы, </a:t>
            </a:r>
            <a:br>
              <a:rPr lang="ru-RU" altLang="ru-RU" sz="2000" b="1" dirty="0">
                <a:solidFill>
                  <a:schemeClr val="bg1"/>
                </a:solidFill>
              </a:rPr>
            </a:br>
            <a:r>
              <a:rPr lang="ru-RU" altLang="ru-RU" sz="2000" b="1" dirty="0" smtClean="0">
                <a:solidFill>
                  <a:schemeClr val="bg1"/>
                </a:solidFill>
              </a:rPr>
              <a:t>позволяющие получить компоненты  </a:t>
            </a:r>
          </a:p>
          <a:p>
            <a:pPr algn="ctr"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малосернистых судовых топлив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57200" y="2005013"/>
            <a:ext cx="3216043" cy="1629428"/>
            <a:chOff x="457200" y="2005013"/>
            <a:chExt cx="3216043" cy="1629428"/>
          </a:xfrm>
        </p:grpSpPr>
        <p:sp>
          <p:nvSpPr>
            <p:cNvPr id="8196" name="Line 288"/>
            <p:cNvSpPr>
              <a:spLocks noChangeShapeType="1"/>
            </p:cNvSpPr>
            <p:nvPr/>
          </p:nvSpPr>
          <p:spPr bwMode="auto">
            <a:xfrm flipH="1">
              <a:off x="2511193" y="2005013"/>
              <a:ext cx="1162050" cy="928687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Text Box 267"/>
            <p:cNvSpPr txBox="1">
              <a:spLocks noChangeArrowheads="1"/>
            </p:cNvSpPr>
            <p:nvPr/>
          </p:nvSpPr>
          <p:spPr bwMode="auto">
            <a:xfrm>
              <a:off x="457200" y="2264229"/>
              <a:ext cx="1885950" cy="1370212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tIns="190800" bIns="190800">
              <a:spAutoFit/>
            </a:bodyPr>
            <a:lstStyle/>
            <a:p>
              <a:pPr algn="ctr"/>
              <a:r>
                <a:rPr lang="ru-RU" altLang="ru-RU" sz="1600" b="1" dirty="0" smtClean="0">
                  <a:solidFill>
                    <a:schemeClr val="bg1"/>
                  </a:solidFill>
                </a:rPr>
                <a:t>Прямая перегонка малосернистых нефтей</a:t>
              </a:r>
              <a:endParaRPr lang="ru-RU" altLang="ru-RU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5060495" y="2051910"/>
            <a:ext cx="2471965" cy="4052508"/>
            <a:chOff x="5060495" y="2051910"/>
            <a:chExt cx="2471965" cy="4052508"/>
          </a:xfrm>
        </p:grpSpPr>
        <p:sp>
          <p:nvSpPr>
            <p:cNvPr id="17" name="Text Box 267"/>
            <p:cNvSpPr txBox="1">
              <a:spLocks noChangeArrowheads="1"/>
            </p:cNvSpPr>
            <p:nvPr/>
          </p:nvSpPr>
          <p:spPr bwMode="auto">
            <a:xfrm>
              <a:off x="5646510" y="4980428"/>
              <a:ext cx="1885950" cy="1123990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tIns="190800" bIns="190800">
              <a:spAutoFit/>
            </a:bodyPr>
            <a:lstStyle/>
            <a:p>
              <a:pPr algn="ctr"/>
              <a:r>
                <a:rPr lang="ru-RU" altLang="ru-RU" sz="1600" b="1" dirty="0" smtClean="0">
                  <a:solidFill>
                    <a:schemeClr val="bg1"/>
                  </a:solidFill>
                </a:rPr>
                <a:t>Каталитические</a:t>
              </a:r>
              <a:endParaRPr lang="ru-RU" altLang="ru-RU" sz="12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altLang="ru-RU" sz="1600" b="1" dirty="0">
                  <a:solidFill>
                    <a:schemeClr val="bg1"/>
                  </a:solidFill>
                </a:rPr>
                <a:t>(Каталитический крекинг)</a:t>
              </a:r>
            </a:p>
          </p:txBody>
        </p:sp>
        <p:sp>
          <p:nvSpPr>
            <p:cNvPr id="18" name="Line 289"/>
            <p:cNvSpPr>
              <a:spLocks noChangeShapeType="1"/>
            </p:cNvSpPr>
            <p:nvPr/>
          </p:nvSpPr>
          <p:spPr bwMode="auto">
            <a:xfrm>
              <a:off x="5060495" y="2051910"/>
              <a:ext cx="870631" cy="2844594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495810" y="2005014"/>
            <a:ext cx="3299847" cy="2460424"/>
            <a:chOff x="5495810" y="2005014"/>
            <a:chExt cx="3299847" cy="2460424"/>
          </a:xfrm>
        </p:grpSpPr>
        <p:sp>
          <p:nvSpPr>
            <p:cNvPr id="8201" name="Text Box 277"/>
            <p:cNvSpPr txBox="1">
              <a:spLocks noChangeArrowheads="1"/>
            </p:cNvSpPr>
            <p:nvPr/>
          </p:nvSpPr>
          <p:spPr bwMode="auto">
            <a:xfrm>
              <a:off x="6047014" y="3634441"/>
              <a:ext cx="2748643" cy="830997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1600" b="1" dirty="0" err="1" smtClean="0">
                  <a:solidFill>
                    <a:schemeClr val="bg1"/>
                  </a:solidFill>
                </a:rPr>
                <a:t>Гидрогенизационные</a:t>
              </a:r>
              <a:endParaRPr lang="ru-RU" altLang="ru-RU" sz="16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altLang="ru-RU" sz="1600" b="1" dirty="0">
                  <a:solidFill>
                    <a:schemeClr val="bg1"/>
                  </a:solidFill>
                </a:rPr>
                <a:t>(</a:t>
              </a:r>
              <a:r>
                <a:rPr lang="ru-RU" altLang="ru-RU" sz="1200" b="1" dirty="0">
                  <a:solidFill>
                    <a:schemeClr val="bg1"/>
                  </a:solidFill>
                </a:rPr>
                <a:t> </a:t>
              </a:r>
              <a:r>
                <a:rPr lang="ru-RU" altLang="ru-RU" sz="1600" b="1" dirty="0">
                  <a:solidFill>
                    <a:schemeClr val="bg1"/>
                  </a:solidFill>
                </a:rPr>
                <a:t>Гидрокрекинг,</a:t>
              </a:r>
            </a:p>
            <a:p>
              <a:pPr algn="ctr"/>
              <a:r>
                <a:rPr lang="ru-RU" altLang="ru-RU" sz="1600" b="1" dirty="0" err="1" smtClean="0">
                  <a:solidFill>
                    <a:schemeClr val="bg1"/>
                  </a:solidFill>
                </a:rPr>
                <a:t>гидроконвверсия</a:t>
              </a:r>
              <a:r>
                <a:rPr lang="ru-RU" altLang="ru-RU" sz="1600" b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19" name="Line 289"/>
            <p:cNvSpPr>
              <a:spLocks noChangeShapeType="1"/>
            </p:cNvSpPr>
            <p:nvPr/>
          </p:nvSpPr>
          <p:spPr bwMode="auto">
            <a:xfrm>
              <a:off x="5495810" y="2005014"/>
              <a:ext cx="992075" cy="1572304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092218" y="2051910"/>
            <a:ext cx="2466975" cy="4052508"/>
            <a:chOff x="3092218" y="2051910"/>
            <a:chExt cx="2466975" cy="4052508"/>
          </a:xfrm>
        </p:grpSpPr>
        <p:sp>
          <p:nvSpPr>
            <p:cNvPr id="15" name="Text Box 267"/>
            <p:cNvSpPr txBox="1">
              <a:spLocks noChangeArrowheads="1"/>
            </p:cNvSpPr>
            <p:nvPr/>
          </p:nvSpPr>
          <p:spPr bwMode="auto">
            <a:xfrm>
              <a:off x="3092218" y="4980428"/>
              <a:ext cx="2466975" cy="1123990"/>
            </a:xfrm>
            <a:prstGeom prst="rect">
              <a:avLst/>
            </a:prstGeom>
            <a:solidFill>
              <a:srgbClr val="0070C0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tIns="190800" bIns="190800">
              <a:spAutoFit/>
            </a:bodyPr>
            <a:lstStyle/>
            <a:p>
              <a:pPr algn="ctr"/>
              <a:r>
                <a:rPr lang="ru-RU" altLang="ru-RU" sz="1600" b="1" dirty="0" smtClean="0">
                  <a:solidFill>
                    <a:schemeClr val="bg1"/>
                  </a:solidFill>
                </a:rPr>
                <a:t>Гидроочистка </a:t>
              </a:r>
              <a:r>
                <a:rPr lang="ru-RU" altLang="ru-RU" sz="1600" b="1" dirty="0" err="1" smtClean="0">
                  <a:solidFill>
                    <a:schemeClr val="bg1"/>
                  </a:solidFill>
                </a:rPr>
                <a:t>газойлевых</a:t>
              </a:r>
              <a:r>
                <a:rPr lang="ru-RU" altLang="ru-RU" sz="1600" b="1" dirty="0" smtClean="0">
                  <a:solidFill>
                    <a:schemeClr val="bg1"/>
                  </a:solidFill>
                </a:rPr>
                <a:t> фракций  вторичных процессов</a:t>
              </a:r>
              <a:endParaRPr lang="ru-RU" altLang="ru-RU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auto">
            <a:xfrm flipH="1">
              <a:off x="4035192" y="2051910"/>
              <a:ext cx="652695" cy="2844594"/>
            </a:xfrm>
            <a:prstGeom prst="line">
              <a:avLst/>
            </a:prstGeom>
            <a:noFill/>
            <a:ln w="57150">
              <a:solidFill>
                <a:srgbClr val="006DDA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CBEF7A4E-02D0-4DCF-A23E-2C955EA96318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47107" name="AutoShape 43"/>
          <p:cNvSpPr>
            <a:spLocks noChangeArrowheads="1"/>
          </p:cNvSpPr>
          <p:nvPr/>
        </p:nvSpPr>
        <p:spPr bwMode="auto">
          <a:xfrm>
            <a:off x="1406525" y="42863"/>
            <a:ext cx="7737475" cy="571500"/>
          </a:xfrm>
          <a:prstGeom prst="roundRect">
            <a:avLst>
              <a:gd name="adj" fmla="val 16667"/>
            </a:avLst>
          </a:prstGeom>
          <a:noFill/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b="1" dirty="0">
                <a:solidFill>
                  <a:srgbClr val="00397E"/>
                </a:solidFill>
                <a:latin typeface="+mj-lt"/>
                <a:ea typeface="+mj-ea"/>
                <a:cs typeface="+mj-cs"/>
              </a:rPr>
              <a:t>ВВОД УСТАНОВОК </a:t>
            </a:r>
            <a:r>
              <a:rPr lang="ru-RU" altLang="ru-RU" b="1" dirty="0">
                <a:solidFill>
                  <a:srgbClr val="00397E"/>
                </a:solidFill>
                <a:latin typeface="+mj-lt"/>
                <a:ea typeface="+mj-ea"/>
                <a:cs typeface="+mj-cs"/>
              </a:rPr>
              <a:t>ПЕРВИЧНОЙ ПЕРЕРАБОТКИ НЕФТИ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999549" y="800054"/>
            <a:ext cx="6997814" cy="1857231"/>
            <a:chOff x="999549" y="800054"/>
            <a:chExt cx="6997814" cy="1857231"/>
          </a:xfrm>
        </p:grpSpPr>
        <p:sp>
          <p:nvSpPr>
            <p:cNvPr id="47108" name="Text Box 7"/>
            <p:cNvSpPr txBox="1">
              <a:spLocks noChangeArrowheads="1"/>
            </p:cNvSpPr>
            <p:nvPr/>
          </p:nvSpPr>
          <p:spPr bwMode="auto">
            <a:xfrm>
              <a:off x="999549" y="2371053"/>
              <a:ext cx="5075970" cy="286232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</a:t>
              </a:r>
              <a:r>
                <a:rPr lang="ru-RU" altLang="ru-RU" sz="1400" b="1" dirty="0">
                  <a:solidFill>
                    <a:schemeClr val="bg1"/>
                  </a:solidFill>
                </a:rPr>
                <a:t>«</a:t>
              </a:r>
              <a:r>
                <a:rPr lang="ru-RU" altLang="ru-RU" sz="1400" b="1" dirty="0" err="1" smtClean="0">
                  <a:solidFill>
                    <a:schemeClr val="bg1"/>
                  </a:solidFill>
                </a:rPr>
                <a:t>Антипинский</a:t>
              </a:r>
              <a:r>
                <a:rPr lang="ru-RU" altLang="ru-RU" sz="1400" b="1" dirty="0" smtClean="0">
                  <a:solidFill>
                    <a:schemeClr val="bg1"/>
                  </a:solidFill>
                </a:rPr>
                <a:t> </a:t>
              </a:r>
              <a:r>
                <a:rPr lang="ru-RU" altLang="ru-RU" sz="1400" b="1" dirty="0">
                  <a:solidFill>
                    <a:schemeClr val="bg1"/>
                  </a:solidFill>
                </a:rPr>
                <a:t>НПЗ», 3,7 млн. </a:t>
              </a:r>
              <a:r>
                <a:rPr lang="ru-RU" altLang="ru-RU" sz="1400" b="1" dirty="0" smtClean="0">
                  <a:solidFill>
                    <a:schemeClr val="bg1"/>
                  </a:solidFill>
                </a:rPr>
                <a:t>т/г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109" name="Text Box 7"/>
            <p:cNvSpPr txBox="1">
              <a:spLocks noChangeArrowheads="1"/>
            </p:cNvSpPr>
            <p:nvPr/>
          </p:nvSpPr>
          <p:spPr bwMode="auto">
            <a:xfrm>
              <a:off x="4232602" y="1216749"/>
              <a:ext cx="3764761" cy="5447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10000"/>
                </a:spcBef>
              </a:pPr>
              <a:r>
                <a:rPr lang="ru-RU" altLang="ru-RU" sz="1400" b="1" dirty="0" smtClean="0"/>
                <a:t>Туапсе, </a:t>
              </a:r>
              <a:r>
                <a:rPr lang="ru-RU" altLang="ru-RU" sz="1400" b="1" dirty="0"/>
                <a:t>12 млн. </a:t>
              </a:r>
              <a:r>
                <a:rPr lang="ru-RU" altLang="ru-RU" sz="1400" b="1" dirty="0" smtClean="0"/>
                <a:t>т/г</a:t>
              </a:r>
            </a:p>
            <a:p>
              <a:pPr>
                <a:spcBef>
                  <a:spcPct val="10000"/>
                </a:spcBef>
              </a:pPr>
              <a:r>
                <a:rPr lang="ru-RU" altLang="ru-RU" sz="1400" b="1" dirty="0" smtClean="0"/>
                <a:t>Ачинск, </a:t>
              </a:r>
              <a:r>
                <a:rPr lang="ru-RU" altLang="ru-RU" sz="1400" b="1" dirty="0"/>
                <a:t>1,0 млн. </a:t>
              </a:r>
              <a:r>
                <a:rPr lang="ru-RU" altLang="ru-RU" sz="1400" b="1" dirty="0" smtClean="0"/>
                <a:t>т/г</a:t>
              </a:r>
              <a:endParaRPr lang="ru-RU" altLang="ru-RU" sz="1400" b="1" dirty="0"/>
            </a:p>
          </p:txBody>
        </p:sp>
        <p:sp>
          <p:nvSpPr>
            <p:cNvPr id="47110" name="Text Box 7"/>
            <p:cNvSpPr txBox="1">
              <a:spLocks noChangeArrowheads="1"/>
            </p:cNvSpPr>
            <p:nvPr/>
          </p:nvSpPr>
          <p:spPr bwMode="auto">
            <a:xfrm>
              <a:off x="999549" y="1345593"/>
              <a:ext cx="2810668" cy="329321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</a:t>
              </a:r>
              <a:r>
                <a:rPr lang="ru-RU" altLang="ru-RU" sz="1400" b="1" dirty="0">
                  <a:solidFill>
                    <a:schemeClr val="bg1"/>
                  </a:solidFill>
                </a:rPr>
                <a:t>«НК "</a:t>
              </a:r>
              <a:r>
                <a:rPr lang="ru-RU" altLang="ru-RU" sz="1400" b="1" dirty="0" smtClean="0">
                  <a:solidFill>
                    <a:schemeClr val="bg1"/>
                  </a:solidFill>
                </a:rPr>
                <a:t>Роснефть»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111" name="Line 12"/>
            <p:cNvSpPr>
              <a:spLocks noChangeShapeType="1"/>
            </p:cNvSpPr>
            <p:nvPr/>
          </p:nvSpPr>
          <p:spPr bwMode="auto">
            <a:xfrm flipV="1">
              <a:off x="3854156" y="1525779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47116" name="Text Box 7"/>
            <p:cNvSpPr txBox="1">
              <a:spLocks noChangeArrowheads="1"/>
            </p:cNvSpPr>
            <p:nvPr/>
          </p:nvSpPr>
          <p:spPr bwMode="auto">
            <a:xfrm>
              <a:off x="4232602" y="1897141"/>
              <a:ext cx="3764760" cy="32932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/>
                <a:t>Салават</a:t>
              </a:r>
              <a:r>
                <a:rPr lang="ru-RU" altLang="ru-RU" sz="1400" b="1" dirty="0"/>
                <a:t>, 6,0 млн. т/г</a:t>
              </a: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3537534" y="800054"/>
              <a:ext cx="2522538" cy="327077"/>
            </a:xfrm>
            <a:prstGeom prst="rect">
              <a:avLst/>
            </a:prstGeom>
            <a:solidFill>
              <a:srgbClr val="BDFFFF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wrap="square"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ct val="20000"/>
                </a:spcBef>
              </a:pPr>
              <a:r>
                <a:rPr lang="ru-RU" altLang="ru-RU" sz="1400" b="1" dirty="0" smtClean="0"/>
                <a:t>Введено в 2011-2013 гг.</a:t>
              </a:r>
              <a:endParaRPr lang="ru-RU" altLang="ru-RU" sz="1400" b="1" dirty="0"/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999549" y="1868113"/>
              <a:ext cx="2810668" cy="329321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«Газпром»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V="1">
              <a:off x="3826092" y="2049701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999549" y="3029936"/>
            <a:ext cx="6997814" cy="3437415"/>
            <a:chOff x="999549" y="3029936"/>
            <a:chExt cx="6997814" cy="3437415"/>
          </a:xfrm>
        </p:grpSpPr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3315203" y="3029936"/>
              <a:ext cx="3202613" cy="350865"/>
            </a:xfrm>
            <a:prstGeom prst="rect">
              <a:avLst/>
            </a:prstGeom>
            <a:solidFill>
              <a:srgbClr val="BDFFFF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wrap="square"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ct val="20000"/>
                </a:spcBef>
              </a:pPr>
              <a:r>
                <a:rPr lang="ru-RU" altLang="ru-RU" sz="1400" b="1" dirty="0" smtClean="0"/>
                <a:t>Планируется к вводу до 2015 г.</a:t>
              </a:r>
              <a:endParaRPr lang="ru-RU" altLang="ru-RU" sz="1400" b="1" dirty="0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999549" y="3559190"/>
              <a:ext cx="2810668" cy="310919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</a:t>
              </a:r>
              <a:r>
                <a:rPr lang="ru-RU" altLang="ru-RU" sz="1400" b="1" dirty="0">
                  <a:solidFill>
                    <a:schemeClr val="bg1"/>
                  </a:solidFill>
                </a:rPr>
                <a:t>Г</a:t>
              </a:r>
              <a:r>
                <a:rPr lang="ru-RU" altLang="ru-RU" sz="1400" b="1" dirty="0" smtClean="0">
                  <a:solidFill>
                    <a:schemeClr val="bg1"/>
                  </a:solidFill>
                </a:rPr>
                <a:t>азпром нефть»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4232602" y="3488855"/>
              <a:ext cx="3764761" cy="54476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10000"/>
                </a:spcBef>
              </a:pPr>
              <a:r>
                <a:rPr lang="ru-RU" altLang="ru-RU" sz="1400" b="1" dirty="0" smtClean="0"/>
                <a:t>Москва, 6,0 млн</a:t>
              </a:r>
              <a:r>
                <a:rPr lang="ru-RU" altLang="ru-RU" sz="1400" b="1" dirty="0"/>
                <a:t>. </a:t>
              </a:r>
              <a:r>
                <a:rPr lang="ru-RU" altLang="ru-RU" sz="1400" b="1" dirty="0" smtClean="0"/>
                <a:t>т/г</a:t>
              </a:r>
            </a:p>
            <a:p>
              <a:pPr>
                <a:spcBef>
                  <a:spcPct val="10000"/>
                </a:spcBef>
              </a:pPr>
              <a:r>
                <a:rPr lang="ru-RU" altLang="ru-RU" sz="1400" b="1" dirty="0" smtClean="0"/>
                <a:t>Омск, 8,0 млн</a:t>
              </a:r>
              <a:r>
                <a:rPr lang="ru-RU" altLang="ru-RU" sz="1400" b="1" dirty="0"/>
                <a:t>. </a:t>
              </a:r>
              <a:r>
                <a:rPr lang="ru-RU" altLang="ru-RU" sz="1400" b="1" dirty="0" smtClean="0"/>
                <a:t>т/г</a:t>
              </a:r>
              <a:endParaRPr lang="ru-RU" altLang="ru-RU" sz="1400" b="1" dirty="0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 flipV="1">
              <a:off x="3859716" y="3723850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999549" y="4183312"/>
              <a:ext cx="2810668" cy="329321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</a:t>
              </a:r>
              <a:r>
                <a:rPr lang="ru-RU" altLang="ru-RU" sz="1400" b="1" dirty="0">
                  <a:solidFill>
                    <a:schemeClr val="bg1"/>
                  </a:solidFill>
                  <a:latin typeface="Arial" pitchFamily="34" charset="0"/>
                </a:rPr>
                <a:t>НК «</a:t>
              </a:r>
              <a:r>
                <a:rPr lang="ru-RU" altLang="ru-RU" sz="1400" b="1" dirty="0" smtClean="0">
                  <a:solidFill>
                    <a:schemeClr val="bg1"/>
                  </a:solidFill>
                  <a:latin typeface="Arial" pitchFamily="34" charset="0"/>
                </a:rPr>
                <a:t>Роснефть</a:t>
              </a:r>
              <a:r>
                <a:rPr lang="ru-RU" altLang="ru-RU" sz="1400" b="1" dirty="0" smtClean="0">
                  <a:solidFill>
                    <a:schemeClr val="bg1"/>
                  </a:solidFill>
                </a:rPr>
                <a:t>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4232602" y="4206144"/>
              <a:ext cx="3764761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10000"/>
                </a:spcBef>
              </a:pPr>
              <a:r>
                <a:rPr lang="ru-RU" altLang="ru-RU" sz="1400" b="1" dirty="0" smtClean="0"/>
                <a:t>Рязань, 5,4 млн</a:t>
              </a:r>
              <a:r>
                <a:rPr lang="ru-RU" altLang="ru-RU" sz="1400" b="1" dirty="0"/>
                <a:t>. </a:t>
              </a:r>
              <a:r>
                <a:rPr lang="ru-RU" altLang="ru-RU" sz="1400" b="1" dirty="0" smtClean="0"/>
                <a:t>т/г</a:t>
              </a:r>
              <a:endParaRPr lang="ru-RU" altLang="ru-RU" sz="1400" b="1" dirty="0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 flipV="1">
              <a:off x="3810217" y="4347972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4232602" y="4727437"/>
              <a:ext cx="3764760" cy="32932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/>
                <a:t>Волгоград, 6,0 млн</a:t>
              </a:r>
              <a:r>
                <a:rPr lang="ru-RU" altLang="ru-RU" sz="1400" b="1" dirty="0"/>
                <a:t>. т/г</a:t>
              </a: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999549" y="4727437"/>
              <a:ext cx="2810668" cy="329321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«ЛУКОЙЛ»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Line 12"/>
            <p:cNvSpPr>
              <a:spLocks noChangeShapeType="1"/>
            </p:cNvSpPr>
            <p:nvPr/>
          </p:nvSpPr>
          <p:spPr bwMode="auto">
            <a:xfrm flipV="1">
              <a:off x="3815089" y="4909025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4232602" y="5354624"/>
              <a:ext cx="3764760" cy="32932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/>
                <a:t>Нижнекамск, 7,0 млн</a:t>
              </a:r>
              <a:r>
                <a:rPr lang="ru-RU" altLang="ru-RU" sz="1400" b="1" dirty="0"/>
                <a:t>. т/г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999549" y="5354624"/>
              <a:ext cx="2810668" cy="310919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«Татнефть»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 flipV="1">
              <a:off x="3854157" y="5536212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4232602" y="5901042"/>
              <a:ext cx="3764760" cy="56630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45AA8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/>
                <a:t>Хабаровск, реконструкция, увеличение мощности на 400 </a:t>
              </a:r>
              <a:r>
                <a:rPr lang="ru-RU" altLang="ru-RU" sz="1400" b="1" dirty="0" err="1" smtClean="0"/>
                <a:t>тыс.т</a:t>
              </a:r>
              <a:r>
                <a:rPr lang="ru-RU" altLang="ru-RU" sz="1400" b="1" dirty="0" smtClean="0"/>
                <a:t>/г</a:t>
              </a:r>
              <a:endParaRPr lang="ru-RU" altLang="ru-RU" sz="1400" b="1" dirty="0"/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999549" y="6037751"/>
              <a:ext cx="2810668" cy="310919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F3F6FF"/>
              </a:solidFill>
              <a:miter lim="800000"/>
              <a:headEnd/>
              <a:tailEnd/>
            </a:ln>
          </p:spPr>
          <p:txBody>
            <a:bodyPr wrap="square" lIns="18000" rIns="1800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10000"/>
                </a:spcBef>
              </a:pPr>
              <a:r>
                <a:rPr lang="ru-RU" altLang="ru-RU" sz="1400" b="1" dirty="0" smtClean="0">
                  <a:solidFill>
                    <a:schemeClr val="bg1"/>
                  </a:solidFill>
                </a:rPr>
                <a:t>ОАО «Альянс»</a:t>
              </a:r>
              <a:endParaRPr lang="ru-RU" altLang="ru-RU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2" name="Line 12"/>
            <p:cNvSpPr>
              <a:spLocks noChangeShapeType="1"/>
            </p:cNvSpPr>
            <p:nvPr/>
          </p:nvSpPr>
          <p:spPr bwMode="auto">
            <a:xfrm flipV="1">
              <a:off x="3854157" y="6219339"/>
              <a:ext cx="41751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1600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13783"/>
          <a:stretch>
            <a:fillRect/>
          </a:stretch>
        </p:blipFill>
        <p:spPr bwMode="auto">
          <a:xfrm>
            <a:off x="549275" y="1031875"/>
            <a:ext cx="8162925" cy="5100638"/>
          </a:xfrm>
          <a:prstGeom prst="rect">
            <a:avLst/>
          </a:prstGeom>
          <a:solidFill>
            <a:schemeClr val="bg1"/>
          </a:solidFill>
          <a:ln w="9525">
            <a:solidFill>
              <a:srgbClr val="004A8E"/>
            </a:solidFill>
            <a:miter lim="800000"/>
            <a:headEnd/>
            <a:tailEnd/>
          </a:ln>
        </p:spPr>
      </p:pic>
      <p:sp>
        <p:nvSpPr>
          <p:cNvPr id="46083" name="TextBox 5"/>
          <p:cNvSpPr txBox="1">
            <a:spLocks noChangeArrowheads="1"/>
          </p:cNvSpPr>
          <p:nvPr/>
        </p:nvSpPr>
        <p:spPr bwMode="auto">
          <a:xfrm>
            <a:off x="549275" y="6132513"/>
            <a:ext cx="8162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latin typeface="Calibri" pitchFamily="34" charset="0"/>
              </a:rPr>
              <a:t>На начало 2013 г. совокупные мощности российских НПЗ достигли </a:t>
            </a:r>
            <a:r>
              <a:rPr lang="ru-RU" dirty="0" smtClean="0">
                <a:latin typeface="Calibri" pitchFamily="34" charset="0"/>
              </a:rPr>
              <a:t>304 </a:t>
            </a:r>
            <a:r>
              <a:rPr lang="ru-RU" dirty="0">
                <a:latin typeface="Calibri" pitchFamily="34" charset="0"/>
              </a:rPr>
              <a:t>млн. т нефти в год.</a:t>
            </a:r>
          </a:p>
        </p:txBody>
      </p:sp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1755775" y="-152400"/>
            <a:ext cx="76676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b="1" dirty="0">
                <a:solidFill>
                  <a:srgbClr val="00397E"/>
                </a:solidFill>
                <a:latin typeface="+mj-lt"/>
                <a:ea typeface="+mj-ea"/>
                <a:cs typeface="+mj-cs"/>
              </a:rPr>
              <a:t>ПРИРОСТ МОЩНОСТЕЙ ППН НА РОССИЙСКИХ НПЗ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CDAB8-39BC-4A63-A32D-C78017FFD22C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09274" y="158293"/>
            <a:ext cx="6321425" cy="7127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800" b="1" dirty="0">
                <a:solidFill>
                  <a:srgbClr val="00397E"/>
                </a:solidFill>
              </a:rPr>
              <a:t>ПЕРЕРАБОТКА ВЫСОКОСЕРНИСТЫХ НЕФТЕЙ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13302" y="1013217"/>
            <a:ext cx="8642012" cy="478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eaLnBrk="1" hangingPunct="1">
              <a:spcBef>
                <a:spcPts val="12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В настоящее время на российских НПЗ перерабатывают нефти </a:t>
            </a:r>
            <a:br>
              <a:rPr lang="ru-RU" altLang="ru-RU" sz="2000" dirty="0" smtClean="0"/>
            </a:br>
            <a:r>
              <a:rPr lang="ru-RU" altLang="ru-RU" sz="2000" dirty="0" smtClean="0"/>
              <a:t>с содержанием серы до 2,0% </a:t>
            </a:r>
            <a:r>
              <a:rPr lang="ru-RU" altLang="ru-RU" sz="2000" dirty="0" err="1" smtClean="0"/>
              <a:t>мас</a:t>
            </a:r>
            <a:r>
              <a:rPr lang="ru-RU" altLang="ru-RU" sz="2000" dirty="0" smtClean="0"/>
              <a:t>.</a:t>
            </a:r>
          </a:p>
          <a:p>
            <a:pPr marL="285750" indent="-285750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В ближайшей перспективе в России произойдет увеличение доли высокосернистых </a:t>
            </a:r>
            <a:r>
              <a:rPr lang="ru-RU" altLang="ru-RU" sz="2000" dirty="0" err="1" smtClean="0"/>
              <a:t>нефтей</a:t>
            </a:r>
            <a:r>
              <a:rPr lang="ru-RU" altLang="ru-RU" sz="2000" dirty="0" smtClean="0"/>
              <a:t> (с содержанием </a:t>
            </a:r>
            <a:r>
              <a:rPr lang="ru-RU" altLang="ru-RU" sz="2000" smtClean="0"/>
              <a:t>серы  </a:t>
            </a:r>
            <a:r>
              <a:rPr lang="ru-RU" altLang="ru-RU" sz="2000" smtClean="0">
                <a:sym typeface="Symbol"/>
              </a:rPr>
              <a:t>2,0</a:t>
            </a:r>
            <a:r>
              <a:rPr lang="ru-RU" altLang="ru-RU" sz="2000" smtClean="0"/>
              <a:t> </a:t>
            </a:r>
            <a:r>
              <a:rPr lang="ru-RU" altLang="ru-RU" sz="2000" dirty="0" smtClean="0"/>
              <a:t>% </a:t>
            </a:r>
            <a:r>
              <a:rPr lang="ru-RU" altLang="ru-RU" sz="2000" dirty="0" err="1" smtClean="0"/>
              <a:t>мас</a:t>
            </a:r>
            <a:r>
              <a:rPr lang="ru-RU" altLang="ru-RU" sz="2000" dirty="0" smtClean="0"/>
              <a:t>.), направляемых на переработку </a:t>
            </a:r>
          </a:p>
          <a:p>
            <a:pPr marL="261938" indent="-261938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 Увеличение в нефти содержания серы влечет за собой:</a:t>
            </a:r>
          </a:p>
          <a:p>
            <a:pPr marL="1028700" lvl="1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dirty="0" smtClean="0"/>
              <a:t>снижение выработки моторных топлив</a:t>
            </a:r>
          </a:p>
          <a:p>
            <a:pPr marL="1028700" lvl="1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dirty="0" smtClean="0"/>
              <a:t>увеличение расходов на переработку нефти</a:t>
            </a:r>
          </a:p>
          <a:p>
            <a:pPr marL="285750" indent="-285750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sz="2000" dirty="0" smtClean="0"/>
              <a:t>Капитальные </a:t>
            </a:r>
            <a:r>
              <a:rPr lang="ru-RU" sz="2000" dirty="0"/>
              <a:t>вложения на создание мощностей по переработке </a:t>
            </a:r>
            <a:r>
              <a:rPr lang="ru-RU" sz="2000" dirty="0" smtClean="0"/>
              <a:t>высокосернистых </a:t>
            </a:r>
            <a:r>
              <a:rPr lang="ru-RU" sz="2000" dirty="0" err="1" smtClean="0"/>
              <a:t>нефтей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smtClean="0"/>
              <a:t>15-20% </a:t>
            </a:r>
            <a:r>
              <a:rPr lang="ru-RU" sz="2000" dirty="0"/>
              <a:t>больше капитальных вложений </a:t>
            </a:r>
            <a:r>
              <a:rPr lang="ru-RU" sz="2000" dirty="0" smtClean="0"/>
              <a:t>на переработку </a:t>
            </a:r>
            <a:r>
              <a:rPr lang="ru-RU" sz="2000" dirty="0" err="1" smtClean="0"/>
              <a:t>нефтей</a:t>
            </a:r>
            <a:r>
              <a:rPr lang="ru-RU" sz="2000" dirty="0" smtClean="0"/>
              <a:t> с </a:t>
            </a:r>
            <a:r>
              <a:rPr lang="ru-RU" altLang="ru-RU" sz="2000" dirty="0" smtClean="0"/>
              <a:t>содержанием </a:t>
            </a:r>
            <a:r>
              <a:rPr lang="ru-RU" altLang="ru-RU" sz="2000" dirty="0"/>
              <a:t>серы  </a:t>
            </a:r>
            <a:r>
              <a:rPr lang="ru-RU" altLang="ru-RU" sz="2000" dirty="0" smtClean="0">
                <a:sym typeface="Symbol"/>
              </a:rPr>
              <a:t>до </a:t>
            </a:r>
            <a:r>
              <a:rPr lang="ru-RU" altLang="ru-RU" sz="2000" dirty="0" smtClean="0"/>
              <a:t>1,8 </a:t>
            </a:r>
            <a:r>
              <a:rPr lang="ru-RU" altLang="ru-RU" sz="2000" dirty="0"/>
              <a:t>% </a:t>
            </a:r>
            <a:r>
              <a:rPr lang="ru-RU" altLang="ru-RU" sz="2000" dirty="0" err="1"/>
              <a:t>мас</a:t>
            </a:r>
            <a:r>
              <a:rPr lang="ru-RU" altLang="ru-RU" sz="2000" dirty="0" smtClean="0"/>
              <a:t>. </a:t>
            </a:r>
            <a:endParaRPr lang="ru-RU" altLang="ru-RU" sz="2000" dirty="0"/>
          </a:p>
          <a:p>
            <a:pPr marL="285750" eaLnBrk="1" hangingPunct="1">
              <a:spcBef>
                <a:spcPct val="500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427312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E409-252A-4A6D-8BA7-E2DA6D2FE6A2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title"/>
          </p:nvPr>
        </p:nvSpPr>
        <p:spPr>
          <a:xfrm>
            <a:off x="1001713" y="-71438"/>
            <a:ext cx="8447087" cy="750888"/>
          </a:xfrm>
          <a:prstGeom prst="roundRect">
            <a:avLst>
              <a:gd name="adj" fmla="val 16667"/>
            </a:avLst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800" b="1" dirty="0">
                <a:solidFill>
                  <a:srgbClr val="00397E"/>
                </a:solidFill>
              </a:rPr>
              <a:t>УСТАНОВКИ, ПОВЫШАЮЩИЕ КАЧЕСТВО  </a:t>
            </a:r>
            <a:r>
              <a:rPr lang="ru-RU" altLang="ru-RU" sz="1800" b="1" dirty="0">
                <a:solidFill>
                  <a:srgbClr val="00397E"/>
                </a:solidFill>
              </a:rPr>
              <a:t>ДИЗЕЛЬНОГО </a:t>
            </a:r>
            <a:r>
              <a:rPr lang="ru-RU" altLang="ru-RU" sz="1800" b="1" dirty="0" smtClean="0">
                <a:solidFill>
                  <a:srgbClr val="00397E"/>
                </a:solidFill>
              </a:rPr>
              <a:t/>
            </a:r>
            <a:br>
              <a:rPr lang="ru-RU" altLang="ru-RU" sz="1800" b="1" dirty="0" smtClean="0">
                <a:solidFill>
                  <a:srgbClr val="00397E"/>
                </a:solidFill>
              </a:rPr>
            </a:br>
            <a:r>
              <a:rPr lang="ru-RU" altLang="ru-RU" sz="1800" b="1" dirty="0" smtClean="0">
                <a:solidFill>
                  <a:srgbClr val="00397E"/>
                </a:solidFill>
              </a:rPr>
              <a:t>ТОПЛИВА</a:t>
            </a:r>
            <a:r>
              <a:rPr lang="ru-RU" altLang="ru-RU" sz="1800" b="1" dirty="0">
                <a:solidFill>
                  <a:srgbClr val="00397E"/>
                </a:solidFill>
              </a:rPr>
              <a:t>, ВВЕДЕННЫЕ </a:t>
            </a:r>
            <a:r>
              <a:rPr lang="ru-RU" altLang="ru-RU" sz="1800" b="1" dirty="0">
                <a:solidFill>
                  <a:srgbClr val="00397E"/>
                </a:solidFill>
              </a:rPr>
              <a:t>В </a:t>
            </a:r>
            <a:r>
              <a:rPr lang="ru-RU" altLang="ru-RU" sz="1800" b="1" dirty="0">
                <a:solidFill>
                  <a:srgbClr val="00397E"/>
                </a:solidFill>
              </a:rPr>
              <a:t>2012-2014 </a:t>
            </a:r>
            <a:r>
              <a:rPr lang="ru-RU" altLang="ru-RU" sz="1800" b="1" dirty="0">
                <a:solidFill>
                  <a:srgbClr val="00397E"/>
                </a:solidFill>
              </a:rPr>
              <a:t>гг.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00025" y="3526059"/>
            <a:ext cx="2185988" cy="722313"/>
          </a:xfrm>
          <a:prstGeom prst="rect">
            <a:avLst/>
          </a:prstGeom>
          <a:solidFill>
            <a:srgbClr val="3672A4"/>
          </a:solidFill>
          <a:ln w="38100">
            <a:solidFill>
              <a:srgbClr val="3672A4"/>
            </a:solidFill>
            <a:miter lim="800000"/>
            <a:headEnd/>
            <a:tailEnd/>
          </a:ln>
        </p:spPr>
        <p:txBody>
          <a:bodyPr t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10000"/>
              </a:spcBef>
            </a:pPr>
            <a:r>
              <a:rPr lang="ru-RU" altLang="ru-RU" sz="1600" b="1" dirty="0" smtClean="0">
                <a:solidFill>
                  <a:schemeClr val="bg1"/>
                </a:solidFill>
              </a:rPr>
              <a:t>Гидроочистка дизельного топлива</a:t>
            </a:r>
            <a:endParaRPr lang="ru-RU" altLang="ru-RU" sz="1600" b="1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412546" y="1120492"/>
            <a:ext cx="6434592" cy="2572878"/>
            <a:chOff x="2412546" y="1120492"/>
            <a:chExt cx="6434592" cy="2572878"/>
          </a:xfrm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2790825" y="1504042"/>
              <a:ext cx="6056313" cy="216058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ПО «Киришинефтеоргсинтез» - 2,0 млн.т/г</a:t>
              </a:r>
              <a:r>
                <a:rPr lang="en-US" altLang="ru-RU" sz="1400" b="1" dirty="0" smtClean="0"/>
                <a:t> </a:t>
              </a:r>
              <a:endParaRPr lang="ru-RU" altLang="ru-RU" sz="1400" b="1" dirty="0" smtClean="0"/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ООО «ЛУКОЙЛ-Волгограднефтепереработка» - 3,0 млн.т/г</a:t>
              </a:r>
              <a:r>
                <a:rPr lang="en-US" altLang="ru-RU" sz="1400" b="1" dirty="0" smtClean="0"/>
                <a:t> </a:t>
              </a:r>
              <a:endParaRPr lang="ru-RU" altLang="ru-RU" sz="1400" b="1" dirty="0" smtClean="0"/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</a:t>
              </a:r>
              <a:r>
                <a:rPr lang="ru-RU" altLang="ru-RU" sz="1400" b="1" dirty="0"/>
                <a:t>«</a:t>
              </a:r>
              <a:r>
                <a:rPr lang="ru-RU" altLang="ru-RU" sz="1400" b="1" dirty="0" err="1" smtClean="0"/>
                <a:t>Газпромнефть</a:t>
              </a:r>
              <a:r>
                <a:rPr lang="ru-RU" altLang="ru-RU" sz="1400" b="1" dirty="0" smtClean="0"/>
                <a:t> - ОНПЗ» </a:t>
              </a:r>
              <a:r>
                <a:rPr lang="ru-RU" altLang="ru-RU" sz="1400" b="1" dirty="0"/>
                <a:t>– </a:t>
              </a:r>
              <a:r>
                <a:rPr lang="ru-RU" altLang="ru-RU" sz="1400" b="1" dirty="0" smtClean="0"/>
                <a:t>3,0 млн.т/г</a:t>
              </a:r>
              <a:r>
                <a:rPr lang="en-US" altLang="ru-RU" sz="1400" b="1" dirty="0" smtClean="0"/>
                <a:t> </a:t>
              </a:r>
              <a:endParaRPr lang="ru-RU" altLang="ru-RU" sz="1400" b="1" dirty="0" smtClean="0"/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«Саратовский НПЗ» - 1,75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«Рязанская НПК» - 2,0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«ТАИФ НК» - 1,57 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«Газпром Салават» - 1,42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  <a:endParaRPr lang="ru-RU" altLang="ru-RU" sz="1400" b="1" dirty="0"/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 flipV="1">
              <a:off x="2412546" y="3358748"/>
              <a:ext cx="400050" cy="334622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844936" y="1120492"/>
              <a:ext cx="1948089" cy="350865"/>
            </a:xfrm>
            <a:prstGeom prst="rect">
              <a:avLst/>
            </a:prstGeom>
            <a:solidFill>
              <a:srgbClr val="BDFFFF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wrap="square"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Введено в 2012  г.</a:t>
              </a:r>
              <a:endParaRPr lang="ru-RU" altLang="ru-RU" sz="1400" b="1" dirty="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390775" y="3935772"/>
            <a:ext cx="6456363" cy="2358667"/>
            <a:chOff x="2390775" y="3935772"/>
            <a:chExt cx="6456363" cy="2358667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4619625" y="3935772"/>
              <a:ext cx="2623004" cy="350865"/>
            </a:xfrm>
            <a:prstGeom prst="rect">
              <a:avLst/>
            </a:prstGeom>
            <a:solidFill>
              <a:srgbClr val="BDFFFF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wrap="square"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Введено в 2013 – 2014 гг. </a:t>
              </a:r>
              <a:endParaRPr lang="ru-RU" altLang="ru-RU" sz="1400" b="1" dirty="0"/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790825" y="4392612"/>
              <a:ext cx="6056313" cy="190182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  <a:buFontTx/>
                <a:buChar char="•"/>
              </a:pPr>
              <a:r>
                <a:rPr lang="ru-RU" altLang="ru-RU" sz="1400" b="1" dirty="0" smtClean="0"/>
                <a:t>ОАО </a:t>
              </a:r>
              <a:r>
                <a:rPr lang="ru-RU" altLang="ru-RU" sz="1400" b="1" dirty="0"/>
                <a:t>«</a:t>
              </a:r>
              <a:r>
                <a:rPr lang="ru-RU" altLang="ru-RU" sz="1400" b="1" dirty="0" err="1" smtClean="0"/>
                <a:t>Газпромнефть</a:t>
              </a:r>
              <a:r>
                <a:rPr lang="ru-RU" altLang="ru-RU" sz="1400" b="1" dirty="0" smtClean="0"/>
                <a:t> - МНПЗ» </a:t>
              </a:r>
              <a:r>
                <a:rPr lang="ru-RU" altLang="ru-RU" sz="1400" b="1" dirty="0"/>
                <a:t>– </a:t>
              </a:r>
              <a:r>
                <a:rPr lang="ru-RU" altLang="ru-RU" sz="1400" b="1" dirty="0" smtClean="0"/>
                <a:t>2,0 млн.т/г</a:t>
              </a:r>
              <a:r>
                <a:rPr lang="en-US" altLang="ru-RU" sz="1400" b="1" dirty="0" smtClean="0"/>
                <a:t> </a:t>
              </a:r>
              <a:endParaRPr lang="ru-RU" altLang="ru-RU" sz="1400" b="1" dirty="0" smtClean="0"/>
            </a:p>
            <a:p>
              <a:pPr>
                <a:lnSpc>
                  <a:spcPct val="120000"/>
                </a:lnSpc>
                <a:spcBef>
                  <a:spcPts val="0"/>
                </a:spcBef>
                <a:buFontTx/>
                <a:buChar char="•"/>
              </a:pPr>
              <a:r>
                <a:rPr lang="ru-RU" altLang="ru-RU" sz="1400" b="1" dirty="0" smtClean="0"/>
                <a:t>ОАО «</a:t>
              </a:r>
              <a:r>
                <a:rPr lang="ru-RU" altLang="ru-RU" sz="1400" b="1" dirty="0" err="1" smtClean="0"/>
                <a:t>Газпромнефть</a:t>
              </a:r>
              <a:r>
                <a:rPr lang="ru-RU" altLang="ru-RU" sz="1400" b="1" dirty="0" smtClean="0"/>
                <a:t> - ЯНОС» – 1,5 млн.т/г</a:t>
              </a:r>
              <a:r>
                <a:rPr lang="en-US" altLang="ru-RU" sz="1400" b="1" dirty="0" smtClean="0"/>
                <a:t> </a:t>
              </a:r>
              <a:endParaRPr lang="ru-RU" altLang="ru-RU" sz="1400" b="1" dirty="0" smtClean="0"/>
            </a:p>
            <a:p>
              <a:pPr>
                <a:lnSpc>
                  <a:spcPct val="120000"/>
                </a:lnSpc>
                <a:spcBef>
                  <a:spcPts val="0"/>
                </a:spcBef>
                <a:buFontTx/>
                <a:buChar char="•"/>
              </a:pPr>
              <a:r>
                <a:rPr lang="ru-RU" altLang="ru-RU" sz="1400" b="1" dirty="0" smtClean="0"/>
                <a:t>ООО «</a:t>
              </a:r>
              <a:r>
                <a:rPr lang="ru-RU" altLang="ru-RU" sz="1400" b="1" dirty="0" err="1" smtClean="0"/>
                <a:t>ЛУКОЙЛ-Ухтанефтепереработка</a:t>
              </a:r>
              <a:r>
                <a:rPr lang="ru-RU" altLang="ru-RU" sz="1400" b="1" dirty="0" smtClean="0"/>
                <a:t>» - 2,0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  <a:p>
              <a:pPr>
                <a:lnSpc>
                  <a:spcPct val="120000"/>
                </a:lnSpc>
                <a:spcBef>
                  <a:spcPts val="0"/>
                </a:spcBef>
                <a:buFontTx/>
                <a:buChar char="•"/>
              </a:pPr>
              <a:r>
                <a:rPr lang="ru-RU" altLang="ru-RU" sz="1400" b="1" dirty="0" smtClean="0"/>
                <a:t>ООО «ЛУКОЙЛ-Пермнефтеоргсинтез» - 1,8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  <a:p>
              <a:pPr>
                <a:lnSpc>
                  <a:spcPct val="120000"/>
                </a:lnSpc>
                <a:spcBef>
                  <a:spcPts val="0"/>
                </a:spcBef>
                <a:buFontTx/>
                <a:buChar char="•"/>
              </a:pPr>
              <a:r>
                <a:rPr lang="ru-RU" altLang="ru-RU" sz="1400" b="1" dirty="0" smtClean="0"/>
                <a:t>ОАО «</a:t>
              </a:r>
              <a:r>
                <a:rPr lang="ru-RU" altLang="ru-RU" sz="1400" b="1" dirty="0" err="1" smtClean="0"/>
                <a:t>Орскнефтеоргсинтез</a:t>
              </a:r>
              <a:r>
                <a:rPr lang="ru-RU" altLang="ru-RU" sz="1400" b="1" dirty="0" smtClean="0"/>
                <a:t>» - 2,0 млн.т/г</a:t>
              </a:r>
              <a:r>
                <a:rPr lang="en-US" altLang="ru-RU" sz="1400" b="1" dirty="0" smtClean="0"/>
                <a:t> </a:t>
              </a:r>
              <a:r>
                <a:rPr lang="ru-RU" altLang="ru-RU" sz="1400" b="1" dirty="0" smtClean="0"/>
                <a:t>(реконструкция)</a:t>
              </a: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2390775" y="4143992"/>
              <a:ext cx="400050" cy="398874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8F7FE-0F16-4D5B-B782-62301D4AC5F2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807938" name="Rectangle 2"/>
          <p:cNvSpPr>
            <a:spLocks noChangeArrowheads="1"/>
          </p:cNvSpPr>
          <p:nvPr/>
        </p:nvSpPr>
        <p:spPr bwMode="auto">
          <a:xfrm>
            <a:off x="257175" y="1157288"/>
            <a:ext cx="8710613" cy="1533525"/>
          </a:xfrm>
          <a:prstGeom prst="rect">
            <a:avLst/>
          </a:prstGeom>
          <a:solidFill>
            <a:schemeClr val="bg1"/>
          </a:solidFill>
          <a:ln w="9525">
            <a:solidFill>
              <a:srgbClr val="2D608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07939" name="Rectangle 3"/>
          <p:cNvSpPr>
            <a:spLocks noChangeArrowheads="1"/>
          </p:cNvSpPr>
          <p:nvPr/>
        </p:nvSpPr>
        <p:spPr bwMode="auto">
          <a:xfrm>
            <a:off x="257175" y="1244600"/>
            <a:ext cx="869632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45AA8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46800" bIns="46800" anchor="ctr">
            <a:spAutoFit/>
          </a:bodyPr>
          <a:lstStyle>
            <a:lvl1pPr marL="261938" indent="-261938">
              <a:defRPr>
                <a:solidFill>
                  <a:schemeClr val="tx1"/>
                </a:solidFill>
                <a:latin typeface="Arial" charset="0"/>
              </a:defRPr>
            </a:lvl1pPr>
            <a:lvl2pPr marL="623888" indent="-182563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Мощность: 320 тыс.т</a:t>
            </a:r>
            <a:r>
              <a:rPr lang="en-US" altLang="ru-RU" sz="1500" b="1"/>
              <a:t>/</a:t>
            </a:r>
            <a:r>
              <a:rPr lang="ru-RU" altLang="ru-RU" sz="1500" b="1"/>
              <a:t>г.</a:t>
            </a:r>
            <a:endParaRPr lang="en-US" altLang="ru-RU" sz="1500" b="1"/>
          </a:p>
          <a:p>
            <a:pPr>
              <a:spcBef>
                <a:spcPct val="2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Катализатор – Альбемарле</a:t>
            </a:r>
          </a:p>
          <a:p>
            <a:pPr>
              <a:spcBef>
                <a:spcPct val="2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>
                <a:solidFill>
                  <a:srgbClr val="DA2A00"/>
                </a:solidFill>
              </a:rPr>
              <a:t>Объем работ ОАО «ВНИПИнефть»: разработка проектной и рабочей документации, авторский надзор</a:t>
            </a:r>
          </a:p>
          <a:p>
            <a:pPr>
              <a:spcBef>
                <a:spcPct val="2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Введена в эксплуатацию  в 2013 г.</a:t>
            </a:r>
          </a:p>
        </p:txBody>
      </p:sp>
      <p:sp>
        <p:nvSpPr>
          <p:cNvPr id="807940" name="Rectangle 4"/>
          <p:cNvSpPr>
            <a:spLocks noChangeArrowheads="1"/>
          </p:cNvSpPr>
          <p:nvPr/>
        </p:nvSpPr>
        <p:spPr bwMode="auto">
          <a:xfrm>
            <a:off x="2062163" y="28575"/>
            <a:ext cx="67484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397E"/>
                </a:solidFill>
                <a:cs typeface="Arial" charset="0"/>
              </a:rPr>
              <a:t>РЕКОНСТРУКЦИЯ УСТАНОВКИ ГИДРООЧИСТКИ ДИЗЕЛЬНОГО ТОПЛИВА ОАО «ГАЗПРОМНЕФТЬ-МНПЗ»</a:t>
            </a:r>
          </a:p>
        </p:txBody>
      </p:sp>
      <p:pic>
        <p:nvPicPr>
          <p:cNvPr id="807941" name="Picture 5" descr="ГО дизтоплива-март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5313"/>
            <a:ext cx="9172575" cy="372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E409-252A-4A6D-8BA7-E2DA6D2FE6A2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676181" y="2131562"/>
            <a:ext cx="4422775" cy="1858964"/>
          </a:xfrm>
          <a:prstGeom prst="rect">
            <a:avLst/>
          </a:prstGeom>
          <a:solidFill>
            <a:schemeClr val="bg1"/>
          </a:solidFill>
          <a:ln w="28575">
            <a:solidFill>
              <a:srgbClr val="3672A4"/>
            </a:solidFill>
            <a:miter lim="800000"/>
            <a:headEnd/>
            <a:tailEnd/>
          </a:ln>
        </p:spPr>
        <p:txBody>
          <a:bodyPr wrap="square" rIns="1800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«Ангарская НХК»- 4,0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«Хабаровский НПЗ» - 1,2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«Ачинский  НПЗ» - 1,6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«Сызранский  НПЗ» - 2,5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</a:t>
            </a:r>
            <a:r>
              <a:rPr lang="ru-RU" altLang="ru-RU" sz="1400" b="1" dirty="0" err="1" smtClean="0"/>
              <a:t>Ильский</a:t>
            </a:r>
            <a:r>
              <a:rPr lang="ru-RU" altLang="ru-RU" sz="1400" b="1" dirty="0" smtClean="0"/>
              <a:t> НПЗ» - 1,2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«Краснодарский НПЗ» - 2,0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85381" y="2861813"/>
            <a:ext cx="2185988" cy="722313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t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altLang="ru-RU" sz="1600" b="1" dirty="0" smtClean="0">
                <a:solidFill>
                  <a:schemeClr val="bg1"/>
                </a:solidFill>
              </a:rPr>
              <a:t>Гидроочистка дизельного топлива</a:t>
            </a:r>
            <a:endParaRPr lang="ru-RU" altLang="ru-RU" sz="1600" b="1" dirty="0">
              <a:solidFill>
                <a:schemeClr val="bg1"/>
              </a:solidFill>
            </a:endParaRPr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3276131" y="3155500"/>
            <a:ext cx="400050" cy="0"/>
          </a:xfrm>
          <a:prstGeom prst="line">
            <a:avLst/>
          </a:prstGeom>
          <a:noFill/>
          <a:ln w="28575">
            <a:solidFill>
              <a:srgbClr val="3672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116013" y="-42863"/>
            <a:ext cx="8447087" cy="7508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397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ПЛАН ВВОДА  УСТАНОВОК, ПОВЫШАЮЩИХ </a:t>
            </a:r>
            <a:b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397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397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КАЧЕСТВО ДИЗЕЛЬНОГО</a:t>
            </a:r>
            <a:r>
              <a:rPr kumimoji="0" lang="ru-RU" altLang="ru-RU" b="1" i="0" u="none" strike="noStrike" kern="0" cap="none" spc="0" normalizeH="0" noProof="0" dirty="0" smtClean="0">
                <a:ln>
                  <a:noFill/>
                </a:ln>
                <a:solidFill>
                  <a:srgbClr val="00397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ТОПЛИВА</a:t>
            </a: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397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ДО 2015 г.</a:t>
            </a:r>
            <a:endParaRPr kumimoji="0" lang="ru-RU" altLang="ru-RU" b="1" i="0" u="none" strike="noStrike" kern="0" cap="none" spc="0" normalizeH="0" baseline="0" noProof="0" dirty="0">
              <a:ln>
                <a:noFill/>
              </a:ln>
              <a:solidFill>
                <a:srgbClr val="00397E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www.vestikavkaza.ru/upload/nvk/Remont-Moskovskogo-NPZ-perenesen-vo-izbezhanie-defitsita-topliva-Moscow-NPZ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409" b="4111"/>
          <a:stretch/>
        </p:blipFill>
        <p:spPr bwMode="auto">
          <a:xfrm>
            <a:off x="-63516" y="3294743"/>
            <a:ext cx="9213735" cy="3563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277724" y="-110218"/>
            <a:ext cx="7272338" cy="1143001"/>
          </a:xfrm>
          <a:prstGeom prst="roundRect">
            <a:avLst>
              <a:gd name="adj" fmla="val 16667"/>
            </a:avLst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700" b="1" dirty="0" smtClean="0">
                <a:solidFill>
                  <a:srgbClr val="00397E"/>
                </a:solidFill>
              </a:rPr>
              <a:t>СОСТОЯНИЕ НЕФТЕПЕРЕРАБОТКИ В РОССИИ В 2013 г.</a:t>
            </a:r>
            <a:br>
              <a:rPr lang="ru-RU" altLang="ru-RU" sz="1700" b="1" dirty="0" smtClean="0">
                <a:solidFill>
                  <a:srgbClr val="00397E"/>
                </a:solidFill>
              </a:rPr>
            </a:br>
            <a:endParaRPr lang="ru-RU" altLang="ru-RU" sz="1700" b="1" dirty="0" smtClean="0">
              <a:solidFill>
                <a:srgbClr val="00397E"/>
              </a:solidFill>
            </a:endParaRPr>
          </a:p>
        </p:txBody>
      </p:sp>
      <p:sp>
        <p:nvSpPr>
          <p:cNvPr id="149510" name="Text Box 17"/>
          <p:cNvSpPr txBox="1">
            <a:spLocks noChangeArrowheads="1"/>
          </p:cNvSpPr>
          <p:nvPr/>
        </p:nvSpPr>
        <p:spPr bwMode="auto">
          <a:xfrm>
            <a:off x="179" y="2212106"/>
            <a:ext cx="6478587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 dirty="0"/>
              <a:t> Произведено:	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98763-EE6E-4083-B67A-CC4BFA578D11}" type="slidenum">
              <a:rPr lang="ru-RU" sz="1500" smtClean="0"/>
              <a:pPr>
                <a:defRPr/>
              </a:pPr>
              <a:t>1</a:t>
            </a:fld>
            <a:endParaRPr lang="ru-RU" sz="1500"/>
          </a:p>
        </p:txBody>
      </p:sp>
      <p:sp>
        <p:nvSpPr>
          <p:cNvPr id="149513" name="Text Box 8"/>
          <p:cNvSpPr txBox="1">
            <a:spLocks noChangeArrowheads="1"/>
          </p:cNvSpPr>
          <p:nvPr/>
        </p:nvSpPr>
        <p:spPr bwMode="auto">
          <a:xfrm>
            <a:off x="3515238" y="1265693"/>
            <a:ext cx="19939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None/>
            </a:pPr>
            <a:r>
              <a:rPr lang="ru-RU" altLang="ru-RU" sz="1500" b="1" dirty="0"/>
              <a:t>(% к 2012г.)</a:t>
            </a:r>
          </a:p>
        </p:txBody>
      </p:sp>
      <p:sp>
        <p:nvSpPr>
          <p:cNvPr id="149515" name="Text Box 17"/>
          <p:cNvSpPr txBox="1">
            <a:spLocks noChangeArrowheads="1"/>
          </p:cNvSpPr>
          <p:nvPr/>
        </p:nvSpPr>
        <p:spPr bwMode="auto">
          <a:xfrm>
            <a:off x="225649" y="2505133"/>
            <a:ext cx="4579412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500" b="1" dirty="0"/>
              <a:t>бензин – </a:t>
            </a:r>
            <a:r>
              <a:rPr lang="ru-RU" altLang="ru-RU" sz="1500" b="1" dirty="0" smtClean="0"/>
              <a:t>38,8 </a:t>
            </a:r>
            <a:r>
              <a:rPr lang="ru-RU" altLang="ru-RU" sz="1500" b="1" dirty="0" err="1" smtClean="0"/>
              <a:t>млн.т</a:t>
            </a:r>
            <a:r>
              <a:rPr lang="ru-RU" altLang="ru-RU" sz="1500" b="1" dirty="0" smtClean="0"/>
              <a:t>		(+</a:t>
            </a:r>
            <a:r>
              <a:rPr lang="ru-RU" altLang="ru-RU" sz="1500" b="1" dirty="0"/>
              <a:t>1,3</a:t>
            </a:r>
            <a:r>
              <a:rPr lang="ru-RU" altLang="ru-RU" sz="1500" b="1" dirty="0" smtClean="0"/>
              <a:t>%)</a:t>
            </a:r>
            <a:endParaRPr lang="ru-RU" altLang="ru-RU" sz="1500" b="1" dirty="0"/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500" b="1" dirty="0" err="1" smtClean="0"/>
              <a:t>диз</a:t>
            </a:r>
            <a:r>
              <a:rPr lang="ru-RU" altLang="ru-RU" sz="1500" b="1" dirty="0"/>
              <a:t>. топливо – </a:t>
            </a:r>
            <a:r>
              <a:rPr lang="ru-RU" altLang="ru-RU" sz="1500" b="1" dirty="0" smtClean="0"/>
              <a:t>71,6 </a:t>
            </a:r>
            <a:r>
              <a:rPr lang="ru-RU" altLang="ru-RU" sz="1500" b="1" dirty="0" err="1" smtClean="0"/>
              <a:t>млн.т</a:t>
            </a:r>
            <a:r>
              <a:rPr lang="ru-RU" altLang="ru-RU" sz="1500" b="1" dirty="0" smtClean="0"/>
              <a:t>		(</a:t>
            </a:r>
            <a:r>
              <a:rPr lang="ru-RU" altLang="ru-RU" sz="1500" b="1" dirty="0" smtClean="0">
                <a:cs typeface="Arial" charset="0"/>
              </a:rPr>
              <a:t>+</a:t>
            </a:r>
            <a:r>
              <a:rPr lang="ru-RU" altLang="ru-RU" sz="1500" b="1" dirty="0">
                <a:cs typeface="Arial" charset="0"/>
              </a:rPr>
              <a:t>3,4</a:t>
            </a:r>
            <a:r>
              <a:rPr lang="ru-RU" altLang="ru-RU" sz="1500" b="1" dirty="0" smtClean="0"/>
              <a:t>%)</a:t>
            </a:r>
            <a:endParaRPr lang="ru-RU" altLang="ru-RU" sz="1500" b="1" dirty="0"/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500" b="1" dirty="0"/>
              <a:t>мазут – </a:t>
            </a:r>
            <a:r>
              <a:rPr lang="ru-RU" altLang="ru-RU" sz="1500" b="1" dirty="0" smtClean="0"/>
              <a:t>76,7 </a:t>
            </a:r>
            <a:r>
              <a:rPr lang="ru-RU" altLang="ru-RU" sz="1500" b="1" dirty="0" err="1" smtClean="0"/>
              <a:t>млн.т</a:t>
            </a:r>
            <a:r>
              <a:rPr lang="ru-RU" altLang="ru-RU" sz="1500" b="1" dirty="0" smtClean="0"/>
              <a:t>		(+</a:t>
            </a:r>
            <a:r>
              <a:rPr lang="ru-RU" altLang="ru-RU" sz="1500" b="1" dirty="0"/>
              <a:t>3,1</a:t>
            </a:r>
            <a:r>
              <a:rPr lang="ru-RU" altLang="ru-RU" sz="1500" b="1" dirty="0" smtClean="0"/>
              <a:t>%)</a:t>
            </a:r>
            <a:endParaRPr lang="ru-RU" altLang="ru-RU" sz="15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897992" y="1630158"/>
            <a:ext cx="57499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altLang="ru-RU" sz="1500" b="1" dirty="0" smtClean="0"/>
              <a:t>Глубина переработки нефти – 71,5%</a:t>
            </a:r>
            <a:endParaRPr lang="ru-RU" sz="1500" b="1" dirty="0" smtClean="0"/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1500" b="1" dirty="0" smtClean="0"/>
              <a:t>Выход светлых – 52,3%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sz="1500" b="1" dirty="0" smtClean="0"/>
              <a:t>Индекс Нельсона – 4÷6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altLang="ru-RU" sz="1500" b="1" dirty="0" smtClean="0"/>
              <a:t>Средняя </a:t>
            </a:r>
            <a:r>
              <a:rPr lang="ru-RU" altLang="ru-RU" sz="1500" b="1" dirty="0"/>
              <a:t>загрузка – 95,0</a:t>
            </a:r>
            <a:r>
              <a:rPr lang="ru-RU" altLang="ru-RU" sz="1500" b="1" dirty="0" smtClean="0"/>
              <a:t>%</a:t>
            </a:r>
            <a:r>
              <a:rPr lang="ru-RU" sz="1500" b="1" dirty="0" smtClean="0"/>
              <a:t> </a:t>
            </a:r>
            <a:endParaRPr lang="ru-RU" sz="1500" b="1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719759" y="755784"/>
            <a:ext cx="6053184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0051A2"/>
              </a:buClr>
              <a:buNone/>
            </a:pPr>
            <a:r>
              <a:rPr lang="ru-RU" altLang="ru-RU" sz="1500" b="1" dirty="0" smtClean="0"/>
              <a:t>Состав: 28 крупных, 8 средних, более 250 мини-НПЗ</a:t>
            </a:r>
            <a:endParaRPr lang="ru-RU" altLang="ru-RU" sz="1500" b="1" dirty="0"/>
          </a:p>
        </p:txBody>
      </p:sp>
      <p:sp>
        <p:nvSpPr>
          <p:cNvPr id="149511" name="Text Box 6"/>
          <p:cNvSpPr txBox="1">
            <a:spLocks noChangeArrowheads="1"/>
          </p:cNvSpPr>
          <p:nvPr/>
        </p:nvSpPr>
        <p:spPr bwMode="auto">
          <a:xfrm>
            <a:off x="24831" y="1565775"/>
            <a:ext cx="47309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51A2"/>
              </a:buClr>
              <a:buFont typeface="Wingdings" pitchFamily="2" charset="2"/>
              <a:buChar char="v"/>
            </a:pPr>
            <a:r>
              <a:rPr lang="ru-RU" altLang="ru-RU" sz="1500" b="1" dirty="0"/>
              <a:t>Объем переработки – </a:t>
            </a:r>
            <a:r>
              <a:rPr lang="ru-RU" altLang="ru-RU" sz="1500" b="1" dirty="0" smtClean="0"/>
              <a:t>278,1 </a:t>
            </a:r>
            <a:r>
              <a:rPr lang="ru-RU" altLang="ru-RU" sz="1500" b="1" dirty="0" err="1" smtClean="0"/>
              <a:t>млн.т</a:t>
            </a:r>
            <a:r>
              <a:rPr lang="ru-RU" altLang="ru-RU" sz="1500" b="1" dirty="0" smtClean="0"/>
              <a:t>        </a:t>
            </a:r>
            <a:r>
              <a:rPr lang="en-US" altLang="ru-RU" sz="1500" b="1" dirty="0" smtClean="0"/>
              <a:t>(+</a:t>
            </a:r>
            <a:r>
              <a:rPr lang="ru-RU" altLang="ru-RU" sz="1500" b="1" dirty="0"/>
              <a:t>2,7</a:t>
            </a:r>
            <a:r>
              <a:rPr lang="en-US" altLang="ru-RU" sz="1500" b="1" dirty="0"/>
              <a:t>%)</a:t>
            </a:r>
            <a:r>
              <a:rPr lang="ru-RU" altLang="ru-RU" sz="1500" b="1" dirty="0"/>
              <a:t/>
            </a:r>
            <a:br>
              <a:rPr lang="ru-RU" altLang="ru-RU" sz="1500" b="1" dirty="0"/>
            </a:br>
            <a:r>
              <a:rPr lang="ru-RU" altLang="ru-RU" sz="1500" b="1" dirty="0"/>
              <a:t>(3-е место в мире)</a:t>
            </a:r>
          </a:p>
        </p:txBody>
      </p:sp>
    </p:spTree>
    <p:extLst>
      <p:ext uri="{BB962C8B-B14F-4D97-AF65-F5344CB8AC3E}">
        <p14:creationId xmlns:p14="http://schemas.microsoft.com/office/powerpoint/2010/main" val="17068123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8519D-0104-4C30-BDF0-80A436656AA9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4750" y="-44450"/>
            <a:ext cx="8172450" cy="777875"/>
          </a:xfrm>
          <a:noFill/>
          <a:ln/>
        </p:spPr>
        <p:txBody>
          <a:bodyPr/>
          <a:lstStyle/>
          <a:p>
            <a:r>
              <a:rPr lang="en-US" altLang="ru-RU" sz="1800" dirty="0"/>
              <a:t>   </a:t>
            </a:r>
            <a:r>
              <a:rPr lang="ru-RU" altLang="ru-RU" sz="1800" b="1" dirty="0">
                <a:solidFill>
                  <a:srgbClr val="00397E"/>
                </a:solidFill>
                <a:cs typeface="Arial" charset="0"/>
              </a:rPr>
              <a:t>ГИДРООЧИСТКА ДИЗЕЛЬНОГО ТОПЛИВА </a:t>
            </a:r>
            <a:br>
              <a:rPr lang="ru-RU" altLang="ru-RU" sz="1800" b="1" dirty="0">
                <a:solidFill>
                  <a:srgbClr val="00397E"/>
                </a:solidFill>
                <a:cs typeface="Arial" charset="0"/>
              </a:rPr>
            </a:br>
            <a:r>
              <a:rPr lang="ru-RU" altLang="ru-RU" sz="1800" b="1" dirty="0">
                <a:solidFill>
                  <a:srgbClr val="00397E"/>
                </a:solidFill>
                <a:cs typeface="Arial" charset="0"/>
              </a:rPr>
              <a:t> ОАО «АНГАРСКИЙ НХК»</a:t>
            </a:r>
          </a:p>
        </p:txBody>
      </p:sp>
      <p:sp>
        <p:nvSpPr>
          <p:cNvPr id="770051" name="Rectangle 3"/>
          <p:cNvSpPr>
            <a:spLocks noChangeArrowheads="1"/>
          </p:cNvSpPr>
          <p:nvPr/>
        </p:nvSpPr>
        <p:spPr bwMode="auto">
          <a:xfrm>
            <a:off x="609600" y="1177925"/>
            <a:ext cx="8016875" cy="5411788"/>
          </a:xfrm>
          <a:prstGeom prst="rect">
            <a:avLst/>
          </a:prstGeom>
          <a:solidFill>
            <a:schemeClr val="bg1"/>
          </a:solidFill>
          <a:ln w="952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70052" name="Rectangle 4"/>
          <p:cNvSpPr>
            <a:spLocks noChangeArrowheads="1"/>
          </p:cNvSpPr>
          <p:nvPr/>
        </p:nvSpPr>
        <p:spPr bwMode="auto">
          <a:xfrm>
            <a:off x="895350" y="1292225"/>
            <a:ext cx="8686800" cy="180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Мощность – 4 млн. т/г с получением ДТ Евро-5</a:t>
            </a:r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Лицензиар и разработчик  базового проекта</a:t>
            </a:r>
            <a:r>
              <a:rPr lang="en-US" altLang="ru-RU" sz="1500" b="1"/>
              <a:t> </a:t>
            </a:r>
            <a:r>
              <a:rPr lang="ru-RU" altLang="ru-RU" sz="1500" b="1"/>
              <a:t>-</a:t>
            </a:r>
            <a:r>
              <a:rPr lang="en-US" altLang="ru-RU" sz="1500" b="1"/>
              <a:t> Exxon Mobil</a:t>
            </a:r>
            <a:endParaRPr lang="ru-RU" altLang="ru-RU" sz="1500" b="1"/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>
                <a:solidFill>
                  <a:srgbClr val="CC3300"/>
                </a:solidFill>
              </a:rPr>
              <a:t>Объем работ ОАО «ВНИПИнефть»: приемка базового проекта,  </a:t>
            </a:r>
            <a:br>
              <a:rPr lang="ru-RU" altLang="ru-RU" sz="1500" b="1">
                <a:solidFill>
                  <a:srgbClr val="CC3300"/>
                </a:solidFill>
              </a:rPr>
            </a:br>
            <a:r>
              <a:rPr lang="ru-RU" altLang="ru-RU" sz="1500" b="1">
                <a:solidFill>
                  <a:srgbClr val="CC3300"/>
                </a:solidFill>
              </a:rPr>
              <a:t>рабочее проектирование, авторский надзор </a:t>
            </a:r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None/>
            </a:pPr>
            <a:r>
              <a:rPr lang="ru-RU" altLang="ru-RU" sz="1500" b="1">
                <a:solidFill>
                  <a:srgbClr val="033E73"/>
                </a:solidFill>
              </a:rPr>
              <a:t>Новые технические решения:</a:t>
            </a:r>
            <a:r>
              <a:rPr lang="en-US" altLang="ru-RU" sz="1500" b="1"/>
              <a:t> </a:t>
            </a:r>
            <a:r>
              <a:rPr lang="ru-RU" altLang="ru-RU" sz="1500" b="1"/>
              <a:t/>
            </a:r>
            <a:br>
              <a:rPr lang="ru-RU" altLang="ru-RU" sz="1500" b="1"/>
            </a:br>
            <a:endParaRPr lang="ru-RU" altLang="ru-RU" sz="1500" b="1"/>
          </a:p>
        </p:txBody>
      </p:sp>
      <p:sp>
        <p:nvSpPr>
          <p:cNvPr id="770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39825" y="2914650"/>
            <a:ext cx="7772400" cy="2339975"/>
          </a:xfrm>
          <a:noFill/>
          <a:ln/>
        </p:spPr>
        <p:txBody>
          <a:bodyPr/>
          <a:lstStyle/>
          <a:p>
            <a:pPr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Используется технология, сочетающая в себе гидроочистку и гидродепарафинизацию дизельного топлива</a:t>
            </a:r>
          </a:p>
          <a:p>
            <a:pPr>
              <a:lnSpc>
                <a:spcPct val="90000"/>
              </a:lnSpc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Два потока:  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1 – летнее ДТ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2 – зимнее и летнее ДТ</a:t>
            </a:r>
          </a:p>
          <a:p>
            <a:pPr>
              <a:lnSpc>
                <a:spcPct val="90000"/>
              </a:lnSpc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Длительность рабочего цикла катализатора :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1-й поток – 3 года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2-й поток – 4 года</a:t>
            </a:r>
          </a:p>
        </p:txBody>
      </p:sp>
      <p:sp>
        <p:nvSpPr>
          <p:cNvPr id="770054" name="Rectangle 6"/>
          <p:cNvSpPr>
            <a:spLocks noChangeArrowheads="1"/>
          </p:cNvSpPr>
          <p:nvPr/>
        </p:nvSpPr>
        <p:spPr bwMode="auto">
          <a:xfrm>
            <a:off x="895350" y="5037138"/>
            <a:ext cx="86868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65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Состояние проекта: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/>
              <a:t>рабочее проектирование выполнено </a:t>
            </a:r>
            <a:r>
              <a:rPr lang="en-US" altLang="ru-RU" sz="1500" b="1"/>
              <a:t>~</a:t>
            </a:r>
            <a:r>
              <a:rPr lang="ru-RU" altLang="ru-RU" sz="1500" b="1"/>
              <a:t> на 50%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/>
              <a:t>оборудование закуплено </a:t>
            </a:r>
            <a:r>
              <a:rPr lang="en-US" altLang="ru-RU" sz="1500" b="1"/>
              <a:t>~</a:t>
            </a:r>
            <a:r>
              <a:rPr lang="ru-RU" altLang="ru-RU" sz="1500" b="1"/>
              <a:t> на 90%</a:t>
            </a:r>
          </a:p>
          <a:p>
            <a:pPr lvl="1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/>
              <a:t>строительно-монтажные работы выполнены </a:t>
            </a:r>
            <a:r>
              <a:rPr lang="en-US" altLang="ru-RU" sz="1500" b="1"/>
              <a:t>~</a:t>
            </a:r>
            <a:r>
              <a:rPr lang="ru-RU" altLang="ru-RU" sz="1500" b="1"/>
              <a:t> на 10%</a:t>
            </a:r>
          </a:p>
          <a:p>
            <a:pPr>
              <a:spcBef>
                <a:spcPct val="50000"/>
              </a:spcBef>
              <a:buClr>
                <a:srgbClr val="3672A4"/>
              </a:buClr>
              <a:buFont typeface="Wingdings" pitchFamily="2" charset="2"/>
              <a:buChar char="v"/>
            </a:pPr>
            <a:r>
              <a:rPr lang="ru-RU" altLang="ru-RU" sz="1500" b="1"/>
              <a:t>   Срок ввода в эксплуатацию – 2014 г.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endParaRPr lang="ru-RU" altLang="ru-RU" sz="1500" b="1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BBBF-802C-4AF6-A429-54B96CE64483}" type="slidenum">
              <a:rPr lang="ru-RU" altLang="ru-RU" smtClean="0"/>
              <a:pPr/>
              <a:t>20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14286" y="836"/>
            <a:ext cx="687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397E"/>
                </a:solidFill>
                <a:latin typeface="+mj-lt"/>
                <a:ea typeface="+mj-ea"/>
                <a:cs typeface="Arial" charset="0"/>
              </a:rPr>
              <a:t>УСТАНОВКИ ГЛУБОКОЙ ПЕРЕРАБОТКИ НЕФТИ, </a:t>
            </a:r>
            <a:br>
              <a:rPr lang="ru-RU" b="1" dirty="0" smtClean="0">
                <a:solidFill>
                  <a:srgbClr val="00397E"/>
                </a:solidFill>
                <a:latin typeface="+mj-lt"/>
                <a:ea typeface="+mj-ea"/>
                <a:cs typeface="Arial" charset="0"/>
              </a:rPr>
            </a:br>
            <a:r>
              <a:rPr lang="ru-RU" b="1" dirty="0" smtClean="0">
                <a:solidFill>
                  <a:srgbClr val="00397E"/>
                </a:solidFill>
                <a:latin typeface="+mj-lt"/>
                <a:ea typeface="+mj-ea"/>
                <a:cs typeface="Arial" charset="0"/>
              </a:rPr>
              <a:t>ВВЕДЕННЫЕ В ЭКСПЛУАТАЦИЮ В 2012-2014 ГГ.</a:t>
            </a:r>
            <a:endParaRPr lang="ru-RU" b="1" dirty="0">
              <a:solidFill>
                <a:srgbClr val="00397E"/>
              </a:solidFill>
              <a:latin typeface="+mj-lt"/>
              <a:ea typeface="+mj-ea"/>
              <a:cs typeface="Arial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204685"/>
            <a:ext cx="7561944" cy="4383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15790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86800" y="6545945"/>
            <a:ext cx="414338" cy="304800"/>
          </a:xfrm>
        </p:spPr>
        <p:txBody>
          <a:bodyPr/>
          <a:lstStyle/>
          <a:p>
            <a:fld id="{0B15EBDB-9662-4C9A-9E78-A98906B077C4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776206" name="AutoShape 43"/>
          <p:cNvSpPr>
            <a:spLocks noChangeArrowheads="1"/>
          </p:cNvSpPr>
          <p:nvPr/>
        </p:nvSpPr>
        <p:spPr bwMode="auto">
          <a:xfrm>
            <a:off x="1406525" y="58056"/>
            <a:ext cx="7737475" cy="5715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45AA8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bg1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397E"/>
                </a:solidFill>
              </a:rPr>
              <a:t>КОМПЛЕКСЫ ГИДРОКРЕКИНГА ВАКУУМНОГО ГАЗОЙЛЯ</a:t>
            </a:r>
            <a:endParaRPr lang="ru-RU" altLang="ru-RU" b="1" dirty="0">
              <a:solidFill>
                <a:srgbClr val="00397E"/>
              </a:solidFill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569232" y="801236"/>
            <a:ext cx="7957911" cy="1970995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>
            <a:lvl1pPr marL="261938" indent="-261938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None/>
            </a:pPr>
            <a:r>
              <a:rPr lang="ru-RU" altLang="ru-RU" sz="1300" b="1" dirty="0">
                <a:solidFill>
                  <a:srgbClr val="00397E"/>
                </a:solidFill>
              </a:rPr>
              <a:t> </a:t>
            </a:r>
            <a:r>
              <a:rPr lang="ru-RU" altLang="ru-RU" sz="1400" b="1" dirty="0">
                <a:solidFill>
                  <a:srgbClr val="00397E"/>
                </a:solidFill>
              </a:rPr>
              <a:t>ОАО «ТАНЕКО</a:t>
            </a:r>
            <a:r>
              <a:rPr lang="ru-RU" altLang="ru-RU" sz="1400" b="1" dirty="0" smtClean="0">
                <a:solidFill>
                  <a:srgbClr val="00397E"/>
                </a:solidFill>
              </a:rPr>
              <a:t>»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solidFill>
                  <a:srgbClr val="00397E"/>
                </a:solidFill>
              </a:rPr>
              <a:t> </a:t>
            </a:r>
            <a:r>
              <a:rPr lang="ru-RU" altLang="ru-RU" sz="1300" b="1" dirty="0" smtClean="0">
                <a:cs typeface="Arial" charset="0"/>
              </a:rPr>
              <a:t>Мощность</a:t>
            </a:r>
            <a:r>
              <a:rPr lang="ru-RU" altLang="ru-RU" sz="1300" b="1" dirty="0">
                <a:cs typeface="Arial" charset="0"/>
              </a:rPr>
              <a:t>: 2,9 </a:t>
            </a:r>
            <a:r>
              <a:rPr lang="ru-RU" altLang="ru-RU" sz="1300" b="1" dirty="0" err="1">
                <a:cs typeface="Arial" charset="0"/>
              </a:rPr>
              <a:t>млн.т</a:t>
            </a:r>
            <a:endParaRPr lang="ru-RU" altLang="ru-RU" sz="1300" b="1" dirty="0">
              <a:cs typeface="Arial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Лицензиары: гидрокрекинг - </a:t>
            </a:r>
            <a:r>
              <a:rPr lang="en-US" altLang="ru-RU" sz="1300" b="1" dirty="0">
                <a:cs typeface="Arial" charset="0"/>
              </a:rPr>
              <a:t>Chevron</a:t>
            </a:r>
            <a:r>
              <a:rPr lang="ru-RU" altLang="ru-RU" sz="1300" b="1" dirty="0">
                <a:cs typeface="Arial" charset="0"/>
              </a:rPr>
              <a:t> </a:t>
            </a:r>
            <a:r>
              <a:rPr lang="en-US" altLang="ru-RU" sz="1300" b="1" dirty="0" err="1">
                <a:cs typeface="Arial" charset="0"/>
              </a:rPr>
              <a:t>Lummus</a:t>
            </a:r>
            <a:r>
              <a:rPr lang="en-US" altLang="ru-RU" sz="1300" b="1" dirty="0">
                <a:cs typeface="Arial" charset="0"/>
              </a:rPr>
              <a:t>, </a:t>
            </a:r>
            <a:r>
              <a:rPr lang="ru-RU" altLang="ru-RU" sz="1300" b="1" dirty="0" err="1">
                <a:cs typeface="Arial" charset="0"/>
              </a:rPr>
              <a:t>гидродепарафинизация</a:t>
            </a:r>
            <a:r>
              <a:rPr lang="ru-RU" altLang="ru-RU" sz="1300" b="1" dirty="0">
                <a:cs typeface="Arial" charset="0"/>
              </a:rPr>
              <a:t> – </a:t>
            </a:r>
            <a:r>
              <a:rPr lang="en-US" altLang="ru-RU" sz="1300" b="1" dirty="0">
                <a:cs typeface="Arial" charset="0"/>
              </a:rPr>
              <a:t>ExxonMobil, </a:t>
            </a:r>
            <a:r>
              <a:rPr lang="ru-RU" altLang="ru-RU" sz="1300" b="1" dirty="0">
                <a:cs typeface="Arial" charset="0"/>
              </a:rPr>
              <a:t>производство водорода – </a:t>
            </a:r>
            <a:r>
              <a:rPr lang="en-US" altLang="ru-RU" sz="1300" b="1" dirty="0" err="1">
                <a:cs typeface="Arial" charset="0"/>
              </a:rPr>
              <a:t>Haldor</a:t>
            </a:r>
            <a:r>
              <a:rPr lang="en-US" altLang="ru-RU" sz="1300" b="1" dirty="0">
                <a:cs typeface="Arial" charset="0"/>
              </a:rPr>
              <a:t> </a:t>
            </a:r>
            <a:r>
              <a:rPr lang="en-US" altLang="ru-RU" sz="1300" b="1" dirty="0" err="1">
                <a:cs typeface="Arial" charset="0"/>
              </a:rPr>
              <a:t>Topsoe</a:t>
            </a:r>
            <a:endParaRPr lang="ru-RU" altLang="ru-RU" sz="1300" b="1" dirty="0">
              <a:cs typeface="Arial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Генеральный проектировщик: -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»»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Объем работ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»: разработка проектной и рабочей документации, поставка оборудования, авторский надзор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cs typeface="Arial" charset="0"/>
              </a:rPr>
              <a:t>Пущен в эксплуатацию в 2014 г.</a:t>
            </a:r>
            <a:endParaRPr lang="ru-RU" altLang="ru-RU" sz="1300" b="1" dirty="0">
              <a:solidFill>
                <a:srgbClr val="CC3300"/>
              </a:solidFill>
              <a:cs typeface="Arial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69231" y="2859090"/>
            <a:ext cx="7957911" cy="1379083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0"/>
              </a:spcBef>
              <a:buClr>
                <a:srgbClr val="045AA8"/>
              </a:buClr>
            </a:pPr>
            <a:r>
              <a:rPr lang="ru-RU" sz="1400" b="1" dirty="0">
                <a:solidFill>
                  <a:srgbClr val="00397E"/>
                </a:solidFill>
                <a:cs typeface="Arial" pitchFamily="34" charset="0"/>
              </a:rPr>
              <a:t>ООО «ПО «КИРИШИНЕФТЕОРГСИНТЕЗ»</a:t>
            </a:r>
            <a:endParaRPr lang="ru-RU" sz="1400" b="1" dirty="0" smtClean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 smtClean="0">
                <a:cs typeface="Arial" pitchFamily="34" charset="0"/>
              </a:rPr>
              <a:t>Мощность</a:t>
            </a:r>
            <a:r>
              <a:rPr lang="ru-RU" sz="1300" b="1" dirty="0">
                <a:cs typeface="Arial" pitchFamily="34" charset="0"/>
              </a:rPr>
              <a:t>: 2,9 </a:t>
            </a:r>
            <a:r>
              <a:rPr lang="ru-RU" sz="1300" b="1" dirty="0" err="1">
                <a:cs typeface="Arial" pitchFamily="34" charset="0"/>
              </a:rPr>
              <a:t>млн.т</a:t>
            </a:r>
            <a:endParaRPr lang="ru-RU" sz="1300" b="1" dirty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cs typeface="Arial" pitchFamily="34" charset="0"/>
              </a:rPr>
              <a:t>Лицензиар гидрокрекинга – </a:t>
            </a:r>
            <a:r>
              <a:rPr lang="en-US" sz="1300" b="1" dirty="0">
                <a:cs typeface="Arial" pitchFamily="34" charset="0"/>
              </a:rPr>
              <a:t>Chevron</a:t>
            </a:r>
            <a:r>
              <a:rPr lang="ru-RU" sz="1300" b="1" dirty="0">
                <a:cs typeface="Arial" pitchFamily="34" charset="0"/>
              </a:rPr>
              <a:t> </a:t>
            </a:r>
            <a:r>
              <a:rPr lang="en-US" sz="1300" b="1" dirty="0" err="1">
                <a:cs typeface="Arial" pitchFamily="34" charset="0"/>
              </a:rPr>
              <a:t>Lummus</a:t>
            </a:r>
            <a:endParaRPr lang="ru-RU" sz="1300" b="1" dirty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Объем работ ОАО «</a:t>
            </a:r>
            <a:r>
              <a:rPr lang="ru-RU" sz="1300" b="1" dirty="0" err="1">
                <a:solidFill>
                  <a:srgbClr val="CC3300"/>
                </a:solidFill>
                <a:cs typeface="Arial" pitchFamily="34" charset="0"/>
              </a:rPr>
              <a:t>ВНИПИнефть</a:t>
            </a: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»: разработка рабочей документации установок вакуумной перегонки и </a:t>
            </a:r>
            <a:r>
              <a:rPr lang="ru-RU" sz="1300" b="1" dirty="0" err="1">
                <a:solidFill>
                  <a:srgbClr val="CC3300"/>
                </a:solidFill>
                <a:cs typeface="Arial" pitchFamily="34" charset="0"/>
              </a:rPr>
              <a:t>висбрекинга</a:t>
            </a: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, участие в поставке оборудования</a:t>
            </a: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cs typeface="Arial" pitchFamily="34" charset="0"/>
              </a:rPr>
              <a:t>Введена в эксплуатацию в 2014 г.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80566" y="4382750"/>
            <a:ext cx="7953829" cy="2373652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>
            <a:lvl1pPr marL="261938" indent="-261938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45AA8"/>
              </a:buClr>
              <a:buNone/>
            </a:pPr>
            <a:r>
              <a:rPr lang="ru-RU" altLang="ru-RU" sz="1400" b="1" dirty="0">
                <a:solidFill>
                  <a:srgbClr val="00397E"/>
                </a:solidFill>
              </a:rPr>
              <a:t>ЗАО «РЯЗАНСКАЯ НПК»</a:t>
            </a:r>
            <a:endParaRPr lang="ru-RU" altLang="ru-RU" sz="1300" b="1" dirty="0" smtClean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cs typeface="Arial" charset="0"/>
              </a:rPr>
              <a:t>Мощность</a:t>
            </a:r>
            <a:r>
              <a:rPr lang="ru-RU" altLang="ru-RU" sz="1300" b="1" dirty="0">
                <a:cs typeface="Arial" charset="0"/>
              </a:rPr>
              <a:t>: 2,0 </a:t>
            </a:r>
            <a:r>
              <a:rPr lang="ru-RU" altLang="ru-RU" sz="1300" b="1" dirty="0" err="1">
                <a:cs typeface="Arial" charset="0"/>
              </a:rPr>
              <a:t>млн.т</a:t>
            </a:r>
            <a:endParaRPr lang="ru-RU" altLang="ru-RU" sz="1300" b="1" dirty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Состав комплекса </a:t>
            </a:r>
            <a:r>
              <a:rPr lang="ru-RU" altLang="ru-RU" sz="1300" b="1" dirty="0" smtClean="0">
                <a:cs typeface="Arial" charset="0"/>
              </a:rPr>
              <a:t>: гидрокрекинг </a:t>
            </a:r>
            <a:r>
              <a:rPr lang="ru-RU" altLang="ru-RU" sz="1300" b="1" dirty="0">
                <a:cs typeface="Arial" charset="0"/>
              </a:rPr>
              <a:t>вакуумного газойля</a:t>
            </a:r>
            <a:r>
              <a:rPr lang="en-US" altLang="ru-RU" sz="1300" b="1" dirty="0">
                <a:cs typeface="Arial" charset="0"/>
              </a:rPr>
              <a:t> 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>
                <a:cs typeface="Arial" charset="0"/>
              </a:rPr>
              <a:t>UOP</a:t>
            </a:r>
            <a:r>
              <a:rPr lang="ru-RU" altLang="ru-RU" sz="1300" b="1" dirty="0" smtClean="0">
                <a:cs typeface="Arial" charset="0"/>
              </a:rPr>
              <a:t>); производство </a:t>
            </a:r>
            <a:r>
              <a:rPr lang="ru-RU" altLang="ru-RU" sz="1300" b="1" dirty="0">
                <a:cs typeface="Arial" charset="0"/>
              </a:rPr>
              <a:t>водорода </a:t>
            </a:r>
            <a:r>
              <a:rPr lang="en-US" altLang="ru-RU" sz="1300" b="1" dirty="0">
                <a:cs typeface="Arial" charset="0"/>
              </a:rPr>
              <a:t>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 err="1">
                <a:cs typeface="Arial" charset="0"/>
              </a:rPr>
              <a:t>Lurgi</a:t>
            </a:r>
            <a:r>
              <a:rPr lang="ru-RU" altLang="ru-RU" sz="1300" b="1" dirty="0" smtClean="0">
                <a:cs typeface="Arial" charset="0"/>
              </a:rPr>
              <a:t>); производство </a:t>
            </a:r>
            <a:r>
              <a:rPr lang="ru-RU" altLang="ru-RU" sz="1300" b="1" dirty="0">
                <a:cs typeface="Arial" charset="0"/>
              </a:rPr>
              <a:t>серы </a:t>
            </a:r>
            <a:r>
              <a:rPr lang="en-US" altLang="ru-RU" sz="1300" b="1" dirty="0">
                <a:cs typeface="Arial" charset="0"/>
              </a:rPr>
              <a:t>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>
                <a:cs typeface="Arial" charset="0"/>
              </a:rPr>
              <a:t>Jacobs</a:t>
            </a:r>
            <a:r>
              <a:rPr lang="ru-RU" altLang="ru-RU" sz="1300" b="1" dirty="0">
                <a:cs typeface="Arial" charset="0"/>
              </a:rPr>
              <a:t>)</a:t>
            </a:r>
            <a:r>
              <a:rPr lang="en-US" altLang="ru-RU" sz="1300" b="1" dirty="0">
                <a:cs typeface="Arial" charset="0"/>
              </a:rPr>
              <a:t> </a:t>
            </a:r>
            <a:endParaRPr lang="ru-RU" altLang="ru-RU" sz="1300" b="1" dirty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Объем работ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»: разработка 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предпроектной</a:t>
            </a:r>
            <a:r>
              <a:rPr lang="en-US" altLang="ru-RU" sz="1300" b="1" dirty="0">
                <a:solidFill>
                  <a:srgbClr val="CC3300"/>
                </a:solidFill>
                <a:cs typeface="Arial" charset="0"/>
              </a:rPr>
              <a:t> 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и проектной документации</a:t>
            </a:r>
          </a:p>
          <a:p>
            <a:pPr>
              <a:spcBef>
                <a:spcPts val="0"/>
              </a:spcBef>
              <a:buClr>
                <a:srgbClr val="3672A4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Состояние проекта: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разработаны базовые проекты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выполнена </a:t>
            </a:r>
            <a:r>
              <a:rPr lang="ru-RU" altLang="ru-RU" sz="1300" b="1" dirty="0" err="1">
                <a:cs typeface="Arial" charset="0"/>
              </a:rPr>
              <a:t>предпроектная</a:t>
            </a:r>
            <a:r>
              <a:rPr lang="ru-RU" altLang="ru-RU" sz="1300" b="1" dirty="0">
                <a:cs typeface="Arial" charset="0"/>
              </a:rPr>
              <a:t> проработка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закупка оборудования выполнена на 25%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начата разработка проектной документации</a:t>
            </a:r>
            <a:endParaRPr lang="ru-RU" altLang="ru-RU" sz="1300" b="1" dirty="0">
              <a:solidFill>
                <a:srgbClr val="CC3300"/>
              </a:solidFill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Срок ввода в эксплуатацию: 2016г</a:t>
            </a:r>
            <a:r>
              <a:rPr lang="ru-RU" altLang="ru-RU" sz="1300" b="1" dirty="0" smtClean="0">
                <a:cs typeface="Arial" charset="0"/>
              </a:rPr>
              <a:t>.</a:t>
            </a:r>
            <a:endParaRPr lang="ru-RU" altLang="ru-RU" sz="1300" b="1" dirty="0">
              <a:cs typeface="Arial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BCFDB-2204-42C9-B175-A5536333840D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-42863"/>
            <a:ext cx="8447087" cy="750888"/>
          </a:xfrm>
          <a:prstGeom prst="roundRect">
            <a:avLst>
              <a:gd name="adj" fmla="val 16667"/>
            </a:avLst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800" b="1" dirty="0">
                <a:solidFill>
                  <a:srgbClr val="00397E"/>
                </a:solidFill>
              </a:rPr>
              <a:t>ПЛАН ВВОДА  УСТАНОВОК, УГЛУБЛЯЮЩИХ </a:t>
            </a:r>
            <a:br>
              <a:rPr lang="ru-RU" altLang="ru-RU" sz="1800" b="1" dirty="0">
                <a:solidFill>
                  <a:srgbClr val="00397E"/>
                </a:solidFill>
              </a:rPr>
            </a:br>
            <a:r>
              <a:rPr lang="ru-RU" altLang="ru-RU" sz="1800" b="1" dirty="0">
                <a:solidFill>
                  <a:srgbClr val="00397E"/>
                </a:solidFill>
              </a:rPr>
              <a:t>ПЕРЕРАБОТКУ НЕФТИ,  ДО 2015 г.</a:t>
            </a:r>
          </a:p>
        </p:txBody>
      </p:sp>
      <p:grpSp>
        <p:nvGrpSpPr>
          <p:cNvPr id="812035" name="Group 3"/>
          <p:cNvGrpSpPr>
            <a:grpSpLocks/>
          </p:cNvGrpSpPr>
          <p:nvPr/>
        </p:nvGrpSpPr>
        <p:grpSpPr bwMode="auto">
          <a:xfrm>
            <a:off x="200025" y="1686368"/>
            <a:ext cx="8647113" cy="1878013"/>
            <a:chOff x="126" y="724"/>
            <a:chExt cx="5447" cy="1183"/>
          </a:xfrm>
        </p:grpSpPr>
        <p:sp>
          <p:nvSpPr>
            <p:cNvPr id="812036" name="Text Box 7"/>
            <p:cNvSpPr txBox="1">
              <a:spLocks noChangeArrowheads="1"/>
            </p:cNvSpPr>
            <p:nvPr/>
          </p:nvSpPr>
          <p:spPr bwMode="auto">
            <a:xfrm>
              <a:off x="1758" y="724"/>
              <a:ext cx="3815" cy="11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«Куйбышевский НПЗ» –1,2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Сызранский</a:t>
              </a:r>
              <a:r>
                <a:rPr lang="ru-RU" altLang="ru-RU" sz="1400" b="1" dirty="0"/>
                <a:t> НПЗ» –1,2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  <a:p>
              <a:pPr>
                <a:lnSpc>
                  <a:spcPct val="12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«Газпром </a:t>
              </a:r>
              <a:r>
                <a:rPr lang="ru-RU" altLang="ru-RU" sz="1400" b="1" dirty="0" err="1"/>
                <a:t>НефтехимСалават</a:t>
              </a:r>
              <a:r>
                <a:rPr lang="ru-RU" altLang="ru-RU" sz="1400" b="1" dirty="0"/>
                <a:t>» – 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  <a:p>
              <a:pPr>
                <a:lnSpc>
                  <a:spcPct val="14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«Нижегороднефтеоргсинтез» –2,0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  <a:r>
                <a:rPr lang="en-US" altLang="ru-RU" sz="1400" b="1" dirty="0"/>
                <a:t> (</a:t>
              </a:r>
              <a:r>
                <a:rPr lang="ru-RU" altLang="ru-RU" sz="1400" b="1" dirty="0"/>
                <a:t>вторая очередь</a:t>
              </a:r>
              <a:r>
                <a:rPr lang="en-US" altLang="ru-RU" sz="1400" b="1" dirty="0"/>
                <a:t>)</a:t>
              </a:r>
              <a:endParaRPr lang="ru-RU" altLang="ru-RU" sz="1400" b="1" dirty="0"/>
            </a:p>
            <a:p>
              <a:pPr>
                <a:lnSpc>
                  <a:spcPct val="14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Газпромнефть</a:t>
              </a:r>
              <a:r>
                <a:rPr lang="ru-RU" altLang="ru-RU" sz="1400" b="1" dirty="0"/>
                <a:t>-Омский НПЗ» – 2,5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(реконструкция) ОАО «</a:t>
              </a:r>
              <a:r>
                <a:rPr lang="ru-RU" altLang="ru-RU" sz="1400" b="1" dirty="0" err="1"/>
                <a:t>Газпромнефть</a:t>
              </a:r>
              <a:r>
                <a:rPr lang="ru-RU" altLang="ru-RU" sz="1400" b="1" dirty="0"/>
                <a:t>-МНПЗ» – 2,3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(реконструкция) </a:t>
              </a:r>
            </a:p>
          </p:txBody>
        </p:sp>
        <p:sp>
          <p:nvSpPr>
            <p:cNvPr id="812037" name="Text Box 7"/>
            <p:cNvSpPr txBox="1">
              <a:spLocks noChangeArrowheads="1"/>
            </p:cNvSpPr>
            <p:nvPr/>
          </p:nvSpPr>
          <p:spPr bwMode="auto">
            <a:xfrm>
              <a:off x="126" y="1184"/>
              <a:ext cx="1377" cy="338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3672A4"/>
              </a:solidFill>
              <a:miter lim="800000"/>
              <a:headEnd/>
              <a:tailEnd/>
            </a:ln>
          </p:spPr>
          <p:txBody>
            <a:bodyPr tIns="108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10000"/>
                </a:spcBef>
              </a:pPr>
              <a:r>
                <a:rPr lang="ru-RU" altLang="ru-RU" sz="1600" b="1" dirty="0">
                  <a:solidFill>
                    <a:schemeClr val="bg1"/>
                  </a:solidFill>
                </a:rPr>
                <a:t>Каталитический крекинг</a:t>
              </a:r>
            </a:p>
          </p:txBody>
        </p:sp>
        <p:sp>
          <p:nvSpPr>
            <p:cNvPr id="812038" name="Line 12"/>
            <p:cNvSpPr>
              <a:spLocks noChangeShapeType="1"/>
            </p:cNvSpPr>
            <p:nvPr/>
          </p:nvSpPr>
          <p:spPr bwMode="auto">
            <a:xfrm>
              <a:off x="1506" y="1369"/>
              <a:ext cx="25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2039" name="Group 7"/>
          <p:cNvGrpSpPr>
            <a:grpSpLocks/>
          </p:cNvGrpSpPr>
          <p:nvPr/>
        </p:nvGrpSpPr>
        <p:grpSpPr bwMode="auto">
          <a:xfrm>
            <a:off x="200025" y="4169217"/>
            <a:ext cx="8647113" cy="930275"/>
            <a:chOff x="126" y="2288"/>
            <a:chExt cx="5447" cy="586"/>
          </a:xfrm>
        </p:grpSpPr>
        <p:sp>
          <p:nvSpPr>
            <p:cNvPr id="812040" name="Text Box 7"/>
            <p:cNvSpPr txBox="1">
              <a:spLocks noChangeArrowheads="1"/>
            </p:cNvSpPr>
            <p:nvPr/>
          </p:nvSpPr>
          <p:spPr bwMode="auto">
            <a:xfrm>
              <a:off x="1758" y="2288"/>
              <a:ext cx="3815" cy="5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</a:t>
              </a:r>
              <a:r>
                <a:rPr lang="ru-RU" altLang="ru-RU" sz="1400" b="1" dirty="0"/>
                <a:t>«Комсомольский НПЗ» – 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Новокуйбышевский</a:t>
              </a:r>
              <a:r>
                <a:rPr lang="ru-RU" altLang="ru-RU" sz="1400" b="1" dirty="0"/>
                <a:t> НПЗ» –2,0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«Хабаровский НПЗ» - 0,5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</p:txBody>
        </p:sp>
        <p:sp>
          <p:nvSpPr>
            <p:cNvPr id="812041" name="Text Box 7"/>
            <p:cNvSpPr txBox="1">
              <a:spLocks noChangeArrowheads="1"/>
            </p:cNvSpPr>
            <p:nvPr/>
          </p:nvSpPr>
          <p:spPr bwMode="auto">
            <a:xfrm>
              <a:off x="126" y="2472"/>
              <a:ext cx="1377" cy="199"/>
            </a:xfrm>
            <a:prstGeom prst="rect">
              <a:avLst/>
            </a:prstGeom>
            <a:solidFill>
              <a:srgbClr val="3672A4"/>
            </a:solidFill>
            <a:ln w="38100">
              <a:solidFill>
                <a:srgbClr val="3672A4"/>
              </a:solidFill>
              <a:miter lim="800000"/>
              <a:headEnd/>
              <a:tailEnd/>
            </a:ln>
          </p:spPr>
          <p:txBody>
            <a:bodyPr tIns="108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10000"/>
                </a:spcBef>
              </a:pPr>
              <a:r>
                <a:rPr lang="ru-RU" altLang="ru-RU" sz="1600" b="1" dirty="0">
                  <a:solidFill>
                    <a:schemeClr val="bg1"/>
                  </a:solidFill>
                </a:rPr>
                <a:t>Гидрокрекинг</a:t>
              </a:r>
            </a:p>
          </p:txBody>
        </p:sp>
        <p:sp>
          <p:nvSpPr>
            <p:cNvPr id="812042" name="Line 12"/>
            <p:cNvSpPr>
              <a:spLocks noChangeShapeType="1"/>
            </p:cNvSpPr>
            <p:nvPr/>
          </p:nvSpPr>
          <p:spPr bwMode="auto">
            <a:xfrm>
              <a:off x="1506" y="2585"/>
              <a:ext cx="25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1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81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F8C1E-07B9-4908-BEC9-9FA2C06185D5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780290" name="AutoShape 2"/>
          <p:cNvSpPr>
            <a:spLocks noChangeArrowheads="1"/>
          </p:cNvSpPr>
          <p:nvPr/>
        </p:nvSpPr>
        <p:spPr bwMode="auto">
          <a:xfrm>
            <a:off x="4352925" y="657225"/>
            <a:ext cx="2559050" cy="674688"/>
          </a:xfrm>
          <a:prstGeom prst="downArrowCallout">
            <a:avLst>
              <a:gd name="adj1" fmla="val 94823"/>
              <a:gd name="adj2" fmla="val 94823"/>
              <a:gd name="adj3" fmla="val 16667"/>
              <a:gd name="adj4" fmla="val 66667"/>
            </a:avLst>
          </a:prstGeom>
          <a:solidFill>
            <a:schemeClr val="bg1"/>
          </a:solidFill>
          <a:ln w="952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80291" name="Text Box 3"/>
          <p:cNvSpPr txBox="1">
            <a:spLocks noChangeArrowheads="1"/>
          </p:cNvSpPr>
          <p:nvPr/>
        </p:nvSpPr>
        <p:spPr bwMode="auto">
          <a:xfrm>
            <a:off x="1175215" y="-152400"/>
            <a:ext cx="7667625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altLang="ru-RU" b="1" dirty="0">
                <a:solidFill>
                  <a:srgbClr val="00397E"/>
                </a:solidFill>
              </a:rPr>
              <a:t>УГЛУБЛЕНИЕ ПЕРЕРАБОТКИ НЕФТИ </a:t>
            </a:r>
          </a:p>
          <a:p>
            <a:pPr algn="ctr"/>
            <a:r>
              <a:rPr lang="ru-RU" altLang="ru-RU" b="1" dirty="0">
                <a:solidFill>
                  <a:srgbClr val="00397E"/>
                </a:solidFill>
              </a:rPr>
              <a:t>НА НЕЗАВИСИМЫХ НПЗ РОССИИ  </a:t>
            </a:r>
          </a:p>
        </p:txBody>
      </p:sp>
      <p:sp>
        <p:nvSpPr>
          <p:cNvPr id="780292" name="Rectangle 4"/>
          <p:cNvSpPr>
            <a:spLocks noChangeArrowheads="1"/>
          </p:cNvSpPr>
          <p:nvPr/>
        </p:nvSpPr>
        <p:spPr bwMode="auto">
          <a:xfrm>
            <a:off x="0" y="3762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0293" name="Rectangle 5"/>
          <p:cNvSpPr>
            <a:spLocks noChangeArrowheads="1"/>
          </p:cNvSpPr>
          <p:nvPr/>
        </p:nvSpPr>
        <p:spPr bwMode="auto">
          <a:xfrm>
            <a:off x="0" y="5024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0294" name="Text Box 6"/>
          <p:cNvSpPr txBox="1">
            <a:spLocks noChangeArrowheads="1"/>
          </p:cNvSpPr>
          <p:nvPr/>
        </p:nvSpPr>
        <p:spPr bwMode="auto">
          <a:xfrm>
            <a:off x="4352925" y="674688"/>
            <a:ext cx="2447925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1300" b="1"/>
              <a:t>Углубляющие процессы </a:t>
            </a:r>
            <a:br>
              <a:rPr lang="ru-RU" altLang="ru-RU" sz="1300" b="1"/>
            </a:br>
            <a:r>
              <a:rPr lang="ru-RU" altLang="ru-RU" sz="1300" b="1"/>
              <a:t>(мощности, млн.т/г.)</a:t>
            </a:r>
          </a:p>
        </p:txBody>
      </p:sp>
      <p:grpSp>
        <p:nvGrpSpPr>
          <p:cNvPr id="780295" name="Group 7"/>
          <p:cNvGrpSpPr>
            <a:grpSpLocks/>
          </p:cNvGrpSpPr>
          <p:nvPr/>
        </p:nvGrpSpPr>
        <p:grpSpPr bwMode="auto">
          <a:xfrm>
            <a:off x="7608888" y="636588"/>
            <a:ext cx="1914525" cy="760412"/>
            <a:chOff x="4793" y="401"/>
            <a:chExt cx="1206" cy="479"/>
          </a:xfrm>
        </p:grpSpPr>
        <p:sp>
          <p:nvSpPr>
            <p:cNvPr id="780296" name="AutoShape 8"/>
            <p:cNvSpPr>
              <a:spLocks noChangeArrowheads="1"/>
            </p:cNvSpPr>
            <p:nvPr/>
          </p:nvSpPr>
          <p:spPr bwMode="auto">
            <a:xfrm>
              <a:off x="5039" y="401"/>
              <a:ext cx="727" cy="479"/>
            </a:xfrm>
            <a:prstGeom prst="downArrowCallout">
              <a:avLst>
                <a:gd name="adj1" fmla="val 37944"/>
                <a:gd name="adj2" fmla="val 37944"/>
                <a:gd name="adj3" fmla="val 16667"/>
                <a:gd name="adj4" fmla="val 66667"/>
              </a:avLst>
            </a:prstGeom>
            <a:solidFill>
              <a:srgbClr val="FF9900"/>
            </a:solidFill>
            <a:ln w="9525">
              <a:solidFill>
                <a:srgbClr val="045AA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0297" name="Text Box 9"/>
            <p:cNvSpPr txBox="1">
              <a:spLocks noChangeArrowheads="1"/>
            </p:cNvSpPr>
            <p:nvPr/>
          </p:nvSpPr>
          <p:spPr bwMode="auto">
            <a:xfrm>
              <a:off x="4793" y="411"/>
              <a:ext cx="1206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sz="1300" b="1"/>
                <a:t>Увеличение</a:t>
              </a:r>
              <a:br>
                <a:rPr lang="ru-RU" altLang="ru-RU" sz="1300" b="1"/>
              </a:br>
              <a:r>
                <a:rPr lang="ru-RU" altLang="ru-RU" sz="1300" b="1"/>
                <a:t>мощности, </a:t>
              </a:r>
              <a:br>
                <a:rPr lang="ru-RU" altLang="ru-RU" sz="1300" b="1"/>
              </a:br>
              <a:r>
                <a:rPr lang="ru-RU" altLang="ru-RU" sz="1300" b="1"/>
                <a:t>млн.т/г.</a:t>
              </a:r>
            </a:p>
          </p:txBody>
        </p:sp>
      </p:grpSp>
      <p:sp>
        <p:nvSpPr>
          <p:cNvPr id="780298" name="Rectangle 10"/>
          <p:cNvSpPr>
            <a:spLocks noChangeArrowheads="1"/>
          </p:cNvSpPr>
          <p:nvPr/>
        </p:nvSpPr>
        <p:spPr bwMode="auto">
          <a:xfrm>
            <a:off x="246063" y="1919288"/>
            <a:ext cx="3117850" cy="481012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ЗАО «Антипинский НПЗ»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(2,57)</a:t>
            </a:r>
          </a:p>
        </p:txBody>
      </p:sp>
      <p:sp>
        <p:nvSpPr>
          <p:cNvPr id="780299" name="Text Box 11"/>
          <p:cNvSpPr txBox="1">
            <a:spLocks noChangeArrowheads="1"/>
          </p:cNvSpPr>
          <p:nvPr/>
        </p:nvSpPr>
        <p:spPr bwMode="auto">
          <a:xfrm>
            <a:off x="8321675" y="1962150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7,0</a:t>
            </a:r>
          </a:p>
        </p:txBody>
      </p:sp>
      <p:sp>
        <p:nvSpPr>
          <p:cNvPr id="780300" name="Line 12"/>
          <p:cNvSpPr>
            <a:spLocks noChangeShapeType="1"/>
          </p:cNvSpPr>
          <p:nvPr/>
        </p:nvSpPr>
        <p:spPr bwMode="auto">
          <a:xfrm>
            <a:off x="3363913" y="2136775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01" name="Line 13"/>
          <p:cNvSpPr>
            <a:spLocks noChangeShapeType="1"/>
          </p:cNvSpPr>
          <p:nvPr/>
        </p:nvSpPr>
        <p:spPr bwMode="auto">
          <a:xfrm>
            <a:off x="7581900" y="2136775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02" name="Rectangle 14"/>
          <p:cNvSpPr>
            <a:spLocks noChangeArrowheads="1"/>
          </p:cNvSpPr>
          <p:nvPr/>
        </p:nvSpPr>
        <p:spPr bwMode="auto">
          <a:xfrm>
            <a:off x="246063" y="1362075"/>
            <a:ext cx="3117850" cy="481013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ООО «Афипский НПЗ»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(3,9)</a:t>
            </a:r>
          </a:p>
        </p:txBody>
      </p:sp>
      <p:sp>
        <p:nvSpPr>
          <p:cNvPr id="780303" name="Text Box 15"/>
          <p:cNvSpPr txBox="1">
            <a:spLocks noChangeArrowheads="1"/>
          </p:cNvSpPr>
          <p:nvPr/>
        </p:nvSpPr>
        <p:spPr bwMode="auto">
          <a:xfrm>
            <a:off x="8321675" y="1460500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5,0</a:t>
            </a:r>
          </a:p>
        </p:txBody>
      </p:sp>
      <p:sp>
        <p:nvSpPr>
          <p:cNvPr id="780304" name="Line 16"/>
          <p:cNvSpPr>
            <a:spLocks noChangeShapeType="1"/>
          </p:cNvSpPr>
          <p:nvPr/>
        </p:nvSpPr>
        <p:spPr bwMode="auto">
          <a:xfrm>
            <a:off x="3363913" y="1598613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05" name="Line 17"/>
          <p:cNvSpPr>
            <a:spLocks noChangeShapeType="1"/>
          </p:cNvSpPr>
          <p:nvPr/>
        </p:nvSpPr>
        <p:spPr bwMode="auto">
          <a:xfrm>
            <a:off x="7599363" y="1658938"/>
            <a:ext cx="722312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06" name="Rectangle 18"/>
          <p:cNvSpPr>
            <a:spLocks noChangeArrowheads="1"/>
          </p:cNvSpPr>
          <p:nvPr/>
        </p:nvSpPr>
        <p:spPr bwMode="auto">
          <a:xfrm>
            <a:off x="246063" y="3054350"/>
            <a:ext cx="3117850" cy="481013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ООО «Марийский НПЗ»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(1,45)</a:t>
            </a:r>
          </a:p>
        </p:txBody>
      </p:sp>
      <p:sp>
        <p:nvSpPr>
          <p:cNvPr id="780307" name="Text Box 19"/>
          <p:cNvSpPr txBox="1">
            <a:spLocks noChangeArrowheads="1"/>
          </p:cNvSpPr>
          <p:nvPr/>
        </p:nvSpPr>
        <p:spPr bwMode="auto">
          <a:xfrm>
            <a:off x="8321675" y="3168650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4,5</a:t>
            </a:r>
          </a:p>
        </p:txBody>
      </p:sp>
      <p:sp>
        <p:nvSpPr>
          <p:cNvPr id="780308" name="Line 20"/>
          <p:cNvSpPr>
            <a:spLocks noChangeShapeType="1"/>
          </p:cNvSpPr>
          <p:nvPr/>
        </p:nvSpPr>
        <p:spPr bwMode="auto">
          <a:xfrm>
            <a:off x="3363913" y="3290888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09" name="Line 21"/>
          <p:cNvSpPr>
            <a:spLocks noChangeShapeType="1"/>
          </p:cNvSpPr>
          <p:nvPr/>
        </p:nvSpPr>
        <p:spPr bwMode="auto">
          <a:xfrm>
            <a:off x="7581900" y="3343275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10" name="Rectangle 22"/>
          <p:cNvSpPr>
            <a:spLocks noChangeArrowheads="1"/>
          </p:cNvSpPr>
          <p:nvPr/>
        </p:nvSpPr>
        <p:spPr bwMode="auto">
          <a:xfrm>
            <a:off x="246063" y="4240213"/>
            <a:ext cx="3117850" cy="481012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ООО «Ильский НПЗ»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(1,0)</a:t>
            </a:r>
          </a:p>
        </p:txBody>
      </p:sp>
      <p:sp>
        <p:nvSpPr>
          <p:cNvPr id="780311" name="Text Box 23"/>
          <p:cNvSpPr txBox="1">
            <a:spLocks noChangeArrowheads="1"/>
          </p:cNvSpPr>
          <p:nvPr/>
        </p:nvSpPr>
        <p:spPr bwMode="auto">
          <a:xfrm>
            <a:off x="8321675" y="4311650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2,2</a:t>
            </a:r>
          </a:p>
        </p:txBody>
      </p:sp>
      <p:sp>
        <p:nvSpPr>
          <p:cNvPr id="780312" name="Line 24"/>
          <p:cNvSpPr>
            <a:spLocks noChangeShapeType="1"/>
          </p:cNvSpPr>
          <p:nvPr/>
        </p:nvSpPr>
        <p:spPr bwMode="auto">
          <a:xfrm>
            <a:off x="3363913" y="4457700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13" name="Line 25"/>
          <p:cNvSpPr>
            <a:spLocks noChangeShapeType="1"/>
          </p:cNvSpPr>
          <p:nvPr/>
        </p:nvSpPr>
        <p:spPr bwMode="auto">
          <a:xfrm>
            <a:off x="7581900" y="4486275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14" name="Rectangle 26"/>
          <p:cNvSpPr>
            <a:spLocks noChangeArrowheads="1"/>
          </p:cNvSpPr>
          <p:nvPr/>
        </p:nvSpPr>
        <p:spPr bwMode="auto">
          <a:xfrm>
            <a:off x="0" y="5565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0315" name="Rectangle 27"/>
          <p:cNvSpPr>
            <a:spLocks noChangeArrowheads="1"/>
          </p:cNvSpPr>
          <p:nvPr/>
        </p:nvSpPr>
        <p:spPr bwMode="auto">
          <a:xfrm>
            <a:off x="246063" y="4797425"/>
            <a:ext cx="3117850" cy="695325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ООО «Томскнефте-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переработка» (1,0)</a:t>
            </a:r>
          </a:p>
        </p:txBody>
      </p:sp>
      <p:sp>
        <p:nvSpPr>
          <p:cNvPr id="780316" name="Text Box 28"/>
          <p:cNvSpPr txBox="1">
            <a:spLocks noChangeArrowheads="1"/>
          </p:cNvSpPr>
          <p:nvPr/>
        </p:nvSpPr>
        <p:spPr bwMode="auto">
          <a:xfrm>
            <a:off x="8321675" y="5100638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3,0</a:t>
            </a:r>
          </a:p>
        </p:txBody>
      </p:sp>
      <p:sp>
        <p:nvSpPr>
          <p:cNvPr id="780317" name="Line 29"/>
          <p:cNvSpPr>
            <a:spLocks noChangeShapeType="1"/>
          </p:cNvSpPr>
          <p:nvPr/>
        </p:nvSpPr>
        <p:spPr bwMode="auto">
          <a:xfrm>
            <a:off x="3363913" y="5143500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18" name="Line 30"/>
          <p:cNvSpPr>
            <a:spLocks noChangeShapeType="1"/>
          </p:cNvSpPr>
          <p:nvPr/>
        </p:nvSpPr>
        <p:spPr bwMode="auto">
          <a:xfrm>
            <a:off x="7581900" y="5260975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19" name="Rectangle 31"/>
          <p:cNvSpPr>
            <a:spLocks noChangeArrowheads="1"/>
          </p:cNvSpPr>
          <p:nvPr/>
        </p:nvSpPr>
        <p:spPr bwMode="auto">
          <a:xfrm>
            <a:off x="246063" y="5665788"/>
            <a:ext cx="3117850" cy="481012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ЗАО «Яйский НПЗ» (2,5)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400" b="1">
                <a:solidFill>
                  <a:schemeClr val="bg1"/>
                </a:solidFill>
              </a:rPr>
              <a:t>(идут пуско-наладочные работы)</a:t>
            </a:r>
          </a:p>
        </p:txBody>
      </p:sp>
      <p:sp>
        <p:nvSpPr>
          <p:cNvPr id="780320" name="Text Box 32"/>
          <p:cNvSpPr txBox="1">
            <a:spLocks noChangeArrowheads="1"/>
          </p:cNvSpPr>
          <p:nvPr/>
        </p:nvSpPr>
        <p:spPr bwMode="auto">
          <a:xfrm>
            <a:off x="8321675" y="5683250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5,0</a:t>
            </a:r>
          </a:p>
        </p:txBody>
      </p:sp>
      <p:sp>
        <p:nvSpPr>
          <p:cNvPr id="780321" name="Line 33"/>
          <p:cNvSpPr>
            <a:spLocks noChangeShapeType="1"/>
          </p:cNvSpPr>
          <p:nvPr/>
        </p:nvSpPr>
        <p:spPr bwMode="auto">
          <a:xfrm>
            <a:off x="3363913" y="5921375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22" name="Line 34"/>
          <p:cNvSpPr>
            <a:spLocks noChangeShapeType="1"/>
          </p:cNvSpPr>
          <p:nvPr/>
        </p:nvSpPr>
        <p:spPr bwMode="auto">
          <a:xfrm>
            <a:off x="7581900" y="5857875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23" name="Rectangle 35"/>
          <p:cNvSpPr>
            <a:spLocks noChangeArrowheads="1"/>
          </p:cNvSpPr>
          <p:nvPr/>
        </p:nvSpPr>
        <p:spPr bwMode="auto">
          <a:xfrm>
            <a:off x="3676650" y="1962150"/>
            <a:ext cx="4360863" cy="3333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Замедленное коксование (1,2)</a:t>
            </a:r>
          </a:p>
        </p:txBody>
      </p:sp>
      <p:sp>
        <p:nvSpPr>
          <p:cNvPr id="780324" name="Rectangle 36"/>
          <p:cNvSpPr>
            <a:spLocks noChangeArrowheads="1"/>
          </p:cNvSpPr>
          <p:nvPr/>
        </p:nvSpPr>
        <p:spPr bwMode="auto">
          <a:xfrm>
            <a:off x="3676650" y="1343025"/>
            <a:ext cx="4360863" cy="4730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вак. газойля (1,8)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Замедленное коксование (1,0)</a:t>
            </a:r>
          </a:p>
        </p:txBody>
      </p:sp>
      <p:sp>
        <p:nvSpPr>
          <p:cNvPr id="780325" name="Rectangle 37"/>
          <p:cNvSpPr>
            <a:spLocks noChangeArrowheads="1"/>
          </p:cNvSpPr>
          <p:nvPr/>
        </p:nvSpPr>
        <p:spPr bwMode="auto">
          <a:xfrm>
            <a:off x="3676650" y="3040063"/>
            <a:ext cx="4360863" cy="4730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дистиллятного сырья (1,7)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Деасфальтизация гудрона (0,72)</a:t>
            </a:r>
          </a:p>
        </p:txBody>
      </p:sp>
      <p:sp>
        <p:nvSpPr>
          <p:cNvPr id="780326" name="Rectangle 38"/>
          <p:cNvSpPr>
            <a:spLocks noChangeArrowheads="1"/>
          </p:cNvSpPr>
          <p:nvPr/>
        </p:nvSpPr>
        <p:spPr bwMode="auto">
          <a:xfrm>
            <a:off x="3676650" y="4311650"/>
            <a:ext cx="4360863" cy="312738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Каталитический крекинг (1,2)</a:t>
            </a:r>
          </a:p>
        </p:txBody>
      </p:sp>
      <p:sp>
        <p:nvSpPr>
          <p:cNvPr id="780327" name="Rectangle 39"/>
          <p:cNvSpPr>
            <a:spLocks noChangeArrowheads="1"/>
          </p:cNvSpPr>
          <p:nvPr/>
        </p:nvSpPr>
        <p:spPr bwMode="auto">
          <a:xfrm>
            <a:off x="3676650" y="5654675"/>
            <a:ext cx="4360863" cy="4730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вак. газойля (2,0)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Замедленное коксование (1,0)</a:t>
            </a:r>
          </a:p>
        </p:txBody>
      </p:sp>
      <p:sp>
        <p:nvSpPr>
          <p:cNvPr id="780328" name="Rectangle 40"/>
          <p:cNvSpPr>
            <a:spLocks noChangeArrowheads="1"/>
          </p:cNvSpPr>
          <p:nvPr/>
        </p:nvSpPr>
        <p:spPr bwMode="auto">
          <a:xfrm>
            <a:off x="196850" y="3665538"/>
            <a:ext cx="3117850" cy="481012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ООО «Енисей»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(1,4)</a:t>
            </a:r>
          </a:p>
        </p:txBody>
      </p:sp>
      <p:sp>
        <p:nvSpPr>
          <p:cNvPr id="780329" name="Text Box 41"/>
          <p:cNvSpPr txBox="1">
            <a:spLocks noChangeArrowheads="1"/>
          </p:cNvSpPr>
          <p:nvPr/>
        </p:nvSpPr>
        <p:spPr bwMode="auto">
          <a:xfrm>
            <a:off x="8272463" y="3722688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3,6</a:t>
            </a:r>
          </a:p>
        </p:txBody>
      </p:sp>
      <p:sp>
        <p:nvSpPr>
          <p:cNvPr id="780330" name="Line 42"/>
          <p:cNvSpPr>
            <a:spLocks noChangeShapeType="1"/>
          </p:cNvSpPr>
          <p:nvPr/>
        </p:nvSpPr>
        <p:spPr bwMode="auto">
          <a:xfrm>
            <a:off x="3371850" y="3933825"/>
            <a:ext cx="312738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31" name="Line 43"/>
          <p:cNvSpPr>
            <a:spLocks noChangeShapeType="1"/>
          </p:cNvSpPr>
          <p:nvPr/>
        </p:nvSpPr>
        <p:spPr bwMode="auto">
          <a:xfrm>
            <a:off x="7532688" y="3897313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32" name="Rectangle 44"/>
          <p:cNvSpPr>
            <a:spLocks noChangeArrowheads="1"/>
          </p:cNvSpPr>
          <p:nvPr/>
        </p:nvSpPr>
        <p:spPr bwMode="auto">
          <a:xfrm>
            <a:off x="3684588" y="3644900"/>
            <a:ext cx="4360862" cy="4984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500" b="1"/>
              <a:t>Гидрокрекинг вак. газойля (1,4)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500" b="1"/>
              <a:t>Деасфальтизация гудрона (0,6)</a:t>
            </a:r>
          </a:p>
        </p:txBody>
      </p:sp>
      <p:sp>
        <p:nvSpPr>
          <p:cNvPr id="780333" name="Rectangle 45"/>
          <p:cNvSpPr>
            <a:spLocks noChangeArrowheads="1"/>
          </p:cNvSpPr>
          <p:nvPr/>
        </p:nvSpPr>
        <p:spPr bwMode="auto">
          <a:xfrm>
            <a:off x="206375" y="6288088"/>
            <a:ext cx="3157538" cy="481012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ЗАО «Антей» (6,0)  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200" b="1">
                <a:solidFill>
                  <a:schemeClr val="bg1"/>
                </a:solidFill>
              </a:rPr>
              <a:t>(выполняются предпроектные работы</a:t>
            </a:r>
            <a:r>
              <a:rPr lang="ru-RU" altLang="ru-RU" sz="1500" b="1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80334" name="Line 46"/>
          <p:cNvSpPr>
            <a:spLocks noChangeShapeType="1"/>
          </p:cNvSpPr>
          <p:nvPr/>
        </p:nvSpPr>
        <p:spPr bwMode="auto">
          <a:xfrm>
            <a:off x="3363913" y="6505575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35" name="Rectangle 47"/>
          <p:cNvSpPr>
            <a:spLocks noChangeArrowheads="1"/>
          </p:cNvSpPr>
          <p:nvPr/>
        </p:nvSpPr>
        <p:spPr bwMode="auto">
          <a:xfrm>
            <a:off x="3676650" y="6207125"/>
            <a:ext cx="4360863" cy="63182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6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гудрона (1,7)</a:t>
            </a:r>
          </a:p>
          <a:p>
            <a:pPr>
              <a:lnSpc>
                <a:spcPct val="6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Деасфальтизация гудрона (0,6)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вак. газойля (2,0)</a:t>
            </a:r>
          </a:p>
        </p:txBody>
      </p:sp>
      <p:sp>
        <p:nvSpPr>
          <p:cNvPr id="780336" name="Rectangle 48"/>
          <p:cNvSpPr>
            <a:spLocks noChangeArrowheads="1"/>
          </p:cNvSpPr>
          <p:nvPr/>
        </p:nvSpPr>
        <p:spPr bwMode="auto">
          <a:xfrm>
            <a:off x="3676650" y="4760913"/>
            <a:ext cx="4360863" cy="717550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вак. газойля (0,85)</a:t>
            </a:r>
          </a:p>
          <a:p>
            <a:pPr>
              <a:lnSpc>
                <a:spcPct val="70000"/>
              </a:lnSpc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Замедленное коксование (0,5)</a:t>
            </a:r>
          </a:p>
          <a:p>
            <a:pPr algn="ctr">
              <a:lnSpc>
                <a:spcPct val="70000"/>
              </a:lnSpc>
              <a:buClr>
                <a:srgbClr val="045AA8"/>
              </a:buClr>
              <a:buFont typeface="Wingdings" pitchFamily="2" charset="2"/>
              <a:buNone/>
            </a:pPr>
            <a:r>
              <a:rPr lang="ru-RU" altLang="ru-RU" sz="1400" b="1"/>
              <a:t>или</a:t>
            </a:r>
          </a:p>
          <a:p>
            <a:pPr>
              <a:lnSpc>
                <a:spcPct val="70000"/>
              </a:lnSpc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Каталитический крекинг мазута (1,2)</a:t>
            </a:r>
          </a:p>
        </p:txBody>
      </p:sp>
      <p:grpSp>
        <p:nvGrpSpPr>
          <p:cNvPr id="780337" name="Group 49"/>
          <p:cNvGrpSpPr>
            <a:grpSpLocks/>
          </p:cNvGrpSpPr>
          <p:nvPr/>
        </p:nvGrpSpPr>
        <p:grpSpPr bwMode="auto">
          <a:xfrm>
            <a:off x="6572250" y="5049838"/>
            <a:ext cx="1693863" cy="307975"/>
            <a:chOff x="4067" y="1694"/>
            <a:chExt cx="1025" cy="194"/>
          </a:xfrm>
        </p:grpSpPr>
        <p:sp>
          <p:nvSpPr>
            <p:cNvPr id="780338" name="Oval 50"/>
            <p:cNvSpPr>
              <a:spLocks noChangeArrowheads="1"/>
            </p:cNvSpPr>
            <p:nvPr/>
          </p:nvSpPr>
          <p:spPr bwMode="auto">
            <a:xfrm>
              <a:off x="4067" y="1694"/>
              <a:ext cx="1025" cy="19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b="1">
                  <a:solidFill>
                    <a:srgbClr val="CC3300"/>
                  </a:solidFill>
                </a:rPr>
                <a:t>«ВНИПИнефть»</a:t>
              </a:r>
            </a:p>
          </p:txBody>
        </p:sp>
        <p:sp>
          <p:nvSpPr>
            <p:cNvPr id="780339" name="Oval 51"/>
            <p:cNvSpPr>
              <a:spLocks noChangeArrowheads="1"/>
            </p:cNvSpPr>
            <p:nvPr/>
          </p:nvSpPr>
          <p:spPr bwMode="auto">
            <a:xfrm>
              <a:off x="4236" y="1694"/>
              <a:ext cx="675" cy="194"/>
            </a:xfrm>
            <a:prstGeom prst="ellips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780340" name="Group 52"/>
          <p:cNvGrpSpPr>
            <a:grpSpLocks/>
          </p:cNvGrpSpPr>
          <p:nvPr/>
        </p:nvGrpSpPr>
        <p:grpSpPr bwMode="auto">
          <a:xfrm>
            <a:off x="6572250" y="6288088"/>
            <a:ext cx="1681163" cy="346075"/>
            <a:chOff x="4033" y="1694"/>
            <a:chExt cx="1059" cy="218"/>
          </a:xfrm>
        </p:grpSpPr>
        <p:sp>
          <p:nvSpPr>
            <p:cNvPr id="780341" name="Oval 53"/>
            <p:cNvSpPr>
              <a:spLocks noChangeArrowheads="1"/>
            </p:cNvSpPr>
            <p:nvPr/>
          </p:nvSpPr>
          <p:spPr bwMode="auto">
            <a:xfrm>
              <a:off x="4033" y="1694"/>
              <a:ext cx="1059" cy="218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b="1" dirty="0">
                  <a:solidFill>
                    <a:srgbClr val="CC3300"/>
                  </a:solidFill>
                </a:rPr>
                <a:t>«</a:t>
              </a:r>
              <a:r>
                <a:rPr lang="ru-RU" altLang="ru-RU" sz="1000" b="1" dirty="0" err="1">
                  <a:solidFill>
                    <a:srgbClr val="CC3300"/>
                  </a:solidFill>
                </a:rPr>
                <a:t>ВНИПИнефть</a:t>
              </a:r>
              <a:r>
                <a:rPr lang="ru-RU" altLang="ru-RU" sz="1000" b="1" dirty="0">
                  <a:solidFill>
                    <a:srgbClr val="CC3300"/>
                  </a:solidFill>
                </a:rPr>
                <a:t>»</a:t>
              </a:r>
            </a:p>
          </p:txBody>
        </p:sp>
        <p:sp>
          <p:nvSpPr>
            <p:cNvPr id="780342" name="Oval 54"/>
            <p:cNvSpPr>
              <a:spLocks noChangeArrowheads="1"/>
            </p:cNvSpPr>
            <p:nvPr/>
          </p:nvSpPr>
          <p:spPr bwMode="auto">
            <a:xfrm>
              <a:off x="4236" y="1694"/>
              <a:ext cx="675" cy="194"/>
            </a:xfrm>
            <a:prstGeom prst="ellips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80343" name="Rectangle 55"/>
          <p:cNvSpPr>
            <a:spLocks noChangeArrowheads="1"/>
          </p:cNvSpPr>
          <p:nvPr/>
        </p:nvSpPr>
        <p:spPr bwMode="auto">
          <a:xfrm>
            <a:off x="246063" y="2482850"/>
            <a:ext cx="3117850" cy="481013"/>
          </a:xfrm>
          <a:prstGeom prst="rect">
            <a:avLst/>
          </a:prstGeom>
          <a:solidFill>
            <a:srgbClr val="3672A4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altLang="ru-RU" sz="1500" b="1">
                <a:solidFill>
                  <a:schemeClr val="bg1"/>
                </a:solidFill>
              </a:rPr>
              <a:t>ОАО «Новошахтинский НПЗ»</a:t>
            </a:r>
            <a:br>
              <a:rPr lang="ru-RU" altLang="ru-RU" sz="1500" b="1">
                <a:solidFill>
                  <a:schemeClr val="bg1"/>
                </a:solidFill>
              </a:rPr>
            </a:br>
            <a:r>
              <a:rPr lang="ru-RU" altLang="ru-RU" sz="1500" b="1">
                <a:solidFill>
                  <a:schemeClr val="bg1"/>
                </a:solidFill>
              </a:rPr>
              <a:t>(2,49)</a:t>
            </a:r>
          </a:p>
        </p:txBody>
      </p:sp>
      <p:sp>
        <p:nvSpPr>
          <p:cNvPr id="780344" name="Text Box 56"/>
          <p:cNvSpPr txBox="1">
            <a:spLocks noChangeArrowheads="1"/>
          </p:cNvSpPr>
          <p:nvPr/>
        </p:nvSpPr>
        <p:spPr bwMode="auto">
          <a:xfrm>
            <a:off x="8321675" y="2511425"/>
            <a:ext cx="571500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/>
              <a:t>5,0</a:t>
            </a:r>
          </a:p>
        </p:txBody>
      </p:sp>
      <p:sp>
        <p:nvSpPr>
          <p:cNvPr id="780345" name="Line 57"/>
          <p:cNvSpPr>
            <a:spLocks noChangeShapeType="1"/>
          </p:cNvSpPr>
          <p:nvPr/>
        </p:nvSpPr>
        <p:spPr bwMode="auto">
          <a:xfrm>
            <a:off x="3363913" y="2776538"/>
            <a:ext cx="312737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46" name="Line 58"/>
          <p:cNvSpPr>
            <a:spLocks noChangeShapeType="1"/>
          </p:cNvSpPr>
          <p:nvPr/>
        </p:nvSpPr>
        <p:spPr bwMode="auto">
          <a:xfrm>
            <a:off x="7581900" y="2700338"/>
            <a:ext cx="739775" cy="0"/>
          </a:xfrm>
          <a:prstGeom prst="line">
            <a:avLst/>
          </a:prstGeom>
          <a:noFill/>
          <a:ln w="57150">
            <a:solidFill>
              <a:srgbClr val="3672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0347" name="Rectangle 59"/>
          <p:cNvSpPr>
            <a:spLocks noChangeArrowheads="1"/>
          </p:cNvSpPr>
          <p:nvPr/>
        </p:nvSpPr>
        <p:spPr bwMode="auto">
          <a:xfrm>
            <a:off x="3676650" y="2459038"/>
            <a:ext cx="4360863" cy="473075"/>
          </a:xfrm>
          <a:prstGeom prst="rect">
            <a:avLst/>
          </a:prstGeom>
          <a:solidFill>
            <a:schemeClr val="bg1"/>
          </a:solidFill>
          <a:ln w="2857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вак. газойля (2,5)</a:t>
            </a:r>
          </a:p>
          <a:p>
            <a:pPr>
              <a:lnSpc>
                <a:spcPct val="70000"/>
              </a:lnSpc>
              <a:spcBef>
                <a:spcPct val="25000"/>
              </a:spcBef>
              <a:buClr>
                <a:srgbClr val="045AA8"/>
              </a:buClr>
              <a:buFont typeface="Wingdings" pitchFamily="2" charset="2"/>
              <a:buChar char="§"/>
            </a:pPr>
            <a:r>
              <a:rPr lang="ru-RU" altLang="ru-RU" sz="1400" b="1"/>
              <a:t>Гидрокрекинг гудрона (1,1)</a:t>
            </a:r>
          </a:p>
        </p:txBody>
      </p:sp>
      <p:grpSp>
        <p:nvGrpSpPr>
          <p:cNvPr id="780348" name="Group 60"/>
          <p:cNvGrpSpPr>
            <a:grpSpLocks/>
          </p:cNvGrpSpPr>
          <p:nvPr/>
        </p:nvGrpSpPr>
        <p:grpSpPr bwMode="auto">
          <a:xfrm>
            <a:off x="6572250" y="2574925"/>
            <a:ext cx="1693863" cy="307975"/>
            <a:chOff x="4067" y="1694"/>
            <a:chExt cx="1025" cy="194"/>
          </a:xfrm>
        </p:grpSpPr>
        <p:sp>
          <p:nvSpPr>
            <p:cNvPr id="780349" name="Oval 61"/>
            <p:cNvSpPr>
              <a:spLocks noChangeArrowheads="1"/>
            </p:cNvSpPr>
            <p:nvPr/>
          </p:nvSpPr>
          <p:spPr bwMode="auto">
            <a:xfrm>
              <a:off x="4067" y="1694"/>
              <a:ext cx="1025" cy="194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b="1">
                  <a:solidFill>
                    <a:srgbClr val="CC3300"/>
                  </a:solidFill>
                </a:rPr>
                <a:t>«ВНИПИнефть»</a:t>
              </a:r>
            </a:p>
          </p:txBody>
        </p:sp>
        <p:sp>
          <p:nvSpPr>
            <p:cNvPr id="780350" name="Oval 62"/>
            <p:cNvSpPr>
              <a:spLocks noChangeArrowheads="1"/>
            </p:cNvSpPr>
            <p:nvPr/>
          </p:nvSpPr>
          <p:spPr bwMode="auto">
            <a:xfrm>
              <a:off x="4236" y="1694"/>
              <a:ext cx="675" cy="194"/>
            </a:xfrm>
            <a:prstGeom prst="ellips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780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89A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80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803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7803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89A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7803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7803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780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A89A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780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7803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Text Box 2"/>
          <p:cNvSpPr txBox="1">
            <a:spLocks noChangeArrowheads="1"/>
          </p:cNvSpPr>
          <p:nvPr/>
        </p:nvSpPr>
        <p:spPr bwMode="auto">
          <a:xfrm>
            <a:off x="-1463675" y="446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2" name="Rectangle 4"/>
          <p:cNvSpPr>
            <a:spLocks noChangeArrowheads="1"/>
          </p:cNvSpPr>
          <p:nvPr/>
        </p:nvSpPr>
        <p:spPr bwMode="auto">
          <a:xfrm>
            <a:off x="0" y="-2413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700" b="1" dirty="0">
                <a:solidFill>
                  <a:srgbClr val="00397E"/>
                </a:solidFill>
              </a:rPr>
              <a:t>ОАО «ВНИПИНЕФТЬ» - ВЕДУЩАЯ В РОССИИ ИНЖИНИРИНГОВАЯ </a:t>
            </a:r>
            <a:br>
              <a:rPr lang="ru-RU" altLang="ru-RU" sz="1700" b="1" dirty="0">
                <a:solidFill>
                  <a:srgbClr val="00397E"/>
                </a:solidFill>
              </a:rPr>
            </a:br>
            <a:r>
              <a:rPr lang="ru-RU" altLang="ru-RU" sz="1700" b="1" dirty="0">
                <a:solidFill>
                  <a:srgbClr val="00397E"/>
                </a:solidFill>
              </a:rPr>
              <a:t>КОМПАНИЯ В ОБЛАСТИ   НЕФТЕПЕРЕРАБОТКИ</a:t>
            </a:r>
          </a:p>
        </p:txBody>
      </p:sp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3671888" y="2798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pic>
        <p:nvPicPr>
          <p:cNvPr id="176134" name="Picture 12" descr="P101006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/>
          <a:stretch/>
        </p:blipFill>
        <p:spPr bwMode="auto">
          <a:xfrm>
            <a:off x="2060304" y="5016498"/>
            <a:ext cx="2617788" cy="1838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574" y="5018088"/>
            <a:ext cx="2776537" cy="1847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37" name="Rectangle 15"/>
          <p:cNvSpPr>
            <a:spLocks noChangeArrowheads="1"/>
          </p:cNvSpPr>
          <p:nvPr/>
        </p:nvSpPr>
        <p:spPr bwMode="auto">
          <a:xfrm>
            <a:off x="102282" y="765175"/>
            <a:ext cx="8869362" cy="4251325"/>
          </a:xfrm>
          <a:prstGeom prst="rect">
            <a:avLst/>
          </a:prstGeom>
          <a:solidFill>
            <a:srgbClr val="E5F2FF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ru-RU" altLang="ru-RU" sz="1500">
              <a:solidFill>
                <a:srgbClr val="000000"/>
              </a:solidFill>
            </a:endParaRPr>
          </a:p>
        </p:txBody>
      </p:sp>
      <p:sp>
        <p:nvSpPr>
          <p:cNvPr id="176138" name="Rectangle 3"/>
          <p:cNvSpPr>
            <a:spLocks noChangeArrowheads="1"/>
          </p:cNvSpPr>
          <p:nvPr/>
        </p:nvSpPr>
        <p:spPr bwMode="auto">
          <a:xfrm>
            <a:off x="4216400" y="474663"/>
            <a:ext cx="184150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baseline="300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6139" name="Text Box 6"/>
          <p:cNvSpPr txBox="1">
            <a:spLocks noChangeArrowheads="1"/>
          </p:cNvSpPr>
          <p:nvPr/>
        </p:nvSpPr>
        <p:spPr bwMode="auto">
          <a:xfrm>
            <a:off x="260350" y="835025"/>
            <a:ext cx="6075363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  85 </a:t>
            </a:r>
            <a:r>
              <a:rPr lang="ru-RU" altLang="ru-RU" sz="1600" b="1" dirty="0">
                <a:solidFill>
                  <a:srgbClr val="000000"/>
                </a:solidFill>
              </a:rPr>
              <a:t>лет на рынке инжиниринговых услуг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40" name="Text Box 8"/>
          <p:cNvSpPr txBox="1">
            <a:spLocks noChangeArrowheads="1"/>
          </p:cNvSpPr>
          <p:nvPr/>
        </p:nvSpPr>
        <p:spPr bwMode="auto">
          <a:xfrm>
            <a:off x="160338" y="2428200"/>
            <a:ext cx="8869362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5600" indent="-266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Наиболее крупные проекты по </a:t>
            </a:r>
            <a:r>
              <a:rPr lang="ru-RU" altLang="ru-RU" sz="1600" b="1" smtClean="0">
                <a:solidFill>
                  <a:srgbClr val="000000"/>
                </a:solidFill>
              </a:rPr>
              <a:t>нефтепереработке за </a:t>
            </a:r>
            <a:r>
              <a:rPr lang="ru-RU" altLang="ru-RU" sz="1600" b="1" dirty="0">
                <a:solidFill>
                  <a:srgbClr val="000000"/>
                </a:solidFill>
              </a:rPr>
              <a:t>последние годы:     </a:t>
            </a:r>
          </a:p>
        </p:txBody>
      </p:sp>
      <p:sp>
        <p:nvSpPr>
          <p:cNvPr id="176141" name="Text Box 9"/>
          <p:cNvSpPr txBox="1">
            <a:spLocks noChangeArrowheads="1"/>
          </p:cNvSpPr>
          <p:nvPr/>
        </p:nvSpPr>
        <p:spPr bwMode="auto">
          <a:xfrm>
            <a:off x="431799" y="2837775"/>
            <a:ext cx="8987971" cy="255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5600" indent="-266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3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Установки первичной переработки нефти, каталитического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крекинга и гидроочистки бензина (ОАО «ТАНЕКО», ОАО «ТАИФ-НК»,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ООО «ПО «</a:t>
            </a:r>
            <a:r>
              <a:rPr lang="ru-RU" altLang="ru-RU" sz="1600" b="1" dirty="0" err="1">
                <a:solidFill>
                  <a:srgbClr val="000000"/>
                </a:solidFill>
              </a:rPr>
              <a:t>Киришинефтеоргсинтез</a:t>
            </a:r>
            <a:r>
              <a:rPr lang="ru-RU" altLang="ru-RU" sz="1600" b="1" dirty="0">
                <a:solidFill>
                  <a:srgbClr val="000000"/>
                </a:solidFill>
              </a:rPr>
              <a:t>»)</a:t>
            </a:r>
          </a:p>
          <a:p>
            <a:pPr>
              <a:lnSpc>
                <a:spcPts val="23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Комплекс гидроочистки вакуумного газойля (ЗАО «Рязанская НПК»)</a:t>
            </a:r>
          </a:p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Комплексы гидрокрекинга вакуумного газойля (ОАО «Татнефть», ЗАО «РНПК», ООО «</a:t>
            </a:r>
            <a:r>
              <a:rPr lang="ru-RU" altLang="ru-RU" sz="1600" b="1" dirty="0" err="1">
                <a:solidFill>
                  <a:srgbClr val="000000"/>
                </a:solidFill>
              </a:rPr>
              <a:t>Славнефть</a:t>
            </a:r>
            <a:r>
              <a:rPr lang="ru-RU" altLang="ru-RU" sz="1600" b="1" dirty="0">
                <a:solidFill>
                  <a:srgbClr val="000000"/>
                </a:solidFill>
              </a:rPr>
              <a:t>-Ярославнефтеоргсинтез», ООО «ЛУКОЙЛ-</a:t>
            </a:r>
            <a:r>
              <a:rPr lang="ru-RU" altLang="ru-RU" sz="1600" b="1" dirty="0" err="1">
                <a:solidFill>
                  <a:srgbClr val="000000"/>
                </a:solidFill>
              </a:rPr>
              <a:t>Пермнефтеоргсинтез</a:t>
            </a:r>
            <a:r>
              <a:rPr lang="ru-RU" altLang="ru-RU" sz="1600" b="1" dirty="0">
                <a:solidFill>
                  <a:srgbClr val="000000"/>
                </a:solidFill>
              </a:rPr>
              <a:t>»)</a:t>
            </a:r>
          </a:p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endParaRPr lang="ru-RU" altLang="ru-RU" sz="1600" b="1" dirty="0">
              <a:solidFill>
                <a:srgbClr val="000000"/>
              </a:solidFill>
            </a:endParaRPr>
          </a:p>
        </p:txBody>
      </p:sp>
      <p:sp>
        <p:nvSpPr>
          <p:cNvPr id="176142" name="Text Box 6"/>
          <p:cNvSpPr txBox="1">
            <a:spLocks noChangeArrowheads="1"/>
          </p:cNvSpPr>
          <p:nvPr/>
        </p:nvSpPr>
        <p:spPr bwMode="auto">
          <a:xfrm>
            <a:off x="274638" y="1769387"/>
            <a:ext cx="8289925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Компания оснащена всеми современными средствами ИТ-технологий;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использует более 150 программных средств проектирования,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т.ч</a:t>
            </a:r>
            <a:r>
              <a:rPr lang="ru-RU" altLang="ru-RU" sz="1600" b="1" dirty="0">
                <a:solidFill>
                  <a:srgbClr val="000000"/>
                </a:solidFill>
              </a:rPr>
              <a:t>. </a:t>
            </a:r>
            <a:r>
              <a:rPr lang="en-US" altLang="ru-RU" sz="1600" b="1" dirty="0">
                <a:solidFill>
                  <a:srgbClr val="000000"/>
                </a:solidFill>
              </a:rPr>
              <a:t>PDMS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43" name="Text Box 6"/>
          <p:cNvSpPr txBox="1">
            <a:spLocks noChangeArrowheads="1"/>
          </p:cNvSpPr>
          <p:nvPr/>
        </p:nvSpPr>
        <p:spPr bwMode="auto">
          <a:xfrm>
            <a:off x="274638" y="1139601"/>
            <a:ext cx="88709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Численность персонала – всего </a:t>
            </a:r>
            <a:r>
              <a:rPr lang="en-US" altLang="ru-RU" sz="1600" b="1" dirty="0">
                <a:solidFill>
                  <a:srgbClr val="000000"/>
                </a:solidFill>
              </a:rPr>
              <a:t>9</a:t>
            </a:r>
            <a:r>
              <a:rPr lang="ru-RU" altLang="ru-RU" sz="1600" b="1" dirty="0">
                <a:solidFill>
                  <a:srgbClr val="000000"/>
                </a:solidFill>
              </a:rPr>
              <a:t>54 чел.,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т.ч</a:t>
            </a:r>
            <a:r>
              <a:rPr lang="ru-RU" altLang="ru-RU" sz="1600" b="1" dirty="0">
                <a:solidFill>
                  <a:srgbClr val="000000"/>
                </a:solidFill>
              </a:rPr>
              <a:t>.: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в Московском офисе – 630 чел., в Пермском филиале – 286 чел.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473E84-26EB-4BDA-9C1E-D548A7717EE0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17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3"/>
          <a:stretch/>
        </p:blipFill>
        <p:spPr bwMode="auto">
          <a:xfrm>
            <a:off x="0" y="5016499"/>
            <a:ext cx="2060304" cy="1838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13" descr="кат-кр-таиф05-14-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" r="18499" b="-3455"/>
          <a:stretch/>
        </p:blipFill>
        <p:spPr bwMode="auto">
          <a:xfrm>
            <a:off x="6884989" y="5045528"/>
            <a:ext cx="2259012" cy="1890713"/>
          </a:xfrm>
          <a:prstGeom prst="rect">
            <a:avLst/>
          </a:prstGeom>
          <a:solidFill>
            <a:srgbClr val="FFC78F"/>
          </a:solidFill>
          <a:ln w="19050">
            <a:solidFill>
              <a:srgbClr val="FFF3E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81320" dir="19280412" algn="ctr" rotWithShape="0">
                    <a:srgbClr val="5F5F5F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0558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C083-4E78-411A-A986-9AE5EACB3C86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814082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0D0188F-42F5-4865-B136-360A3A35AEBB}" type="slidenum">
              <a:rPr lang="ru-RU" altLang="ru-RU" sz="1400" b="1">
                <a:solidFill>
                  <a:schemeClr val="bg1"/>
                </a:solidFill>
              </a:rPr>
              <a:pPr algn="r"/>
              <a:t>25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sp>
        <p:nvSpPr>
          <p:cNvPr id="814083" name="Rectangle 6"/>
          <p:cNvSpPr txBox="1">
            <a:spLocks noChangeArrowheads="1"/>
          </p:cNvSpPr>
          <p:nvPr/>
        </p:nvSpPr>
        <p:spPr bwMode="auto">
          <a:xfrm>
            <a:off x="1139825" y="176213"/>
            <a:ext cx="7475538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397E"/>
                </a:solidFill>
                <a:cs typeface="Arial" charset="0"/>
              </a:rPr>
              <a:t>ВЫВОДЫ</a:t>
            </a:r>
          </a:p>
        </p:txBody>
      </p:sp>
      <p:sp>
        <p:nvSpPr>
          <p:cNvPr id="497668" name="Text Box 4"/>
          <p:cNvSpPr txBox="1">
            <a:spLocks noChangeArrowheads="1"/>
          </p:cNvSpPr>
          <p:nvPr/>
        </p:nvSpPr>
        <p:spPr bwMode="auto">
          <a:xfrm>
            <a:off x="242888" y="727075"/>
            <a:ext cx="8615362" cy="66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276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Основными направлениями развития нефтепереработки России </a:t>
            </a:r>
            <a:r>
              <a:rPr lang="ru-RU" altLang="ru-RU" sz="1700" b="1" dirty="0" smtClean="0"/>
              <a:t/>
            </a:r>
            <a:br>
              <a:rPr lang="ru-RU" altLang="ru-RU" sz="1700" b="1" dirty="0" smtClean="0"/>
            </a:br>
            <a:r>
              <a:rPr lang="ru-RU" altLang="ru-RU" sz="1700" b="1" dirty="0" smtClean="0"/>
              <a:t>до </a:t>
            </a:r>
            <a:r>
              <a:rPr lang="ru-RU" altLang="ru-RU" sz="1700" b="1" dirty="0"/>
              <a:t>2020 года являются: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242888" y="957038"/>
            <a:ext cx="8615362" cy="619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276225">
              <a:defRPr>
                <a:solidFill>
                  <a:schemeClr val="tx1"/>
                </a:solidFill>
                <a:latin typeface="Arial" charset="0"/>
              </a:defRPr>
            </a:lvl1pPr>
            <a:lvl2pPr marL="990600" indent="-3619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None/>
            </a:pPr>
            <a:endParaRPr lang="ru-RU" altLang="ru-RU" b="1" dirty="0"/>
          </a:p>
          <a:p>
            <a:pPr lvl="1" eaLnBrk="0" hangingPunct="0">
              <a:lnSpc>
                <a:spcPct val="110000"/>
              </a:lnSpc>
              <a:spcBef>
                <a:spcPct val="35000"/>
              </a:spcBef>
              <a:buClr>
                <a:srgbClr val="004EAC"/>
              </a:buClr>
              <a:buSzPct val="120000"/>
              <a:buFont typeface="Wingdings" pitchFamily="2" charset="2"/>
              <a:buChar char="Ø"/>
            </a:pPr>
            <a:r>
              <a:rPr lang="ru-RU" altLang="ru-RU" sz="1700" b="1" dirty="0"/>
              <a:t>Увеличение глубины переработки нефти не менее чем до 85%</a:t>
            </a:r>
          </a:p>
          <a:p>
            <a:pPr lvl="1" eaLnBrk="0" hangingPunct="0">
              <a:lnSpc>
                <a:spcPct val="110000"/>
              </a:lnSpc>
              <a:spcBef>
                <a:spcPct val="35000"/>
              </a:spcBef>
              <a:buClr>
                <a:srgbClr val="004EAC"/>
              </a:buClr>
              <a:buSzPct val="120000"/>
              <a:buFont typeface="Wingdings" pitchFamily="2" charset="2"/>
              <a:buChar char="Ø"/>
            </a:pPr>
            <a:r>
              <a:rPr lang="ru-RU" altLang="ru-RU" sz="1700" b="1" dirty="0"/>
              <a:t>Повышение качества нефтепродуктов до требований Евро 4, 5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Правительством РФ приняты меры по интенсификации модернизации нефтеперерабатывающей промышленности России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Планами нефтяных компаний предусмотрено строительство и реконструкция 124 установок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Сокращение производства топочного мазута до  13-14 млн. т/г. </a:t>
            </a:r>
            <a:br>
              <a:rPr lang="ru-RU" altLang="ru-RU" sz="1700" b="1" dirty="0"/>
            </a:br>
            <a:r>
              <a:rPr lang="ru-RU" altLang="ru-RU" sz="1700" b="1" dirty="0"/>
              <a:t>с резким сокращением доли мазута для нужд энергетики (с 10 до 6,5 млн. т/г.) и  увеличением доли бункерного топлива (с 4 до 8 млн. т/г.)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Прогнозируется уменьшение доли тяжелого судового </a:t>
            </a:r>
            <a:r>
              <a:rPr lang="ru-RU" altLang="ru-RU" sz="1700" b="1" dirty="0" err="1"/>
              <a:t>низкосернистого</a:t>
            </a:r>
            <a:r>
              <a:rPr lang="ru-RU" altLang="ru-RU" sz="1700" b="1" dirty="0"/>
              <a:t> топлива и увеличение его стоимости на </a:t>
            </a:r>
            <a:r>
              <a:rPr lang="ru-RU" altLang="ru-RU" sz="1700" b="1" dirty="0" smtClean="0"/>
              <a:t>рынке</a:t>
            </a:r>
            <a:endParaRPr lang="ru-RU" altLang="ru-RU" sz="1700" b="1" dirty="0"/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Смещение производства судового  топлива от НПЗ к </a:t>
            </a:r>
            <a:r>
              <a:rPr lang="ru-RU" altLang="ru-RU" sz="1700" b="1" dirty="0" smtClean="0"/>
              <a:t>потребителю</a:t>
            </a:r>
            <a:endParaRPr lang="ru-RU" altLang="ru-RU" sz="1700" b="1" dirty="0"/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Необходимость изучения  </a:t>
            </a:r>
            <a:r>
              <a:rPr lang="ru-RU" altLang="ru-RU" sz="1700" b="1" dirty="0" smtClean="0"/>
              <a:t>возможности </a:t>
            </a:r>
            <a:r>
              <a:rPr lang="ru-RU" altLang="ru-RU" sz="1700" b="1" dirty="0"/>
              <a:t>использования альтернативных вариантов: дизельного топлива вместо мазута; использование природного газа, </a:t>
            </a:r>
            <a:r>
              <a:rPr lang="ru-RU" altLang="ru-RU" sz="1700" b="1" dirty="0" err="1"/>
              <a:t>биотоплива</a:t>
            </a:r>
            <a:r>
              <a:rPr lang="ru-RU" altLang="ru-RU" sz="1700" b="1" dirty="0"/>
              <a:t> и т.д.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endParaRPr lang="ru-RU" altLang="ru-RU" sz="1700" b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927100" y="2484438"/>
            <a:ext cx="7475538" cy="3444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200" i="1">
                <a:solidFill>
                  <a:srgbClr val="004182"/>
                </a:solidFill>
                <a:cs typeface="Arial" charset="0"/>
              </a:rPr>
              <a:t>Спасибо за внимание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>
          <a:xfrm>
            <a:off x="1654628" y="87084"/>
            <a:ext cx="7576456" cy="712788"/>
          </a:xfrm>
        </p:spPr>
        <p:txBody>
          <a:bodyPr/>
          <a:lstStyle/>
          <a:p>
            <a:pPr eaLnBrk="1" hangingPunct="1"/>
            <a:r>
              <a:rPr lang="ru-RU" altLang="ru-RU" sz="1700" b="1" dirty="0">
                <a:solidFill>
                  <a:srgbClr val="00397E"/>
                </a:solidFill>
              </a:rPr>
              <a:t>МЕРЫ ПРАВИТЕЛЬСТВА РФ ПО УСКОРЕНИЮ ВВОДА НОВОГО ТЕХНИЧЕСКОГО РЕГЛАМЕНТА ПО КАЧЕСТВУ НЕФТЕПРОДУКТОВ</a:t>
            </a:r>
            <a:r>
              <a:rPr lang="ru-RU" altLang="ru-RU" sz="1400" b="1" dirty="0" smtClean="0">
                <a:solidFill>
                  <a:srgbClr val="00397E"/>
                </a:solidFill>
              </a:rPr>
              <a:t/>
            </a:r>
            <a:br>
              <a:rPr lang="ru-RU" altLang="ru-RU" sz="1400" b="1" dirty="0" smtClean="0">
                <a:solidFill>
                  <a:srgbClr val="00397E"/>
                </a:solidFill>
              </a:rPr>
            </a:br>
            <a:endParaRPr lang="ru-RU" altLang="ru-RU" sz="1400" b="1" dirty="0">
              <a:solidFill>
                <a:srgbClr val="00397E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30250" y="2713051"/>
            <a:ext cx="8042043" cy="1077899"/>
            <a:chOff x="730250" y="2713051"/>
            <a:chExt cx="8042043" cy="1077899"/>
          </a:xfrm>
        </p:grpSpPr>
        <p:grpSp>
          <p:nvGrpSpPr>
            <p:cNvPr id="12" name="Group 8"/>
            <p:cNvGrpSpPr>
              <a:grpSpLocks/>
            </p:cNvGrpSpPr>
            <p:nvPr/>
          </p:nvGrpSpPr>
          <p:grpSpPr bwMode="auto">
            <a:xfrm>
              <a:off x="730250" y="2717800"/>
              <a:ext cx="7758113" cy="1073150"/>
              <a:chOff x="488" y="1541"/>
              <a:chExt cx="4887" cy="676"/>
            </a:xfrm>
          </p:grpSpPr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>
                <a:off x="4473" y="1541"/>
                <a:ext cx="902" cy="676"/>
              </a:xfrm>
              <a:prstGeom prst="homePlate">
                <a:avLst>
                  <a:gd name="adj" fmla="val 33358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D91B5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488" y="1541"/>
                <a:ext cx="4039" cy="676"/>
              </a:xfrm>
              <a:prstGeom prst="rect">
                <a:avLst/>
              </a:prstGeom>
              <a:gradFill rotWithShape="1">
                <a:gsLst>
                  <a:gs pos="0">
                    <a:srgbClr val="DFEFFF"/>
                  </a:gs>
                  <a:gs pos="100000">
                    <a:srgbClr val="99CC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100361" name="Text Box 10"/>
            <p:cNvSpPr txBox="1">
              <a:spLocks noChangeArrowheads="1"/>
            </p:cNvSpPr>
            <p:nvPr/>
          </p:nvSpPr>
          <p:spPr bwMode="auto">
            <a:xfrm>
              <a:off x="844318" y="2713051"/>
              <a:ext cx="7927975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rgbClr val="00629E"/>
                </a:buClr>
              </a:pPr>
              <a:r>
                <a:rPr lang="ru-RU" altLang="ru-RU" sz="2000" dirty="0" smtClean="0"/>
                <a:t>Заключено четырехстороннее соглашение </a:t>
              </a:r>
              <a:r>
                <a:rPr lang="ru-RU" altLang="ru-RU" sz="2000" dirty="0"/>
                <a:t>между ФАС, </a:t>
              </a:r>
              <a:r>
                <a:rPr lang="ru-RU" altLang="ru-RU" sz="2000" dirty="0" err="1"/>
                <a:t>Ростехнадзором</a:t>
              </a:r>
              <a:r>
                <a:rPr lang="ru-RU" altLang="ru-RU" sz="2000" dirty="0"/>
                <a:t>, </a:t>
              </a:r>
              <a:r>
                <a:rPr lang="ru-RU" altLang="ru-RU" sz="2000" dirty="0" err="1"/>
                <a:t>Ростандартом</a:t>
              </a:r>
              <a:r>
                <a:rPr lang="ru-RU" altLang="ru-RU" sz="2000" dirty="0"/>
                <a:t> и нефтяными </a:t>
              </a:r>
              <a:r>
                <a:rPr lang="ru-RU" altLang="ru-RU" sz="2000" dirty="0" smtClean="0"/>
                <a:t>компаниями </a:t>
              </a:r>
              <a:r>
                <a:rPr lang="ru-RU" altLang="ru-RU" sz="2000" dirty="0" smtClean="0"/>
                <a:t/>
              </a:r>
              <a:br>
                <a:rPr lang="ru-RU" altLang="ru-RU" sz="2000" dirty="0" smtClean="0"/>
              </a:br>
              <a:r>
                <a:rPr lang="ru-RU" altLang="ru-RU" sz="2000" dirty="0" smtClean="0"/>
                <a:t>о </a:t>
              </a:r>
              <a:r>
                <a:rPr lang="ru-RU" altLang="ru-RU" sz="2000" dirty="0" smtClean="0"/>
                <a:t>мерах по модернизации </a:t>
              </a:r>
              <a:r>
                <a:rPr lang="ru-RU" altLang="ru-RU" sz="2000" dirty="0" smtClean="0"/>
                <a:t>отрасли</a:t>
              </a:r>
              <a:endParaRPr lang="ru-RU" altLang="ru-RU" sz="2000" dirty="0"/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730250" y="1443034"/>
            <a:ext cx="7758113" cy="900111"/>
            <a:chOff x="730250" y="1443034"/>
            <a:chExt cx="7758113" cy="900111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730250" y="1443034"/>
              <a:ext cx="7758113" cy="900111"/>
              <a:chOff x="611" y="2319"/>
              <a:chExt cx="4792" cy="660"/>
            </a:xfrm>
          </p:grpSpPr>
          <p:sp>
            <p:nvSpPr>
              <p:cNvPr id="10" name="AutoShape 4"/>
              <p:cNvSpPr>
                <a:spLocks noChangeArrowheads="1"/>
              </p:cNvSpPr>
              <p:nvPr/>
            </p:nvSpPr>
            <p:spPr bwMode="auto">
              <a:xfrm>
                <a:off x="4496" y="2319"/>
                <a:ext cx="907" cy="660"/>
              </a:xfrm>
              <a:prstGeom prst="homePlate">
                <a:avLst>
                  <a:gd name="adj" fmla="val 34356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D91B5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1" name="Rectangle 5"/>
              <p:cNvSpPr>
                <a:spLocks noChangeArrowheads="1"/>
              </p:cNvSpPr>
              <p:nvPr/>
            </p:nvSpPr>
            <p:spPr bwMode="auto">
              <a:xfrm>
                <a:off x="611" y="2319"/>
                <a:ext cx="3939" cy="660"/>
              </a:xfrm>
              <a:prstGeom prst="rect">
                <a:avLst/>
              </a:prstGeom>
              <a:gradFill rotWithShape="1">
                <a:gsLst>
                  <a:gs pos="0">
                    <a:srgbClr val="DFEFFF"/>
                  </a:gs>
                  <a:gs pos="100000">
                    <a:srgbClr val="99CC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endParaRPr lang="ru-RU" altLang="ru-RU"/>
              </a:p>
            </p:txBody>
          </p:sp>
        </p:grpSp>
        <p:sp>
          <p:nvSpPr>
            <p:cNvPr id="9" name="Объект 2"/>
            <p:cNvSpPr txBox="1">
              <a:spLocks/>
            </p:cNvSpPr>
            <p:nvPr/>
          </p:nvSpPr>
          <p:spPr bwMode="auto">
            <a:xfrm>
              <a:off x="771748" y="1563022"/>
              <a:ext cx="7234124" cy="7780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9144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3716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1828800" indent="0" algn="ctr" rtl="0" eaLnBrk="0" fontAlgn="base" hangingPunct="0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2860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7432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2004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657600" indent="0" algn="ctr" rtl="0" fontAlgn="base">
                <a:spcBef>
                  <a:spcPct val="20000"/>
                </a:spcBef>
                <a:spcAft>
                  <a:spcPct val="0"/>
                </a:spcAft>
                <a:buNone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just">
                <a:spcBef>
                  <a:spcPts val="1200"/>
                </a:spcBef>
                <a:spcAft>
                  <a:spcPts val="1200"/>
                </a:spcAft>
                <a:buClr>
                  <a:srgbClr val="00629E"/>
                </a:buClr>
                <a:defRPr/>
              </a:pPr>
              <a:r>
                <a:rPr lang="ru-RU" altLang="ru-RU" sz="2000" dirty="0" smtClean="0">
                  <a:latin typeface="Arial" charset="0"/>
                </a:rPr>
                <a:t>Совершенствуется налоговая политика, направленная на повышение качества нефтепродуктов</a:t>
              </a:r>
              <a:endParaRPr lang="ru-RU" altLang="ru-RU" sz="2000" dirty="0">
                <a:latin typeface="Arial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730250" y="4127500"/>
            <a:ext cx="8053889" cy="1497610"/>
            <a:chOff x="730250" y="4127500"/>
            <a:chExt cx="8053889" cy="1497610"/>
          </a:xfrm>
        </p:grpSpPr>
        <p:grpSp>
          <p:nvGrpSpPr>
            <p:cNvPr id="16" name="Group 12"/>
            <p:cNvGrpSpPr>
              <a:grpSpLocks/>
            </p:cNvGrpSpPr>
            <p:nvPr/>
          </p:nvGrpSpPr>
          <p:grpSpPr bwMode="auto">
            <a:xfrm>
              <a:off x="730250" y="4127500"/>
              <a:ext cx="7802563" cy="1497610"/>
              <a:chOff x="460" y="1646"/>
              <a:chExt cx="4915" cy="696"/>
            </a:xfrm>
          </p:grpSpPr>
          <p:sp>
            <p:nvSpPr>
              <p:cNvPr id="17" name="AutoShape 13"/>
              <p:cNvSpPr>
                <a:spLocks noChangeArrowheads="1"/>
              </p:cNvSpPr>
              <p:nvPr/>
            </p:nvSpPr>
            <p:spPr bwMode="auto">
              <a:xfrm>
                <a:off x="4445" y="1646"/>
                <a:ext cx="930" cy="696"/>
              </a:xfrm>
              <a:prstGeom prst="homePlate">
                <a:avLst>
                  <a:gd name="adj" fmla="val 33405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rgbClr val="6D91B5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460" y="1646"/>
                <a:ext cx="4040" cy="696"/>
              </a:xfrm>
              <a:prstGeom prst="rect">
                <a:avLst/>
              </a:prstGeom>
              <a:gradFill rotWithShape="1">
                <a:gsLst>
                  <a:gs pos="0">
                    <a:srgbClr val="DFEFFF"/>
                  </a:gs>
                  <a:gs pos="100000">
                    <a:srgbClr val="99CC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856164" y="4200073"/>
              <a:ext cx="7927975" cy="1323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>
                  <a:srgbClr val="00629E"/>
                </a:buClr>
              </a:pPr>
              <a:r>
                <a:rPr lang="ru-RU" altLang="ru-RU" sz="2000" dirty="0" smtClean="0"/>
                <a:t>До </a:t>
              </a:r>
              <a:r>
                <a:rPr lang="ru-RU" altLang="ru-RU" sz="2000" dirty="0"/>
                <a:t>2020 г. запланировано строительство и реконструкция </a:t>
              </a:r>
              <a:r>
                <a:rPr lang="ru-RU" altLang="ru-RU" sz="2000" dirty="0" smtClean="0"/>
                <a:t/>
              </a:r>
              <a:br>
                <a:rPr lang="ru-RU" altLang="ru-RU" sz="2000" dirty="0" smtClean="0"/>
              </a:br>
              <a:r>
                <a:rPr lang="ru-RU" altLang="ru-RU" sz="2000" dirty="0" smtClean="0"/>
                <a:t>124 </a:t>
              </a:r>
              <a:r>
                <a:rPr lang="ru-RU" altLang="ru-RU" sz="2000" dirty="0"/>
                <a:t>установок вторичной переработки нефти, что позволит перейти  к производству высококачественных </a:t>
              </a:r>
              <a:r>
                <a:rPr lang="ru-RU" altLang="ru-RU" sz="2000" dirty="0" smtClean="0"/>
                <a:t/>
              </a:r>
              <a:br>
                <a:rPr lang="ru-RU" altLang="ru-RU" sz="2000" dirty="0" smtClean="0"/>
              </a:br>
              <a:r>
                <a:rPr lang="ru-RU" altLang="ru-RU" sz="2000" dirty="0" smtClean="0"/>
                <a:t>нефтепродуктов </a:t>
              </a:r>
              <a:r>
                <a:rPr lang="ru-RU" altLang="ru-RU" sz="2000" dirty="0"/>
                <a:t>по стандартам Евро 4 и </a:t>
              </a:r>
              <a:r>
                <a:rPr lang="ru-RU" altLang="ru-RU" sz="2000" dirty="0" smtClean="0"/>
                <a:t>5</a:t>
              </a:r>
              <a:endParaRPr lang="ru-RU" altLang="ru-RU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848319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CA6A-E99D-44D3-B062-23240D4FC3D0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761858" name="Rectangle 2"/>
          <p:cNvSpPr>
            <a:spLocks noChangeArrowheads="1"/>
          </p:cNvSpPr>
          <p:nvPr/>
        </p:nvSpPr>
        <p:spPr bwMode="auto">
          <a:xfrm>
            <a:off x="2255838" y="88900"/>
            <a:ext cx="61658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1700" b="1">
                <a:solidFill>
                  <a:srgbClr val="004182"/>
                </a:solidFill>
              </a:rPr>
              <a:t>ИНВЕСТИЦИИ В  МОДЕРНИЗАЦИЮ РОССИЙСКОЙ НЕФТЕПЕРЕРАБОТКИ</a:t>
            </a:r>
          </a:p>
        </p:txBody>
      </p:sp>
      <p:sp>
        <p:nvSpPr>
          <p:cNvPr id="761859" name="AutoShape 3"/>
          <p:cNvSpPr>
            <a:spLocks noChangeArrowheads="1"/>
          </p:cNvSpPr>
          <p:nvPr/>
        </p:nvSpPr>
        <p:spPr bwMode="auto">
          <a:xfrm>
            <a:off x="585788" y="5226050"/>
            <a:ext cx="8755062" cy="2154238"/>
          </a:xfrm>
          <a:prstGeom prst="roundRect">
            <a:avLst>
              <a:gd name="adj" fmla="val 1092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E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>
            <a:lvl1pPr marL="261938" indent="-261938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87425" indent="-358775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66813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7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600" b="1"/>
              <a:t>Нефтяные компании объявили о планах инвестировать значительные средства в развитие нефтепереработки до 2020 г., в т.ч.:</a:t>
            </a:r>
          </a:p>
          <a:p>
            <a:pPr lvl="1" eaLnBrk="0" hangingPunct="0"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600" b="1"/>
              <a:t>ОАО «Газпром нефть» - более 350 млрд.руб.</a:t>
            </a:r>
          </a:p>
          <a:p>
            <a:pPr lvl="1" eaLnBrk="0" hangingPunct="0"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600" b="1"/>
              <a:t>ОАО «ЛУКОЙЛ» - более 600 млрд.руб</a:t>
            </a:r>
          </a:p>
        </p:txBody>
      </p:sp>
      <p:sp>
        <p:nvSpPr>
          <p:cNvPr id="761860" name="AutoShape 4"/>
          <p:cNvSpPr>
            <a:spLocks noChangeArrowheads="1"/>
          </p:cNvSpPr>
          <p:nvPr/>
        </p:nvSpPr>
        <p:spPr bwMode="auto">
          <a:xfrm>
            <a:off x="550863" y="4071938"/>
            <a:ext cx="8802687" cy="2741612"/>
          </a:xfrm>
          <a:prstGeom prst="roundRect">
            <a:avLst>
              <a:gd name="adj" fmla="val 1092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E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>
            <a:lvl1pPr marL="261938" indent="-261938"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87425" indent="-358775"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66813"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6193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7000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500" b="1" dirty="0">
                <a:solidFill>
                  <a:srgbClr val="CC3300"/>
                </a:solidFill>
              </a:rPr>
              <a:t>Для реализации намеченной Правительством РФ программы развития нефтепереработки потребуется:</a:t>
            </a:r>
          </a:p>
          <a:p>
            <a:pPr lvl="1" eaLnBrk="0" hangingPunct="0">
              <a:buClr>
                <a:srgbClr val="CC3300"/>
              </a:buClr>
              <a:buFont typeface="Wingdings" pitchFamily="2" charset="2"/>
              <a:buChar char="Ø"/>
            </a:pPr>
            <a:r>
              <a:rPr lang="ru-RU" altLang="ru-RU" sz="1500" b="1" dirty="0">
                <a:solidFill>
                  <a:srgbClr val="CC3300"/>
                </a:solidFill>
              </a:rPr>
              <a:t>до 2015 г. – 569 </a:t>
            </a:r>
            <a:r>
              <a:rPr lang="ru-RU" altLang="ru-RU" sz="1500" b="1" dirty="0" err="1">
                <a:solidFill>
                  <a:srgbClr val="CC3300"/>
                </a:solidFill>
              </a:rPr>
              <a:t>млрд.руб</a:t>
            </a:r>
            <a:r>
              <a:rPr lang="ru-RU" altLang="ru-RU" sz="1500" b="1" dirty="0">
                <a:solidFill>
                  <a:srgbClr val="CC3300"/>
                </a:solidFill>
              </a:rPr>
              <a:t>.</a:t>
            </a:r>
          </a:p>
          <a:p>
            <a:pPr lvl="1" eaLnBrk="0" hangingPunct="0">
              <a:buClr>
                <a:srgbClr val="CC3300"/>
              </a:buClr>
              <a:buFont typeface="Wingdings" pitchFamily="2" charset="2"/>
              <a:buChar char="Ø"/>
            </a:pPr>
            <a:r>
              <a:rPr lang="ru-RU" altLang="ru-RU" sz="1500" b="1" dirty="0">
                <a:solidFill>
                  <a:srgbClr val="CC3300"/>
                </a:solidFill>
              </a:rPr>
              <a:t>до 2020 г. – 1,5 </a:t>
            </a:r>
            <a:r>
              <a:rPr lang="ru-RU" altLang="ru-RU" sz="1500" b="1" dirty="0" err="1">
                <a:solidFill>
                  <a:srgbClr val="CC3300"/>
                </a:solidFill>
              </a:rPr>
              <a:t>трл.руб</a:t>
            </a:r>
            <a:r>
              <a:rPr lang="ru-RU" altLang="ru-RU" sz="1500" b="1" dirty="0">
                <a:solidFill>
                  <a:srgbClr val="CC3300"/>
                </a:solidFill>
              </a:rPr>
              <a:t>.</a:t>
            </a:r>
          </a:p>
          <a:p>
            <a:pPr lvl="1" eaLnBrk="0" hangingPunct="0">
              <a:spcBef>
                <a:spcPct val="35000"/>
              </a:spcBef>
              <a:buClr>
                <a:srgbClr val="CC3300"/>
              </a:buClr>
              <a:buFont typeface="Wingdings" pitchFamily="2" charset="2"/>
              <a:buChar char="Ø"/>
            </a:pPr>
            <a:endParaRPr lang="ru-RU" altLang="ru-RU" sz="1500" b="1" dirty="0">
              <a:solidFill>
                <a:srgbClr val="CC3300"/>
              </a:solidFill>
            </a:endParaRPr>
          </a:p>
        </p:txBody>
      </p:sp>
      <p:sp>
        <p:nvSpPr>
          <p:cNvPr id="761862" name="Rectangle 6"/>
          <p:cNvSpPr>
            <a:spLocks noChangeArrowheads="1"/>
          </p:cNvSpPr>
          <p:nvPr/>
        </p:nvSpPr>
        <p:spPr bwMode="auto">
          <a:xfrm>
            <a:off x="1789113" y="847725"/>
            <a:ext cx="5500687" cy="3619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1600" b="1" dirty="0">
                <a:solidFill>
                  <a:srgbClr val="00397E"/>
                </a:solidFill>
              </a:rPr>
              <a:t/>
            </a:r>
            <a:br>
              <a:rPr lang="ru-RU" altLang="ru-RU" sz="1600" b="1" dirty="0">
                <a:solidFill>
                  <a:srgbClr val="00397E"/>
                </a:solidFill>
              </a:rPr>
            </a:br>
            <a:r>
              <a:rPr lang="ru-RU" altLang="ru-RU" sz="1600" b="1" dirty="0">
                <a:solidFill>
                  <a:srgbClr val="00397E"/>
                </a:solidFill>
              </a:rPr>
              <a:t>            </a:t>
            </a:r>
            <a:r>
              <a:rPr lang="ru-RU" altLang="ru-RU" sz="1600" b="1" dirty="0" smtClean="0">
                <a:solidFill>
                  <a:srgbClr val="00397E"/>
                </a:solidFill>
              </a:rPr>
              <a:t>Динамика роста инвестиций</a:t>
            </a:r>
            <a:r>
              <a:rPr lang="ru-RU" altLang="ru-RU" sz="1600" b="1" dirty="0">
                <a:solidFill>
                  <a:srgbClr val="00397E"/>
                </a:solidFill>
              </a:rPr>
              <a:t/>
            </a:r>
            <a:br>
              <a:rPr lang="ru-RU" altLang="ru-RU" sz="1600" b="1" dirty="0">
                <a:solidFill>
                  <a:srgbClr val="00397E"/>
                </a:solidFill>
              </a:rPr>
            </a:br>
            <a:endParaRPr lang="ru-RU" altLang="ru-RU" sz="1600" b="1" dirty="0">
              <a:solidFill>
                <a:srgbClr val="00397E"/>
              </a:solidFill>
            </a:endParaRPr>
          </a:p>
        </p:txBody>
      </p:sp>
      <p:sp>
        <p:nvSpPr>
          <p:cNvPr id="761863" name="Text Box 7"/>
          <p:cNvSpPr txBox="1">
            <a:spLocks noChangeArrowheads="1"/>
          </p:cNvSpPr>
          <p:nvPr/>
        </p:nvSpPr>
        <p:spPr bwMode="auto">
          <a:xfrm>
            <a:off x="1420585" y="833666"/>
            <a:ext cx="12645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/>
              <a:t>Млрд. руб.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413884674"/>
              </p:ext>
            </p:extLst>
          </p:nvPr>
        </p:nvGraphicFramePr>
        <p:xfrm>
          <a:off x="1491456" y="11620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6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6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859" grpId="0"/>
      <p:bldP spid="76186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980" name="Group 116"/>
          <p:cNvGraphicFramePr>
            <a:graphicFrameLocks noGrp="1"/>
          </p:cNvGraphicFramePr>
          <p:nvPr/>
        </p:nvGraphicFramePr>
        <p:xfrm>
          <a:off x="7748588" y="2365375"/>
          <a:ext cx="1131887" cy="2605408"/>
        </p:xfrm>
        <a:graphic>
          <a:graphicData uri="http://schemas.openxmlformats.org/drawingml/2006/table">
            <a:tbl>
              <a:tblPr/>
              <a:tblGrid>
                <a:gridCol w="1131887"/>
              </a:tblGrid>
              <a:tr h="33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 г. 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76897" name="Text Box 33"/>
          <p:cNvSpPr txBox="1">
            <a:spLocks noChangeArrowheads="1"/>
          </p:cNvSpPr>
          <p:nvPr/>
        </p:nvSpPr>
        <p:spPr bwMode="auto">
          <a:xfrm>
            <a:off x="214313" y="1052513"/>
            <a:ext cx="8858250" cy="739775"/>
          </a:xfrm>
          <a:prstGeom prst="rect">
            <a:avLst/>
          </a:prstGeom>
          <a:solidFill>
            <a:schemeClr val="bg1"/>
          </a:solidFill>
          <a:ln w="9525">
            <a:solidFill>
              <a:srgbClr val="3672A4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18800" bIns="118800">
            <a:spAutoFit/>
          </a:bodyPr>
          <a:lstStyle>
            <a:lvl1pPr marL="363538" indent="-3635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286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rgbClr val="03447F"/>
              </a:buClr>
              <a:buFont typeface="Wingdings" pitchFamily="2" charset="2"/>
              <a:buChar char="v"/>
            </a:pPr>
            <a:r>
              <a:rPr lang="ru-RU" altLang="ru-RU" sz="1700" b="1" dirty="0">
                <a:cs typeface="Arial" pitchFamily="34" charset="0"/>
              </a:rPr>
              <a:t>В РФ с 01.01.2013 </a:t>
            </a:r>
            <a:r>
              <a:rPr lang="ru-RU" altLang="ru-RU" sz="1700" b="1" dirty="0" smtClean="0">
                <a:cs typeface="Arial" pitchFamily="34" charset="0"/>
              </a:rPr>
              <a:t>введен </a:t>
            </a:r>
            <a:r>
              <a:rPr lang="ru-RU" altLang="ru-RU" sz="1700" b="1" dirty="0">
                <a:cs typeface="Arial" pitchFamily="34" charset="0"/>
              </a:rPr>
              <a:t>запрет на оборот топлива класса 2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rgbClr val="03447F"/>
              </a:buClr>
              <a:buFont typeface="Wingdings" pitchFamily="2" charset="2"/>
              <a:buChar char="v"/>
            </a:pPr>
            <a:r>
              <a:rPr lang="ru-RU" altLang="ru-RU" sz="1700" b="1" dirty="0">
                <a:cs typeface="Arial" pitchFamily="34" charset="0"/>
              </a:rPr>
              <a:t>Увеличены налоговые ставки на топлива, не соответствующие классам 3-5</a:t>
            </a:r>
            <a:endParaRPr lang="en-US" altLang="ru-RU" sz="1700" b="1" dirty="0">
              <a:cs typeface="Arial" pitchFamily="34" charset="0"/>
            </a:endParaRPr>
          </a:p>
        </p:txBody>
      </p:sp>
      <p:graphicFrame>
        <p:nvGraphicFramePr>
          <p:cNvPr id="676898" name="Group 34"/>
          <p:cNvGraphicFramePr>
            <a:graphicFrameLocks noGrp="1"/>
          </p:cNvGraphicFramePr>
          <p:nvPr/>
        </p:nvGraphicFramePr>
        <p:xfrm>
          <a:off x="217488" y="2365375"/>
          <a:ext cx="7599362" cy="2609535"/>
        </p:xfrm>
        <a:graphic>
          <a:graphicData uri="http://schemas.openxmlformats.org/drawingml/2006/table">
            <a:tbl>
              <a:tblPr/>
              <a:tblGrid>
                <a:gridCol w="4159250"/>
                <a:gridCol w="1225550"/>
                <a:gridCol w="1198562"/>
                <a:gridCol w="1016000"/>
              </a:tblGrid>
              <a:tr h="33972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Налоговая ставка, руб. за тонну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2013г.</a:t>
                      </a:r>
                      <a:b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кв.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2013г.</a:t>
                      </a:r>
                      <a:b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кв.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 г.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Дизельное топливо: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не соответствующее классам 3-5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соответствующее классу 3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соответствующее классу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соответствующее классу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4500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3717" y="131762"/>
            <a:ext cx="6502626" cy="3539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50000"/>
              </a:spcBef>
              <a:buClr>
                <a:srgbClr val="03447F"/>
              </a:buClr>
            </a:pPr>
            <a:r>
              <a:rPr lang="ru-RU" altLang="ru-RU" sz="1700" b="1" dirty="0" smtClean="0">
                <a:solidFill>
                  <a:srgbClr val="00397E"/>
                </a:solidFill>
                <a:latin typeface="Arial" pitchFamily="34" charset="0"/>
              </a:rPr>
              <a:t>НОВЫЕ НАЛОГОВЫЕ СТАВКИ НА ТОПЛИВА</a:t>
            </a:r>
            <a:endParaRPr lang="ru-RU" altLang="ru-RU" sz="1700" b="1" dirty="0">
              <a:solidFill>
                <a:srgbClr val="00397E"/>
              </a:solidFill>
              <a:latin typeface="Arial" pitchFamily="34" charset="0"/>
            </a:endParaRP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86800" y="6553200"/>
            <a:ext cx="414338" cy="304800"/>
          </a:xfrm>
        </p:spPr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2909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CA6A-E99D-44D3-B062-23240D4FC3D0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761863" name="Text Box 7"/>
          <p:cNvSpPr txBox="1">
            <a:spLocks noChangeArrowheads="1"/>
          </p:cNvSpPr>
          <p:nvPr/>
        </p:nvSpPr>
        <p:spPr bwMode="auto">
          <a:xfrm>
            <a:off x="1420585" y="833666"/>
            <a:ext cx="12645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 err="1" smtClean="0"/>
              <a:t>Тыс.т</a:t>
            </a:r>
            <a:r>
              <a:rPr lang="ru-RU" altLang="ru-RU" sz="1400" b="1" dirty="0" smtClean="0"/>
              <a:t>.</a:t>
            </a:r>
            <a:endParaRPr lang="ru-RU" altLang="ru-RU" sz="1400" b="1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405853540"/>
              </p:ext>
            </p:extLst>
          </p:nvPr>
        </p:nvGraphicFramePr>
        <p:xfrm>
          <a:off x="1491456" y="11620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65738" y="5523819"/>
            <a:ext cx="7837715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600" b="1" dirty="0"/>
              <a:t>Печное топливо – новый вид подакцизной продукции</a:t>
            </a:r>
          </a:p>
          <a:p>
            <a:pPr algn="ctr"/>
            <a:r>
              <a:rPr lang="ru-RU" altLang="ru-RU" sz="1600" dirty="0"/>
              <a:t>Для целей налогового кодекса под печным топливом понимается смесь дизельных фракций прямой перегонки и вторичного происхождения, кипящих в интервале температур от 280 до 360</a:t>
            </a:r>
            <a:r>
              <a:rPr lang="ru-RU" altLang="ru-RU" sz="1600" baseline="30000" dirty="0"/>
              <a:t>о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211512" y="4936661"/>
            <a:ext cx="33528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/>
              <a:t>Среднемесячное производство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7150" y="6508750"/>
            <a:ext cx="274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Информация Минфина РФ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866900" y="101600"/>
            <a:ext cx="6891338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7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700" b="1" dirty="0">
                <a:solidFill>
                  <a:srgbClr val="00397E"/>
                </a:solidFill>
              </a:rPr>
              <a:t>ПРОИЗВОДСТВО ПЕЧНОГО ТОПЛИВА В РФ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75549" y="4441373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Янв.-авг. 2010</a:t>
            </a:r>
            <a:endParaRPr lang="ru-RU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018978" y="4428663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Сент.-дек. 2010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951626" y="4441373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Янв.-авг. 2011</a:t>
            </a:r>
            <a:endParaRPr lang="ru-RU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724630" y="4428662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Сент.-дек. 2011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595489" y="4441373"/>
            <a:ext cx="117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2012</a:t>
            </a:r>
            <a:endParaRPr lang="ru-RU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491742" y="4439977"/>
            <a:ext cx="117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2013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1827255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ChangeArrowheads="1"/>
          </p:cNvSpPr>
          <p:nvPr/>
        </p:nvSpPr>
        <p:spPr bwMode="auto">
          <a:xfrm>
            <a:off x="1061924" y="849313"/>
            <a:ext cx="7086826" cy="898978"/>
          </a:xfrm>
          <a:prstGeom prst="rect">
            <a:avLst/>
          </a:prstGeom>
          <a:solidFill>
            <a:schemeClr val="bg1"/>
          </a:solidFill>
          <a:ln w="9525">
            <a:solidFill>
              <a:srgbClr val="2D608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769028" name="Rectangle 4"/>
          <p:cNvSpPr>
            <a:spLocks noChangeArrowheads="1"/>
          </p:cNvSpPr>
          <p:nvPr/>
        </p:nvSpPr>
        <p:spPr bwMode="auto">
          <a:xfrm>
            <a:off x="1098988" y="1019837"/>
            <a:ext cx="6825818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45AA8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46800" bIns="46800" anchor="ctr">
            <a:spAutoFit/>
          </a:bodyPr>
          <a:lstStyle>
            <a:lvl1pPr marL="261938" indent="-2619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600" dirty="0">
                <a:solidFill>
                  <a:srgbClr val="000000"/>
                </a:solidFill>
              </a:rPr>
              <a:t>В сравнении с </a:t>
            </a:r>
            <a:r>
              <a:rPr lang="ru-RU" altLang="ru-RU" sz="1600" dirty="0" smtClean="0">
                <a:solidFill>
                  <a:srgbClr val="000000"/>
                </a:solidFill>
              </a:rPr>
              <a:t>2011 г</a:t>
            </a:r>
            <a:r>
              <a:rPr lang="ru-RU" altLang="ru-RU" sz="1600" dirty="0">
                <a:solidFill>
                  <a:srgbClr val="000000"/>
                </a:solidFill>
              </a:rPr>
              <a:t>. производство </a:t>
            </a:r>
            <a:r>
              <a:rPr lang="ru-RU" altLang="ru-RU" sz="1600" dirty="0" smtClean="0">
                <a:solidFill>
                  <a:srgbClr val="000000"/>
                </a:solidFill>
              </a:rPr>
              <a:t>дизельного топлива </a:t>
            </a:r>
            <a:r>
              <a:rPr lang="ru-RU" altLang="ru-RU" sz="1600" dirty="0">
                <a:solidFill>
                  <a:srgbClr val="000000"/>
                </a:solidFill>
              </a:rPr>
              <a:t>класса 4,5 </a:t>
            </a:r>
            <a:r>
              <a:rPr lang="ru-RU" altLang="ru-RU" sz="1600" dirty="0" smtClean="0">
                <a:solidFill>
                  <a:srgbClr val="000000"/>
                </a:solidFill>
              </a:rPr>
              <a:t>увеличилось в 1,8 </a:t>
            </a:r>
            <a:r>
              <a:rPr lang="ru-RU" altLang="ru-RU" sz="1600" dirty="0">
                <a:solidFill>
                  <a:srgbClr val="000000"/>
                </a:solidFill>
              </a:rPr>
              <a:t>раз</a:t>
            </a:r>
            <a:endParaRPr lang="en-US" altLang="ru-RU" sz="1600" dirty="0">
              <a:solidFill>
                <a:srgbClr val="000000"/>
              </a:solidFill>
            </a:endParaRP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2062163" y="204788"/>
            <a:ext cx="6748462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700" b="1">
                <a:solidFill>
                  <a:srgbClr val="00397E"/>
                </a:solidFill>
                <a:cs typeface="Arial" pitchFamily="34" charset="0"/>
              </a:rPr>
              <a:t>УВЕЛИЧЕНИЕ ПРОИЗВОДСТВА ТОПЛИВ КЛАССА 4,5</a:t>
            </a:r>
          </a:p>
        </p:txBody>
      </p:sp>
      <p:graphicFrame>
        <p:nvGraphicFramePr>
          <p:cNvPr id="103503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8106"/>
              </p:ext>
            </p:extLst>
          </p:nvPr>
        </p:nvGraphicFramePr>
        <p:xfrm>
          <a:off x="1233719" y="2475157"/>
          <a:ext cx="6691086" cy="1795369"/>
        </p:xfrm>
        <a:graphic>
          <a:graphicData uri="http://schemas.openxmlformats.org/drawingml/2006/table">
            <a:tbl>
              <a:tblPr/>
              <a:tblGrid>
                <a:gridCol w="2632325"/>
                <a:gridCol w="1396749"/>
                <a:gridCol w="1398128"/>
                <a:gridCol w="1263884"/>
              </a:tblGrid>
              <a:tr h="332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ragmaticaCTT" pitchFamily="34" charset="0"/>
                          <a:ea typeface="Calibri" pitchFamily="34" charset="0"/>
                          <a:cs typeface="Times New Roman" pitchFamily="18" charset="0"/>
                        </a:rPr>
                        <a:t>Наменование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ragmaticaCTT" pitchFamily="34" charset="0"/>
                          <a:ea typeface="Calibri" pitchFamily="34" charset="0"/>
                          <a:cs typeface="Times New Roman" pitchFamily="18" charset="0"/>
                        </a:rPr>
                        <a:t>2011г.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ragmaticaCTT" pitchFamily="34" charset="0"/>
                          <a:ea typeface="Calibri" pitchFamily="34" charset="0"/>
                          <a:cs typeface="Times New Roman" pitchFamily="18" charset="0"/>
                        </a:rPr>
                        <a:t>2012г.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PragmaticaCTT" pitchFamily="34" charset="0"/>
                          <a:ea typeface="Calibri" pitchFamily="34" charset="0"/>
                          <a:cs typeface="Times New Roman" pitchFamily="18" charset="0"/>
                        </a:rPr>
                        <a:t>2013г.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Дизтопливо: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класса 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7,0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6,3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7,4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          класса 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12,0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17,5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27,0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Итого класс 4 и 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19,0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23,8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34,4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</a:tr>
            </a:tbl>
          </a:graphicData>
        </a:graphic>
      </p:graphicFrame>
      <p:sp>
        <p:nvSpPr>
          <p:cNvPr id="103482" name="Rectangle 1"/>
          <p:cNvSpPr>
            <a:spLocks noChangeArrowheads="1"/>
          </p:cNvSpPr>
          <p:nvPr/>
        </p:nvSpPr>
        <p:spPr bwMode="auto">
          <a:xfrm>
            <a:off x="974841" y="1803296"/>
            <a:ext cx="7380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Производство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дизельного </a:t>
            </a:r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топлива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по </a:t>
            </a:r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классу 4 и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5, млн. т</a:t>
            </a:r>
            <a:endParaRPr lang="ru-RU" altLang="ru-RU" sz="1600" b="1" dirty="0">
              <a:latin typeface="+mn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sp>
        <p:nvSpPr>
          <p:cNvPr id="2" name="TextBox 1"/>
          <p:cNvSpPr txBox="1"/>
          <p:nvPr/>
        </p:nvSpPr>
        <p:spPr>
          <a:xfrm>
            <a:off x="546554" y="4688123"/>
            <a:ext cx="8286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Производство дизельного топлива составило 71,3 </a:t>
            </a:r>
            <a:r>
              <a:rPr lang="ru-RU" sz="1600" dirty="0" err="1"/>
              <a:t>млн.т</a:t>
            </a:r>
            <a:r>
              <a:rPr lang="ru-RU" sz="1600" dirty="0"/>
              <a:t>, из них </a:t>
            </a:r>
            <a:r>
              <a:rPr lang="ru-RU" sz="1600" dirty="0" smtClean="0"/>
              <a:t>дизельное топливо класса </a:t>
            </a:r>
            <a:r>
              <a:rPr lang="ru-RU" sz="1600" dirty="0"/>
              <a:t>4 и 5 – </a:t>
            </a:r>
            <a:r>
              <a:rPr lang="ru-RU" sz="1600" dirty="0" smtClean="0"/>
              <a:t>48</a:t>
            </a:r>
            <a:r>
              <a:rPr lang="ru-RU" sz="1600" dirty="0"/>
              <a:t>%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Есть опасение, что сроки по вводу моторных топлив класса 4 и 5 могут быть </a:t>
            </a:r>
            <a:br>
              <a:rPr lang="ru-RU" sz="1600" dirty="0" smtClean="0"/>
            </a:br>
            <a:r>
              <a:rPr lang="ru-RU" sz="1600" dirty="0" smtClean="0"/>
              <a:t>не выполнены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8302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CC672-665A-42AA-A6B5-0053A6F52ADD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8048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4775" y="-542925"/>
            <a:ext cx="8229600" cy="1717675"/>
          </a:xfrm>
        </p:spPr>
        <p:txBody>
          <a:bodyPr/>
          <a:lstStyle/>
          <a:p>
            <a:r>
              <a:rPr lang="ru-RU" altLang="ru-RU" sz="1800" b="1" dirty="0">
                <a:solidFill>
                  <a:srgbClr val="00397E"/>
                </a:solidFill>
              </a:rPr>
              <a:t>ОСНОВНЫЕ ПОЛОЖЕНИЯ  ПО ОГРАНИЧЕНИЮ ВЫБРОСОВ ПРОДУКТОВ СГОРАНИЯ  СУДОВЫХ ТОПЛИВ</a:t>
            </a:r>
          </a:p>
        </p:txBody>
      </p:sp>
      <p:sp>
        <p:nvSpPr>
          <p:cNvPr id="804867" name="Содержимое 2"/>
          <p:cNvSpPr>
            <a:spLocks noGrp="1"/>
          </p:cNvSpPr>
          <p:nvPr>
            <p:ph idx="4294967295"/>
          </p:nvPr>
        </p:nvSpPr>
        <p:spPr>
          <a:xfrm>
            <a:off x="42863" y="1174750"/>
            <a:ext cx="9101137" cy="4702175"/>
          </a:xfrm>
        </p:spPr>
        <p:txBody>
          <a:bodyPr/>
          <a:lstStyle/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Для мировой бункерной отрасли в настоящий момент наибольшее значение имеет Приложение VI MARPOL 73/78 по вопросу ограничения выбросов продуктов сгорания в атмосферу.</a:t>
            </a:r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endParaRPr lang="ru-RU" altLang="ru-RU" sz="2000"/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В нем определены морские бассейны и районы SECA (SOx Emission Control Areas – зоны контроля за выбросами соединений серы), где, в первую очередь, контролируется выброс оксидов серы и установлены ограничения на ее содержание в судовом топливе. </a:t>
            </a:r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endParaRPr lang="ru-RU" altLang="ru-RU" sz="2000"/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Таким образом, все суда, проходящие зоны SECA, должны сжигать в этих зонах только такое топливо, в котором содержание серы не превышает 0,1 -  1,5%. Изменение нормы по содержанию серы в топливах затрагивают все виды мазутов и дистилляты.</a:t>
            </a:r>
          </a:p>
        </p:txBody>
      </p:sp>
      <p:sp>
        <p:nvSpPr>
          <p:cNvPr id="804868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C517CAC-E0CE-4CEA-880D-763893DA10FE}" type="slidenum">
              <a:rPr lang="ru-RU" altLang="ru-RU" sz="1400" b="1">
                <a:solidFill>
                  <a:schemeClr val="bg1"/>
                </a:solidFill>
              </a:rPr>
              <a:pPr algn="r"/>
              <a:t>7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B8501-8FBA-46A4-9268-706F9DC8364D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3072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62063" y="-85725"/>
            <a:ext cx="8229600" cy="1143000"/>
          </a:xfrm>
        </p:spPr>
        <p:txBody>
          <a:bodyPr/>
          <a:lstStyle/>
          <a:p>
            <a:r>
              <a:rPr lang="ru-RU" altLang="ru-RU" sz="1800" b="1" dirty="0">
                <a:solidFill>
                  <a:srgbClr val="00397E"/>
                </a:solidFill>
              </a:rPr>
              <a:t>ОГРАНИЧЕНИЯ ПО СОДЕРЖАНИЮ СЕРЫ В БУНКЕРНЫХ </a:t>
            </a:r>
            <a:br>
              <a:rPr lang="ru-RU" altLang="ru-RU" sz="1800" b="1" dirty="0">
                <a:solidFill>
                  <a:srgbClr val="00397E"/>
                </a:solidFill>
              </a:rPr>
            </a:br>
            <a:r>
              <a:rPr lang="ru-RU" altLang="ru-RU" sz="1800" b="1" dirty="0">
                <a:solidFill>
                  <a:srgbClr val="00397E"/>
                </a:solidFill>
              </a:rPr>
              <a:t>ТОПЛИВАХ (ДЕЙСТВУЮЩИЕ И ПЛАНИРУЕМЫЕ)</a:t>
            </a:r>
            <a:br>
              <a:rPr lang="ru-RU" altLang="ru-RU" sz="1800" b="1" dirty="0">
                <a:solidFill>
                  <a:srgbClr val="00397E"/>
                </a:solidFill>
              </a:rPr>
            </a:br>
            <a:endParaRPr lang="ru-RU" altLang="ru-RU" sz="1800" b="1" dirty="0">
              <a:solidFill>
                <a:srgbClr val="00397E"/>
              </a:solidFill>
            </a:endParaRPr>
          </a:p>
        </p:txBody>
      </p:sp>
      <p:sp>
        <p:nvSpPr>
          <p:cNvPr id="805891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3EB3801-BEF4-42A8-8274-E6BD7344B095}" type="slidenum">
              <a:rPr lang="ru-RU" altLang="ru-RU" sz="1400" b="1">
                <a:solidFill>
                  <a:schemeClr val="bg1"/>
                </a:solidFill>
              </a:rPr>
              <a:pPr algn="r"/>
              <a:t>8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graphicFrame>
        <p:nvGraphicFramePr>
          <p:cNvPr id="806018" name="Group 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494354"/>
              </p:ext>
            </p:extLst>
          </p:nvPr>
        </p:nvGraphicFramePr>
        <p:xfrm>
          <a:off x="457200" y="951853"/>
          <a:ext cx="8229600" cy="5220314"/>
        </p:xfrm>
        <a:graphic>
          <a:graphicData uri="http://schemas.openxmlformats.org/drawingml/2006/table">
            <a:tbl>
              <a:tblPr/>
              <a:tblGrid>
                <a:gridCol w="1439863"/>
                <a:gridCol w="1499280"/>
                <a:gridCol w="1012145"/>
                <a:gridCol w="1187450"/>
                <a:gridCol w="993775"/>
                <a:gridCol w="2097087"/>
              </a:tblGrid>
              <a:tr h="3937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Дата вступления ограничений </a:t>
                      </a:r>
                      <a:b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силу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Мазуты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Дата вступления ограничений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в силу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Дизельные топлива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Вне 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Вне зоны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Seca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631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19.05.2006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 Baltic Sea SECA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1.5% (в портах и территориальных водах стран ЕС)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866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21.11.2007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 Baltic Sea and North Sea SECA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2007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0.1% (в портах и территориальных водах стран ЕС)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01.03.2010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1.0 %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2010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01.01. 2012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3.5%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11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01.01. 2015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0.1 %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4364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2020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0.5%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 г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0.5%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33731</TotalTime>
  <Words>2408</Words>
  <Application>Microsoft Office PowerPoint</Application>
  <PresentationFormat>Экран (4:3)</PresentationFormat>
  <Paragraphs>631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Оформление по умолчанию</vt:lpstr>
      <vt:lpstr>Презентация PowerPoint</vt:lpstr>
      <vt:lpstr>СОСТОЯНИЕ НЕФТЕПЕРЕРАБОТКИ В РОССИИ В 2013 г. </vt:lpstr>
      <vt:lpstr>МЕРЫ ПРАВИТЕЛЬСТВА РФ ПО УСКОРЕНИЮ ВВОДА НОВОГО ТЕХНИЧЕСКОГО РЕГЛАМЕНТА ПО КАЧЕСТВУ НЕФТЕПРОДУКТОВ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ПОЛОЖЕНИЯ  ПО ОГРАНИЧЕНИЮ ВЫБРОСОВ ПРОДУКТОВ СГОРАНИЯ  СУДОВЫХ ТОПЛИВ</vt:lpstr>
      <vt:lpstr>ОГРАНИЧЕНИЯ ПО СОДЕРЖАНИЮ СЕРЫ В БУНКЕРНЫХ  ТОПЛИВАХ (ДЕЙСТВУЮЩИЕ И ПЛАНИРУЕМЫЕ) </vt:lpstr>
      <vt:lpstr>ОСНОВНЫЕ СПОСОБЫ ПРОИЗВОДСТВА  МАЛОСЕРНИСТОГО  СУДОВОГО ТОПЛИВА</vt:lpstr>
      <vt:lpstr>ПРОГНОЗ ПРОИЗВОДСТВА СУДОВЫХ ТОПЛИВ  И ТОПОЧНОГО МАЗУТА В ЦЕЛОМ ПО РФ </vt:lpstr>
      <vt:lpstr>ПРОГНОЗ ПРОИЗВОДСТВА СУДОВЫХ ТОПЛИВ  И ТОПОЧНОГО МАЗУТА ПО ВИНК</vt:lpstr>
      <vt:lpstr>Презентация PowerPoint</vt:lpstr>
      <vt:lpstr>Презентация PowerPoint</vt:lpstr>
      <vt:lpstr>Презентация PowerPoint</vt:lpstr>
      <vt:lpstr>Презентация PowerPoint</vt:lpstr>
      <vt:lpstr>УСТАНОВКИ, ПОВЫШАЮЩИЕ КАЧЕСТВО  ДИЗЕЛЬНОГО  ТОПЛИВА, ВВЕДЕННЫЕ В 2012-2014 гг.</vt:lpstr>
      <vt:lpstr>Презентация PowerPoint</vt:lpstr>
      <vt:lpstr>Презентация PowerPoint</vt:lpstr>
      <vt:lpstr>   ГИДРООЧИСТКА ДИЗЕЛЬНОГО ТОПЛИВА   ОАО «АНГАРСКИЙ НХК»</vt:lpstr>
      <vt:lpstr>Презентация PowerPoint</vt:lpstr>
      <vt:lpstr>Презентация PowerPoint</vt:lpstr>
      <vt:lpstr>ПЛАН ВВОДА  УСТАНОВОК, УГЛУБЛЯЮЩИХ  ПЕРЕРАБОТКУ НЕФТИ,  ДО 2015 г.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VNP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Dbrodskaya</dc:creator>
  <cp:lastModifiedBy>Дина З. Бродоцкая</cp:lastModifiedBy>
  <cp:revision>490</cp:revision>
  <cp:lastPrinted>2014-06-18T11:24:21Z</cp:lastPrinted>
  <dcterms:created xsi:type="dcterms:W3CDTF">2011-02-03T13:55:32Z</dcterms:created>
  <dcterms:modified xsi:type="dcterms:W3CDTF">2014-06-18T11:24:33Z</dcterms:modified>
</cp:coreProperties>
</file>