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drawings/drawing2.xml" ContentType="application/vnd.openxmlformats-officedocument.drawingml.chartshapes+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commentAuthors.xml" ContentType="application/vnd.openxmlformats-officedocument.presentationml.commentAuthors+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Default Extension="xlsx" ContentType="application/vnd.openxmlformats-officedocument.spreadsheetml.sheet"/>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rawings/drawing1.xml" ContentType="application/vnd.openxmlformats-officedocument.drawingml.chartshapes+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Default Extension="jpeg" ContentType="image/jpeg"/>
  <Override PartName="/ppt/notesSlides/notesSlide1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notesSlides/notesSlide13.xml" ContentType="application/vnd.openxmlformats-officedocument.presentationml.notesSlide+xml"/>
  <Override PartName="/ppt/slideLayouts/slideLayout10.xml" ContentType="application/vnd.openxmlformats-officedocument.presentationml.slideLayout+xml"/>
  <Default Extension="gif" ContentType="image/gif"/>
  <Override PartName="/ppt/charts/chart6.xml" ContentType="application/vnd.openxmlformats-officedocument.drawingml.char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3" r:id="rId1"/>
  </p:sldMasterIdLst>
  <p:notesMasterIdLst>
    <p:notesMasterId r:id="rId28"/>
  </p:notesMasterIdLst>
  <p:sldIdLst>
    <p:sldId id="256" r:id="rId2"/>
    <p:sldId id="341" r:id="rId3"/>
    <p:sldId id="353" r:id="rId4"/>
    <p:sldId id="343" r:id="rId5"/>
    <p:sldId id="344" r:id="rId6"/>
    <p:sldId id="346" r:id="rId7"/>
    <p:sldId id="345" r:id="rId8"/>
    <p:sldId id="374" r:id="rId9"/>
    <p:sldId id="349" r:id="rId10"/>
    <p:sldId id="360" r:id="rId11"/>
    <p:sldId id="376" r:id="rId12"/>
    <p:sldId id="359" r:id="rId13"/>
    <p:sldId id="377" r:id="rId14"/>
    <p:sldId id="357" r:id="rId15"/>
    <p:sldId id="367" r:id="rId16"/>
    <p:sldId id="361" r:id="rId17"/>
    <p:sldId id="362" r:id="rId18"/>
    <p:sldId id="365" r:id="rId19"/>
    <p:sldId id="350" r:id="rId20"/>
    <p:sldId id="371" r:id="rId21"/>
    <p:sldId id="348" r:id="rId22"/>
    <p:sldId id="347" r:id="rId23"/>
    <p:sldId id="373" r:id="rId24"/>
    <p:sldId id="352" r:id="rId25"/>
    <p:sldId id="370" r:id="rId26"/>
    <p:sldId id="332" r:id="rId27"/>
  </p:sldIdLst>
  <p:sldSz cx="9144000" cy="6858000" type="screen4x3"/>
  <p:notesSz cx="6797675" cy="987425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tamara" initials="t" lastIdx="2" clrIdx="0"/>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FFFFCC"/>
    <a:srgbClr val="000080"/>
    <a:srgbClr val="FFFF00"/>
    <a:srgbClr val="B9CDE5"/>
    <a:srgbClr val="0099FF"/>
    <a:srgbClr val="FFFF99"/>
    <a:srgbClr val="008000"/>
    <a:srgbClr val="0067B4"/>
    <a:srgbClr val="953735"/>
    <a:srgbClr val="1F497D"/>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799B23B-EC83-4686-B30A-512413B5E67A}" styleName="Светлый стиль 3 - акцент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AF606853-7671-496A-8E4F-DF71F8EC918B}" styleName="Темный стиль 1 - акцент 6">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6"/>
          </a:solidFill>
        </a:fill>
      </a:tcStyle>
    </a:wholeTbl>
    <a:band1H>
      <a:tcStyle>
        <a:tcBdr/>
        <a:fill>
          <a:solidFill>
            <a:schemeClr val="accent6">
              <a:shade val="60000"/>
            </a:schemeClr>
          </a:solidFill>
        </a:fill>
      </a:tcStyle>
    </a:band1H>
    <a:band1V>
      <a:tcStyle>
        <a:tcBdr/>
        <a:fill>
          <a:solidFill>
            <a:schemeClr val="accent6">
              <a:shade val="60000"/>
            </a:schemeClr>
          </a:solidFill>
        </a:fill>
      </a:tcStyle>
    </a:band1V>
    <a:lastCol>
      <a:tcTxStyle b="on"/>
      <a:tcStyle>
        <a:tcBdr>
          <a:left>
            <a:ln w="25400" cmpd="sng">
              <a:solidFill>
                <a:schemeClr val="lt1"/>
              </a:solidFill>
            </a:ln>
          </a:left>
        </a:tcBdr>
        <a:fill>
          <a:solidFill>
            <a:schemeClr val="accent6">
              <a:shade val="60000"/>
            </a:schemeClr>
          </a:solidFill>
        </a:fill>
      </a:tcStyle>
    </a:lastCol>
    <a:firstCol>
      <a:tcTxStyle b="on"/>
      <a:tcStyle>
        <a:tcBdr>
          <a:right>
            <a:ln w="25400" cmpd="sng">
              <a:solidFill>
                <a:schemeClr val="lt1"/>
              </a:solidFill>
            </a:ln>
          </a:right>
        </a:tcBdr>
        <a:fill>
          <a:solidFill>
            <a:schemeClr val="accent6">
              <a:shade val="60000"/>
            </a:schemeClr>
          </a:solidFill>
        </a:fill>
      </a:tcStyle>
    </a:firstCol>
    <a:lastRow>
      <a:tcTxStyle b="on"/>
      <a:tcStyle>
        <a:tcBdr>
          <a:top>
            <a:ln w="25400" cmpd="sng">
              <a:solidFill>
                <a:schemeClr val="lt1"/>
              </a:solidFill>
            </a:ln>
          </a:top>
        </a:tcBdr>
        <a:fill>
          <a:solidFill>
            <a:schemeClr val="accent6">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8A107856-5554-42FB-B03E-39F5DBC370BA}" styleName="Средний стиль 4 - акцент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35758FB7-9AC5-4552-8A53-C91805E547FA}" styleName="Стиль из темы 1 - акцент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68D230F3-CF80-4859-8CE7-A43EE81993B5}" styleName="Светлый стиль 1 - акцент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E8B1032C-EA38-4F05-BA0D-38AFFFC7BED3}" styleName="Светлый стиль 3 - акцент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93296810-A885-4BE3-A3E7-6D5BEEA58F35}" styleName="Средний стиль 2 - акцент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ED083AE6-46FA-4A59-8FB0-9F97EB10719F}" styleName="Светлый стиль 3 - акцент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 styleId="{3C2FFA5D-87B4-456A-9821-1D502468CF0F}" styleName="Стиль из темы 1 - акцент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D5ABB26-0587-4C30-8999-92F81FD0307C}" styleName="Нет стиля, нет сетки">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16D9F66E-5EB9-4882-86FB-DCBF35E3C3E4}" styleName="Средний стиль 4 - акцент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132" autoAdjust="0"/>
    <p:restoredTop sz="94660" autoAdjust="0"/>
  </p:normalViewPr>
  <p:slideViewPr>
    <p:cSldViewPr>
      <p:cViewPr>
        <p:scale>
          <a:sx n="110" d="100"/>
          <a:sy n="110" d="100"/>
        </p:scale>
        <p:origin x="-1560" y="-144"/>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75" d="100"/>
        <a:sy n="75" d="100"/>
      </p:scale>
      <p:origin x="0" y="0"/>
    </p:cViewPr>
  </p:sorterViewPr>
  <p:notesViewPr>
    <p:cSldViewPr>
      <p:cViewPr varScale="1">
        <p:scale>
          <a:sx n="64" d="100"/>
          <a:sy n="64" d="100"/>
        </p:scale>
        <p:origin x="-2916" y="-102"/>
      </p:cViewPr>
      <p:guideLst>
        <p:guide orient="horz" pos="3110"/>
        <p:guide pos="2141"/>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charts/_rels/chart1.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package" Target="../embeddings/_____Microsoft_Office_Excel1.xlsx"/></Relationships>
</file>

<file path=ppt/charts/_rels/chart2.xml.rels><?xml version="1.0" encoding="UTF-8" standalone="yes"?>
<Relationships xmlns="http://schemas.openxmlformats.org/package/2006/relationships"><Relationship Id="rId1" Type="http://schemas.openxmlformats.org/officeDocument/2006/relationships/package" Target="../embeddings/_____Microsoft_Office_Excel2.xlsx"/></Relationships>
</file>

<file path=ppt/charts/_rels/chart3.xml.rels><?xml version="1.0" encoding="UTF-8" standalone="yes"?>
<Relationships xmlns="http://schemas.openxmlformats.org/package/2006/relationships"><Relationship Id="rId2" Type="http://schemas.openxmlformats.org/officeDocument/2006/relationships/chartUserShapes" Target="../drawings/drawing2.xml"/><Relationship Id="rId1" Type="http://schemas.openxmlformats.org/officeDocument/2006/relationships/package" Target="../embeddings/_____Microsoft_Office_Excel3.xlsx"/></Relationships>
</file>

<file path=ppt/charts/_rels/chart4.xml.rels><?xml version="1.0" encoding="UTF-8" standalone="yes"?>
<Relationships xmlns="http://schemas.openxmlformats.org/package/2006/relationships"><Relationship Id="rId1" Type="http://schemas.openxmlformats.org/officeDocument/2006/relationships/package" Target="../embeddings/_____Microsoft_Office_Excel4.xlsx"/></Relationships>
</file>

<file path=ppt/charts/_rels/chart5.xml.rels><?xml version="1.0" encoding="UTF-8" standalone="yes"?>
<Relationships xmlns="http://schemas.openxmlformats.org/package/2006/relationships"><Relationship Id="rId1" Type="http://schemas.openxmlformats.org/officeDocument/2006/relationships/package" Target="../embeddings/_____Microsoft_Office_Excel5.xlsx"/></Relationships>
</file>

<file path=ppt/charts/_rels/chart6.xml.rels><?xml version="1.0" encoding="UTF-8" standalone="yes"?>
<Relationships xmlns="http://schemas.openxmlformats.org/package/2006/relationships"><Relationship Id="rId1" Type="http://schemas.openxmlformats.org/officeDocument/2006/relationships/package" Target="../embeddings/_____Microsoft_Office_Excel6.xlsx"/></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ru-RU"/>
  <c:chart>
    <c:autoTitleDeleted val="1"/>
    <c:plotArea>
      <c:layout>
        <c:manualLayout>
          <c:layoutTarget val="inner"/>
          <c:xMode val="edge"/>
          <c:yMode val="edge"/>
          <c:x val="3.5070434560769102E-2"/>
          <c:y val="5.5430349008840446E-2"/>
          <c:w val="0.95182525256757844"/>
          <c:h val="0.68618883616106374"/>
        </c:manualLayout>
      </c:layout>
      <c:barChart>
        <c:barDir val="col"/>
        <c:grouping val="stacked"/>
        <c:ser>
          <c:idx val="0"/>
          <c:order val="0"/>
          <c:tx>
            <c:strRef>
              <c:f>Лист1!$B$1</c:f>
              <c:strCache>
                <c:ptCount val="1"/>
                <c:pt idx="0">
                  <c:v>Дизтопливо</c:v>
                </c:pt>
              </c:strCache>
            </c:strRef>
          </c:tx>
          <c:spPr>
            <a:solidFill>
              <a:srgbClr val="92D050"/>
            </a:solidFill>
          </c:spPr>
          <c:cat>
            <c:strRef>
              <c:f>Лист1!$A$2:$A$6</c:f>
              <c:strCache>
                <c:ptCount val="5"/>
                <c:pt idx="0">
                  <c:v>2009 г.</c:v>
                </c:pt>
                <c:pt idx="1">
                  <c:v>2010 г.</c:v>
                </c:pt>
                <c:pt idx="2">
                  <c:v>2011 г.</c:v>
                </c:pt>
                <c:pt idx="3">
                  <c:v>2012 г.</c:v>
                </c:pt>
                <c:pt idx="4">
                  <c:v>2013 г.</c:v>
                </c:pt>
              </c:strCache>
            </c:strRef>
          </c:cat>
          <c:val>
            <c:numRef>
              <c:f>Лист1!$B$2:$B$6</c:f>
              <c:numCache>
                <c:formatCode>General</c:formatCode>
                <c:ptCount val="5"/>
                <c:pt idx="0">
                  <c:v>15410</c:v>
                </c:pt>
                <c:pt idx="3">
                  <c:v>4972</c:v>
                </c:pt>
              </c:numCache>
            </c:numRef>
          </c:val>
        </c:ser>
        <c:ser>
          <c:idx val="1"/>
          <c:order val="1"/>
          <c:tx>
            <c:strRef>
              <c:f>Лист1!$C$1</c:f>
              <c:strCache>
                <c:ptCount val="1"/>
                <c:pt idx="0">
                  <c:v>Масла</c:v>
                </c:pt>
              </c:strCache>
            </c:strRef>
          </c:tx>
          <c:spPr>
            <a:solidFill>
              <a:srgbClr val="B9CDE5"/>
            </a:solidFill>
          </c:spPr>
          <c:cat>
            <c:strRef>
              <c:f>Лист1!$A$2:$A$6</c:f>
              <c:strCache>
                <c:ptCount val="5"/>
                <c:pt idx="0">
                  <c:v>2009 г.</c:v>
                </c:pt>
                <c:pt idx="1">
                  <c:v>2010 г.</c:v>
                </c:pt>
                <c:pt idx="2">
                  <c:v>2011 г.</c:v>
                </c:pt>
                <c:pt idx="3">
                  <c:v>2012 г.</c:v>
                </c:pt>
                <c:pt idx="4">
                  <c:v>2013 г.</c:v>
                </c:pt>
              </c:strCache>
            </c:strRef>
          </c:cat>
          <c:val>
            <c:numRef>
              <c:f>Лист1!$C$2:$C$6</c:f>
              <c:numCache>
                <c:formatCode>General</c:formatCode>
                <c:ptCount val="5"/>
                <c:pt idx="0">
                  <c:v>984</c:v>
                </c:pt>
                <c:pt idx="3">
                  <c:v>2136</c:v>
                </c:pt>
              </c:numCache>
            </c:numRef>
          </c:val>
        </c:ser>
        <c:ser>
          <c:idx val="2"/>
          <c:order val="2"/>
          <c:tx>
            <c:strRef>
              <c:f>Лист1!$D$1</c:f>
              <c:strCache>
                <c:ptCount val="1"/>
                <c:pt idx="0">
                  <c:v>Мазут</c:v>
                </c:pt>
              </c:strCache>
            </c:strRef>
          </c:tx>
          <c:spPr>
            <a:solidFill>
              <a:schemeClr val="bg1">
                <a:lumMod val="50000"/>
              </a:schemeClr>
            </a:solidFill>
          </c:spPr>
          <c:dLbls>
            <c:dLbl>
              <c:idx val="3"/>
              <c:layout/>
              <c:tx>
                <c:rich>
                  <a:bodyPr/>
                  <a:lstStyle/>
                  <a:p>
                    <a:pPr>
                      <a:defRPr>
                        <a:solidFill>
                          <a:schemeClr val="bg1"/>
                        </a:solidFill>
                      </a:defRPr>
                    </a:pPr>
                    <a:r>
                      <a:rPr lang="ru-RU" smtClean="0">
                        <a:solidFill>
                          <a:schemeClr val="bg1"/>
                        </a:solidFill>
                      </a:rPr>
                      <a:t>14%</a:t>
                    </a:r>
                    <a:endParaRPr lang="en-US" dirty="0">
                      <a:solidFill>
                        <a:schemeClr val="bg1"/>
                      </a:solidFill>
                    </a:endParaRPr>
                  </a:p>
                </c:rich>
              </c:tx>
              <c:spPr/>
              <c:showVal val="1"/>
            </c:dLbl>
            <c:dLbl>
              <c:idx val="4"/>
              <c:layout/>
              <c:tx>
                <c:rich>
                  <a:bodyPr/>
                  <a:lstStyle/>
                  <a:p>
                    <a:pPr>
                      <a:defRPr>
                        <a:solidFill>
                          <a:schemeClr val="bg1"/>
                        </a:solidFill>
                      </a:defRPr>
                    </a:pPr>
                    <a:r>
                      <a:rPr lang="ru-RU" smtClean="0">
                        <a:solidFill>
                          <a:schemeClr val="bg1"/>
                        </a:solidFill>
                      </a:rPr>
                      <a:t>10%</a:t>
                    </a:r>
                    <a:endParaRPr lang="en-US" dirty="0">
                      <a:solidFill>
                        <a:schemeClr val="bg1"/>
                      </a:solidFill>
                    </a:endParaRPr>
                  </a:p>
                </c:rich>
              </c:tx>
              <c:spPr/>
              <c:showVal val="1"/>
            </c:dLbl>
            <c:showVal val="1"/>
          </c:dLbls>
          <c:cat>
            <c:strRef>
              <c:f>Лист1!$A$2:$A$6</c:f>
              <c:strCache>
                <c:ptCount val="5"/>
                <c:pt idx="0">
                  <c:v>2009 г.</c:v>
                </c:pt>
                <c:pt idx="1">
                  <c:v>2010 г.</c:v>
                </c:pt>
                <c:pt idx="2">
                  <c:v>2011 г.</c:v>
                </c:pt>
                <c:pt idx="3">
                  <c:v>2012 г.</c:v>
                </c:pt>
                <c:pt idx="4">
                  <c:v>2013 г.</c:v>
                </c:pt>
              </c:strCache>
            </c:strRef>
          </c:cat>
          <c:val>
            <c:numRef>
              <c:f>Лист1!$D$2:$D$6</c:f>
              <c:numCache>
                <c:formatCode>General</c:formatCode>
                <c:ptCount val="5"/>
                <c:pt idx="3">
                  <c:v>94965</c:v>
                </c:pt>
                <c:pt idx="4">
                  <c:v>102550</c:v>
                </c:pt>
              </c:numCache>
            </c:numRef>
          </c:val>
        </c:ser>
        <c:ser>
          <c:idx val="3"/>
          <c:order val="3"/>
          <c:tx>
            <c:strRef>
              <c:f>Лист1!$E$1</c:f>
              <c:strCache>
                <c:ptCount val="1"/>
                <c:pt idx="0">
                  <c:v>СУГИ</c:v>
                </c:pt>
              </c:strCache>
            </c:strRef>
          </c:tx>
          <c:spPr>
            <a:solidFill>
              <a:srgbClr val="00B0F0"/>
            </a:solidFill>
          </c:spPr>
          <c:dLbls>
            <c:dLbl>
              <c:idx val="0"/>
              <c:delete val="1"/>
            </c:dLbl>
            <c:dLbl>
              <c:idx val="1"/>
              <c:layout/>
              <c:tx>
                <c:rich>
                  <a:bodyPr/>
                  <a:lstStyle/>
                  <a:p>
                    <a:r>
                      <a:rPr lang="ru-RU" smtClean="0">
                        <a:solidFill>
                          <a:schemeClr val="bg1"/>
                        </a:solidFill>
                      </a:rPr>
                      <a:t>1</a:t>
                    </a:r>
                    <a:r>
                      <a:rPr lang="ru-RU" smtClean="0"/>
                      <a:t>00%</a:t>
                    </a:r>
                    <a:endParaRPr lang="en-US" dirty="0"/>
                  </a:p>
                </c:rich>
              </c:tx>
              <c:showVal val="1"/>
            </c:dLbl>
            <c:dLbl>
              <c:idx val="2"/>
              <c:layout/>
              <c:tx>
                <c:rich>
                  <a:bodyPr/>
                  <a:lstStyle/>
                  <a:p>
                    <a:r>
                      <a:rPr lang="ru-RU" smtClean="0">
                        <a:solidFill>
                          <a:schemeClr val="bg1"/>
                        </a:solidFill>
                      </a:rPr>
                      <a:t>1</a:t>
                    </a:r>
                    <a:r>
                      <a:rPr lang="ru-RU" smtClean="0"/>
                      <a:t>00%</a:t>
                    </a:r>
                    <a:endParaRPr lang="en-US" dirty="0"/>
                  </a:p>
                </c:rich>
              </c:tx>
              <c:showVal val="1"/>
            </c:dLbl>
            <c:dLbl>
              <c:idx val="3"/>
              <c:layout/>
              <c:tx>
                <c:rich>
                  <a:bodyPr/>
                  <a:lstStyle/>
                  <a:p>
                    <a:r>
                      <a:rPr lang="ru-RU" smtClean="0">
                        <a:solidFill>
                          <a:schemeClr val="bg1"/>
                        </a:solidFill>
                      </a:rPr>
                      <a:t>8</a:t>
                    </a:r>
                    <a:r>
                      <a:rPr lang="ru-RU" smtClean="0"/>
                      <a:t>5%</a:t>
                    </a:r>
                    <a:endParaRPr lang="en-US" dirty="0"/>
                  </a:p>
                </c:rich>
              </c:tx>
              <c:showVal val="1"/>
            </c:dLbl>
            <c:dLbl>
              <c:idx val="4"/>
              <c:layout/>
              <c:tx>
                <c:rich>
                  <a:bodyPr/>
                  <a:lstStyle/>
                  <a:p>
                    <a:r>
                      <a:rPr lang="ru-RU" smtClean="0">
                        <a:solidFill>
                          <a:schemeClr val="bg1"/>
                        </a:solidFill>
                      </a:rPr>
                      <a:t>9</a:t>
                    </a:r>
                    <a:r>
                      <a:rPr lang="ru-RU" smtClean="0"/>
                      <a:t>0%</a:t>
                    </a:r>
                    <a:endParaRPr lang="en-US" dirty="0"/>
                  </a:p>
                </c:rich>
              </c:tx>
              <c:showVal val="1"/>
            </c:dLbl>
            <c:txPr>
              <a:bodyPr/>
              <a:lstStyle/>
              <a:p>
                <a:pPr>
                  <a:defRPr>
                    <a:solidFill>
                      <a:schemeClr val="bg1"/>
                    </a:solidFill>
                  </a:defRPr>
                </a:pPr>
                <a:endParaRPr lang="ru-RU"/>
              </a:p>
            </c:txPr>
            <c:showVal val="1"/>
          </c:dLbls>
          <c:cat>
            <c:strRef>
              <c:f>Лист1!$A$2:$A$6</c:f>
              <c:strCache>
                <c:ptCount val="5"/>
                <c:pt idx="0">
                  <c:v>2009 г.</c:v>
                </c:pt>
                <c:pt idx="1">
                  <c:v>2010 г.</c:v>
                </c:pt>
                <c:pt idx="2">
                  <c:v>2011 г.</c:v>
                </c:pt>
                <c:pt idx="3">
                  <c:v>2012 г.</c:v>
                </c:pt>
                <c:pt idx="4">
                  <c:v>2013 г.</c:v>
                </c:pt>
              </c:strCache>
            </c:strRef>
          </c:cat>
          <c:val>
            <c:numRef>
              <c:f>Лист1!$E$2:$E$6</c:f>
              <c:numCache>
                <c:formatCode>General</c:formatCode>
                <c:ptCount val="5"/>
                <c:pt idx="0">
                  <c:v>19321</c:v>
                </c:pt>
                <c:pt idx="1">
                  <c:v>90576</c:v>
                </c:pt>
                <c:pt idx="2">
                  <c:v>260014</c:v>
                </c:pt>
                <c:pt idx="3">
                  <c:v>572043</c:v>
                </c:pt>
                <c:pt idx="4">
                  <c:v>965875</c:v>
                </c:pt>
              </c:numCache>
            </c:numRef>
          </c:val>
        </c:ser>
        <c:gapWidth val="65"/>
        <c:overlap val="100"/>
        <c:axId val="102212736"/>
        <c:axId val="102214272"/>
      </c:barChart>
      <c:catAx>
        <c:axId val="102212736"/>
        <c:scaling>
          <c:orientation val="minMax"/>
        </c:scaling>
        <c:axPos val="b"/>
        <c:majorTickMark val="none"/>
        <c:tickLblPos val="nextTo"/>
        <c:txPr>
          <a:bodyPr/>
          <a:lstStyle/>
          <a:p>
            <a:pPr>
              <a:defRPr b="0">
                <a:latin typeface="Arial" pitchFamily="34" charset="0"/>
                <a:cs typeface="Arial" pitchFamily="34" charset="0"/>
              </a:defRPr>
            </a:pPr>
            <a:endParaRPr lang="ru-RU"/>
          </a:p>
        </c:txPr>
        <c:crossAx val="102214272"/>
        <c:crosses val="autoZero"/>
        <c:auto val="1"/>
        <c:lblAlgn val="ctr"/>
        <c:lblOffset val="100"/>
      </c:catAx>
      <c:valAx>
        <c:axId val="102214272"/>
        <c:scaling>
          <c:orientation val="minMax"/>
          <c:min val="0"/>
        </c:scaling>
        <c:delete val="1"/>
        <c:axPos val="l"/>
        <c:numFmt formatCode="General" sourceLinked="1"/>
        <c:majorTickMark val="none"/>
        <c:tickLblPos val="none"/>
        <c:crossAx val="102212736"/>
        <c:crosses val="autoZero"/>
        <c:crossBetween val="between"/>
      </c:valAx>
    </c:plotArea>
    <c:legend>
      <c:legendPos val="r"/>
      <c:layout>
        <c:manualLayout>
          <c:xMode val="edge"/>
          <c:yMode val="edge"/>
          <c:x val="1.5044093461382267E-2"/>
          <c:y val="0.87373253624863934"/>
          <c:w val="0.95618300620668784"/>
          <c:h val="0.12626746375136308"/>
        </c:manualLayout>
      </c:layout>
    </c:legend>
    <c:plotVisOnly val="1"/>
    <c:dispBlanksAs val="gap"/>
  </c:chart>
  <c:txPr>
    <a:bodyPr/>
    <a:lstStyle/>
    <a:p>
      <a:pPr>
        <a:defRPr sz="900"/>
      </a:pPr>
      <a:endParaRPr lang="ru-RU"/>
    </a:p>
  </c:txPr>
  <c:externalData r:id="rId1"/>
  <c:userShapes r:id="rId2"/>
</c:chartSpace>
</file>

<file path=ppt/charts/chart2.xml><?xml version="1.0" encoding="utf-8"?>
<c:chartSpace xmlns:c="http://schemas.openxmlformats.org/drawingml/2006/chart" xmlns:a="http://schemas.openxmlformats.org/drawingml/2006/main" xmlns:r="http://schemas.openxmlformats.org/officeDocument/2006/relationships">
  <c:date1904 val="1"/>
  <c:lang val="ru-RU"/>
  <c:chart>
    <c:autoTitleDeleted val="1"/>
    <c:plotArea>
      <c:layout>
        <c:manualLayout>
          <c:layoutTarget val="inner"/>
          <c:xMode val="edge"/>
          <c:yMode val="edge"/>
          <c:x val="3.5070434560768984E-2"/>
          <c:y val="0.11422017923934376"/>
          <c:w val="0.95182525256757977"/>
          <c:h val="0.62739927045143773"/>
        </c:manualLayout>
      </c:layout>
      <c:barChart>
        <c:barDir val="col"/>
        <c:grouping val="stacked"/>
        <c:ser>
          <c:idx val="0"/>
          <c:order val="0"/>
          <c:tx>
            <c:strRef>
              <c:f>Лист1!$B$1</c:f>
              <c:strCache>
                <c:ptCount val="1"/>
                <c:pt idx="0">
                  <c:v>Масла</c:v>
                </c:pt>
              </c:strCache>
            </c:strRef>
          </c:tx>
          <c:spPr>
            <a:solidFill>
              <a:srgbClr val="B9CDE5"/>
            </a:solidFill>
          </c:spPr>
          <c:dLbls>
            <c:dLbl>
              <c:idx val="0"/>
              <c:layout>
                <c:manualLayout>
                  <c:x val="0"/>
                  <c:y val="-0.39389141947191081"/>
                </c:manualLayout>
              </c:layout>
              <c:tx>
                <c:rich>
                  <a:bodyPr/>
                  <a:lstStyle/>
                  <a:p>
                    <a:r>
                      <a:rPr lang="ru-RU" b="1" dirty="0" smtClean="0">
                        <a:solidFill>
                          <a:srgbClr val="0070C0"/>
                        </a:solidFill>
                        <a:latin typeface="Cambria" pitchFamily="18" charset="0"/>
                      </a:rPr>
                      <a:t>1 167,5</a:t>
                    </a:r>
                    <a:endParaRPr lang="en-US" dirty="0"/>
                  </a:p>
                </c:rich>
              </c:tx>
              <c:showVal val="1"/>
            </c:dLbl>
            <c:dLbl>
              <c:idx val="1"/>
              <c:layout>
                <c:manualLayout>
                  <c:x val="0"/>
                  <c:y val="-0.48795504203236678"/>
                </c:manualLayout>
              </c:layout>
              <c:tx>
                <c:rich>
                  <a:bodyPr/>
                  <a:lstStyle/>
                  <a:p>
                    <a:r>
                      <a:rPr lang="ru-RU" dirty="0" smtClean="0">
                        <a:solidFill>
                          <a:srgbClr val="0070C0"/>
                        </a:solidFill>
                        <a:latin typeface="Cambria" pitchFamily="18" charset="0"/>
                      </a:rPr>
                      <a:t>1 477,4</a:t>
                    </a:r>
                    <a:endParaRPr lang="en-US" dirty="0"/>
                  </a:p>
                </c:rich>
              </c:tx>
              <c:showVal val="1"/>
            </c:dLbl>
            <c:dLbl>
              <c:idx val="2"/>
              <c:layout>
                <c:manualLayout>
                  <c:x val="0"/>
                  <c:y val="-0.59377661741288179"/>
                </c:manualLayout>
              </c:layout>
              <c:tx>
                <c:rich>
                  <a:bodyPr/>
                  <a:lstStyle/>
                  <a:p>
                    <a:r>
                      <a:rPr lang="ru-RU" dirty="0" smtClean="0">
                        <a:solidFill>
                          <a:srgbClr val="0070C0"/>
                        </a:solidFill>
                        <a:latin typeface="Cambria" pitchFamily="18" charset="0"/>
                      </a:rPr>
                      <a:t>1 837,7</a:t>
                    </a:r>
                    <a:endParaRPr lang="en-US" dirty="0"/>
                  </a:p>
                </c:rich>
              </c:tx>
              <c:showVal val="1"/>
            </c:dLbl>
            <c:dLbl>
              <c:idx val="3"/>
              <c:layout>
                <c:manualLayout>
                  <c:x val="3.0941231451116443E-3"/>
                  <c:y val="-0.35273858460171076"/>
                </c:manualLayout>
              </c:layout>
              <c:tx>
                <c:rich>
                  <a:bodyPr/>
                  <a:lstStyle/>
                  <a:p>
                    <a:r>
                      <a:rPr lang="ru-RU" dirty="0" smtClean="0">
                        <a:solidFill>
                          <a:srgbClr val="0070C0"/>
                        </a:solidFill>
                        <a:latin typeface="Cambria" pitchFamily="18" charset="0"/>
                      </a:rPr>
                      <a:t>1 025,4</a:t>
                    </a:r>
                    <a:endParaRPr lang="en-US" dirty="0"/>
                  </a:p>
                </c:rich>
              </c:tx>
              <c:showVal val="1"/>
            </c:dLbl>
            <c:dLbl>
              <c:idx val="4"/>
              <c:layout>
                <c:manualLayout>
                  <c:x val="4.7610544397451123E-4"/>
                  <c:y val="-0.24691700922119836"/>
                </c:manualLayout>
              </c:layout>
              <c:tx>
                <c:rich>
                  <a:bodyPr/>
                  <a:lstStyle/>
                  <a:p>
                    <a:r>
                      <a:rPr lang="ru-RU" dirty="0" smtClean="0">
                        <a:solidFill>
                          <a:srgbClr val="0070C0"/>
                        </a:solidFill>
                        <a:latin typeface="Cambria" pitchFamily="18" charset="0"/>
                      </a:rPr>
                      <a:t>654,1</a:t>
                    </a:r>
                    <a:endParaRPr lang="en-US" dirty="0"/>
                  </a:p>
                </c:rich>
              </c:tx>
              <c:showVal val="1"/>
            </c:dLbl>
            <c:txPr>
              <a:bodyPr/>
              <a:lstStyle/>
              <a:p>
                <a:pPr>
                  <a:defRPr b="1">
                    <a:solidFill>
                      <a:srgbClr val="0070C0"/>
                    </a:solidFill>
                    <a:latin typeface="Cambria" pitchFamily="18" charset="0"/>
                  </a:defRPr>
                </a:pPr>
                <a:endParaRPr lang="ru-RU"/>
              </a:p>
            </c:txPr>
            <c:showVal val="1"/>
          </c:dLbls>
          <c:cat>
            <c:strRef>
              <c:f>Лист1!$A$2:$A$6</c:f>
              <c:strCache>
                <c:ptCount val="5"/>
                <c:pt idx="0">
                  <c:v>2009 г.</c:v>
                </c:pt>
                <c:pt idx="1">
                  <c:v>2010 г.</c:v>
                </c:pt>
                <c:pt idx="2">
                  <c:v>2011 г.</c:v>
                </c:pt>
                <c:pt idx="3">
                  <c:v>2012 г.</c:v>
                </c:pt>
                <c:pt idx="4">
                  <c:v>2013 г.</c:v>
                </c:pt>
              </c:strCache>
            </c:strRef>
          </c:cat>
          <c:val>
            <c:numRef>
              <c:f>Лист1!$B$2:$B$6</c:f>
              <c:numCache>
                <c:formatCode>General</c:formatCode>
                <c:ptCount val="5"/>
                <c:pt idx="0">
                  <c:v>113684</c:v>
                </c:pt>
                <c:pt idx="1">
                  <c:v>140244</c:v>
                </c:pt>
                <c:pt idx="2">
                  <c:v>83260</c:v>
                </c:pt>
                <c:pt idx="3">
                  <c:v>81003</c:v>
                </c:pt>
                <c:pt idx="4">
                  <c:v>43522</c:v>
                </c:pt>
              </c:numCache>
            </c:numRef>
          </c:val>
        </c:ser>
        <c:ser>
          <c:idx val="1"/>
          <c:order val="1"/>
          <c:tx>
            <c:strRef>
              <c:f>Лист1!$C$1</c:f>
              <c:strCache>
                <c:ptCount val="1"/>
                <c:pt idx="0">
                  <c:v>Нефть</c:v>
                </c:pt>
              </c:strCache>
            </c:strRef>
          </c:tx>
          <c:spPr>
            <a:solidFill>
              <a:schemeClr val="accent6">
                <a:lumMod val="75000"/>
              </a:schemeClr>
            </a:solidFill>
          </c:spPr>
          <c:dLbls>
            <c:dLbl>
              <c:idx val="0"/>
              <c:layout>
                <c:manualLayout>
                  <c:x val="6.1881525834361524E-3"/>
                  <c:y val="7.0547716920342424E-2"/>
                </c:manualLayout>
              </c:layout>
              <c:tx>
                <c:rich>
                  <a:bodyPr/>
                  <a:lstStyle/>
                  <a:p>
                    <a:r>
                      <a:rPr lang="ru-RU" dirty="0" smtClean="0"/>
                      <a:t>90%</a:t>
                    </a:r>
                    <a:endParaRPr lang="en-US" dirty="0"/>
                  </a:p>
                </c:rich>
              </c:tx>
              <c:showVal val="1"/>
            </c:dLbl>
            <c:dLbl>
              <c:idx val="1"/>
              <c:layout>
                <c:manualLayout>
                  <c:x val="0"/>
                  <c:y val="7.0547716920342424E-2"/>
                </c:manualLayout>
              </c:layout>
              <c:tx>
                <c:rich>
                  <a:bodyPr/>
                  <a:lstStyle/>
                  <a:p>
                    <a:r>
                      <a:rPr lang="ru-RU" dirty="0" smtClean="0"/>
                      <a:t>91%</a:t>
                    </a:r>
                    <a:endParaRPr lang="en-US" dirty="0"/>
                  </a:p>
                </c:rich>
              </c:tx>
              <c:showVal val="1"/>
            </c:dLbl>
            <c:dLbl>
              <c:idx val="2"/>
              <c:layout>
                <c:manualLayout>
                  <c:x val="3.0941981105413489E-3"/>
                  <c:y val="7.6426693330370832E-2"/>
                </c:manualLayout>
              </c:layout>
              <c:tx>
                <c:rich>
                  <a:bodyPr/>
                  <a:lstStyle/>
                  <a:p>
                    <a:r>
                      <a:rPr lang="ru-RU" dirty="0" smtClean="0"/>
                      <a:t>95%</a:t>
                    </a:r>
                    <a:endParaRPr lang="en-US" dirty="0"/>
                  </a:p>
                </c:rich>
              </c:tx>
              <c:showVal val="1"/>
            </c:dLbl>
            <c:dLbl>
              <c:idx val="3"/>
              <c:layout>
                <c:manualLayout>
                  <c:x val="0"/>
                  <c:y val="6.466874051031371E-2"/>
                </c:manualLayout>
              </c:layout>
              <c:tx>
                <c:rich>
                  <a:bodyPr/>
                  <a:lstStyle/>
                  <a:p>
                    <a:r>
                      <a:rPr lang="ru-RU" dirty="0" smtClean="0"/>
                      <a:t>92%</a:t>
                    </a:r>
                    <a:endParaRPr lang="en-US" dirty="0"/>
                  </a:p>
                </c:rich>
              </c:tx>
              <c:showVal val="1"/>
            </c:dLbl>
            <c:dLbl>
              <c:idx val="4"/>
              <c:layout>
                <c:manualLayout>
                  <c:x val="0"/>
                  <c:y val="1.7636929230085596E-2"/>
                </c:manualLayout>
              </c:layout>
              <c:tx>
                <c:rich>
                  <a:bodyPr/>
                  <a:lstStyle/>
                  <a:p>
                    <a:r>
                      <a:rPr lang="ru-RU" dirty="0" smtClean="0"/>
                      <a:t>93%</a:t>
                    </a:r>
                    <a:endParaRPr lang="en-US" dirty="0"/>
                  </a:p>
                </c:rich>
              </c:tx>
              <c:showVal val="1"/>
            </c:dLbl>
            <c:txPr>
              <a:bodyPr/>
              <a:lstStyle/>
              <a:p>
                <a:pPr>
                  <a:defRPr sz="800"/>
                </a:pPr>
                <a:endParaRPr lang="ru-RU"/>
              </a:p>
            </c:txPr>
            <c:showVal val="1"/>
          </c:dLbls>
          <c:cat>
            <c:strRef>
              <c:f>Лист1!$A$2:$A$6</c:f>
              <c:strCache>
                <c:ptCount val="5"/>
                <c:pt idx="0">
                  <c:v>2009 г.</c:v>
                </c:pt>
                <c:pt idx="1">
                  <c:v>2010 г.</c:v>
                </c:pt>
                <c:pt idx="2">
                  <c:v>2011 г.</c:v>
                </c:pt>
                <c:pt idx="3">
                  <c:v>2012 г.</c:v>
                </c:pt>
                <c:pt idx="4">
                  <c:v>2013 г.</c:v>
                </c:pt>
              </c:strCache>
            </c:strRef>
          </c:cat>
          <c:val>
            <c:numRef>
              <c:f>Лист1!$C$2:$C$6</c:f>
              <c:numCache>
                <c:formatCode>General</c:formatCode>
                <c:ptCount val="5"/>
                <c:pt idx="0">
                  <c:v>1053776</c:v>
                </c:pt>
                <c:pt idx="1">
                  <c:v>1337140</c:v>
                </c:pt>
                <c:pt idx="2">
                  <c:v>1754424</c:v>
                </c:pt>
                <c:pt idx="3">
                  <c:v>944441</c:v>
                </c:pt>
                <c:pt idx="4">
                  <c:v>610623</c:v>
                </c:pt>
              </c:numCache>
            </c:numRef>
          </c:val>
        </c:ser>
        <c:gapWidth val="65"/>
        <c:overlap val="100"/>
        <c:axId val="109776896"/>
        <c:axId val="109778432"/>
      </c:barChart>
      <c:catAx>
        <c:axId val="109776896"/>
        <c:scaling>
          <c:orientation val="minMax"/>
        </c:scaling>
        <c:axPos val="b"/>
        <c:majorTickMark val="none"/>
        <c:tickLblPos val="nextTo"/>
        <c:txPr>
          <a:bodyPr/>
          <a:lstStyle/>
          <a:p>
            <a:pPr>
              <a:defRPr b="0">
                <a:latin typeface="Arial" pitchFamily="34" charset="0"/>
                <a:cs typeface="Arial" pitchFamily="34" charset="0"/>
              </a:defRPr>
            </a:pPr>
            <a:endParaRPr lang="ru-RU"/>
          </a:p>
        </c:txPr>
        <c:crossAx val="109778432"/>
        <c:crosses val="autoZero"/>
        <c:auto val="1"/>
        <c:lblAlgn val="ctr"/>
        <c:lblOffset val="100"/>
      </c:catAx>
      <c:valAx>
        <c:axId val="109778432"/>
        <c:scaling>
          <c:orientation val="minMax"/>
          <c:min val="0"/>
        </c:scaling>
        <c:delete val="1"/>
        <c:axPos val="l"/>
        <c:numFmt formatCode="General" sourceLinked="1"/>
        <c:majorTickMark val="none"/>
        <c:tickLblPos val="none"/>
        <c:crossAx val="109776896"/>
        <c:crosses val="autoZero"/>
        <c:crossBetween val="between"/>
      </c:valAx>
    </c:plotArea>
    <c:legend>
      <c:legendPos val="r"/>
      <c:layout>
        <c:manualLayout>
          <c:xMode val="edge"/>
          <c:yMode val="edge"/>
          <c:x val="1.5044093461382227E-2"/>
          <c:y val="0.89783959189719653"/>
          <c:w val="0.98495583824020005"/>
          <c:h val="0.1021604081028034"/>
        </c:manualLayout>
      </c:layout>
    </c:legend>
    <c:plotVisOnly val="1"/>
    <c:dispBlanksAs val="gap"/>
  </c:chart>
  <c:txPr>
    <a:bodyPr/>
    <a:lstStyle/>
    <a:p>
      <a:pPr>
        <a:defRPr sz="900"/>
      </a:pPr>
      <a:endParaRPr lang="ru-RU"/>
    </a:p>
  </c:txPr>
  <c:externalData r:id="rId1"/>
</c:chartSpace>
</file>

<file path=ppt/charts/chart3.xml><?xml version="1.0" encoding="utf-8"?>
<c:chartSpace xmlns:c="http://schemas.openxmlformats.org/drawingml/2006/chart" xmlns:a="http://schemas.openxmlformats.org/drawingml/2006/main" xmlns:r="http://schemas.openxmlformats.org/officeDocument/2006/relationships">
  <c:date1904 val="1"/>
  <c:lang val="ru-RU"/>
  <c:chart>
    <c:autoTitleDeleted val="1"/>
    <c:plotArea>
      <c:layout>
        <c:manualLayout>
          <c:layoutTarget val="inner"/>
          <c:xMode val="edge"/>
          <c:yMode val="edge"/>
          <c:x val="3.5070434560768984E-2"/>
          <c:y val="5.5430349008840314E-2"/>
          <c:w val="0.95182525256757911"/>
          <c:h val="0.68618883616106163"/>
        </c:manualLayout>
      </c:layout>
      <c:barChart>
        <c:barDir val="col"/>
        <c:grouping val="stacked"/>
        <c:ser>
          <c:idx val="0"/>
          <c:order val="0"/>
          <c:tx>
            <c:strRef>
              <c:f>Лист1!$B$1</c:f>
              <c:strCache>
                <c:ptCount val="1"/>
                <c:pt idx="0">
                  <c:v>Мазут</c:v>
                </c:pt>
              </c:strCache>
            </c:strRef>
          </c:tx>
          <c:spPr>
            <a:solidFill>
              <a:schemeClr val="bg1">
                <a:lumMod val="50000"/>
              </a:schemeClr>
            </a:solidFill>
          </c:spPr>
          <c:dLbls>
            <c:dLbl>
              <c:idx val="0"/>
              <c:layout>
                <c:manualLayout>
                  <c:x val="0"/>
                  <c:y val="-0.32955593242060682"/>
                </c:manualLayout>
              </c:layout>
              <c:tx>
                <c:rich>
                  <a:bodyPr/>
                  <a:lstStyle/>
                  <a:p>
                    <a:r>
                      <a:rPr lang="ru-RU" b="1" dirty="0" smtClean="0">
                        <a:solidFill>
                          <a:srgbClr val="0070C0"/>
                        </a:solidFill>
                        <a:latin typeface="Cambria" pitchFamily="18" charset="0"/>
                      </a:rPr>
                      <a:t>1</a:t>
                    </a:r>
                    <a:r>
                      <a:rPr lang="ru-RU" b="1" dirty="0" smtClean="0">
                        <a:solidFill>
                          <a:srgbClr val="0070C0"/>
                        </a:solidFill>
                      </a:rPr>
                      <a:t> 185,2</a:t>
                    </a:r>
                    <a:endParaRPr lang="en-US" dirty="0"/>
                  </a:p>
                </c:rich>
              </c:tx>
              <c:showVal val="1"/>
            </c:dLbl>
            <c:dLbl>
              <c:idx val="1"/>
              <c:layout>
                <c:manualLayout>
                  <c:x val="0"/>
                  <c:y val="-0.35432858643158638"/>
                </c:manualLayout>
              </c:layout>
              <c:tx>
                <c:rich>
                  <a:bodyPr/>
                  <a:lstStyle/>
                  <a:p>
                    <a:r>
                      <a:rPr lang="ru-RU" dirty="0" smtClean="0">
                        <a:solidFill>
                          <a:srgbClr val="0070C0"/>
                        </a:solidFill>
                        <a:latin typeface="Cambria" pitchFamily="18" charset="0"/>
                      </a:rPr>
                      <a:t>1</a:t>
                    </a:r>
                    <a:r>
                      <a:rPr lang="ru-RU" dirty="0" smtClean="0">
                        <a:solidFill>
                          <a:srgbClr val="0070C0"/>
                        </a:solidFill>
                      </a:rPr>
                      <a:t> 253,6</a:t>
                    </a:r>
                    <a:endParaRPr lang="en-US" dirty="0"/>
                  </a:p>
                </c:rich>
              </c:tx>
              <c:showVal val="1"/>
            </c:dLbl>
            <c:dLbl>
              <c:idx val="2"/>
              <c:layout>
                <c:manualLayout>
                  <c:x val="0"/>
                  <c:y val="-0.25320407307747145"/>
                </c:manualLayout>
              </c:layout>
              <c:tx>
                <c:rich>
                  <a:bodyPr/>
                  <a:lstStyle/>
                  <a:p>
                    <a:r>
                      <a:rPr lang="ru-RU" dirty="0" smtClean="0">
                        <a:solidFill>
                          <a:srgbClr val="0070C0"/>
                        </a:solidFill>
                        <a:latin typeface="Cambria" pitchFamily="18" charset="0"/>
                      </a:rPr>
                      <a:t>8</a:t>
                    </a:r>
                    <a:r>
                      <a:rPr lang="ru-RU" dirty="0" smtClean="0">
                        <a:solidFill>
                          <a:srgbClr val="0070C0"/>
                        </a:solidFill>
                      </a:rPr>
                      <a:t>39,0</a:t>
                    </a:r>
                    <a:endParaRPr lang="en-US" dirty="0"/>
                  </a:p>
                </c:rich>
              </c:tx>
              <c:showVal val="1"/>
            </c:dLbl>
            <c:dLbl>
              <c:idx val="3"/>
              <c:layout>
                <c:manualLayout>
                  <c:x val="3.0941231451116443E-3"/>
                  <c:y val="-0.15233685409208153"/>
                </c:manualLayout>
              </c:layout>
              <c:tx>
                <c:rich>
                  <a:bodyPr/>
                  <a:lstStyle/>
                  <a:p>
                    <a:r>
                      <a:rPr lang="ru-RU" dirty="0" smtClean="0">
                        <a:solidFill>
                          <a:srgbClr val="0070C0"/>
                        </a:solidFill>
                        <a:latin typeface="Cambria" pitchFamily="18" charset="0"/>
                      </a:rPr>
                      <a:t>4</a:t>
                    </a:r>
                    <a:r>
                      <a:rPr lang="ru-RU" dirty="0" smtClean="0">
                        <a:solidFill>
                          <a:srgbClr val="0070C0"/>
                        </a:solidFill>
                      </a:rPr>
                      <a:t>17,1</a:t>
                    </a:r>
                    <a:endParaRPr lang="en-US" dirty="0"/>
                  </a:p>
                </c:rich>
              </c:tx>
              <c:showVal val="1"/>
            </c:dLbl>
            <c:dLbl>
              <c:idx val="4"/>
              <c:layout>
                <c:manualLayout>
                  <c:x val="-2.3800774272942984E-3"/>
                  <c:y val="-0.13361599842688471"/>
                </c:manualLayout>
              </c:layout>
              <c:tx>
                <c:rich>
                  <a:bodyPr/>
                  <a:lstStyle/>
                  <a:p>
                    <a:r>
                      <a:rPr lang="ru-RU" dirty="0" smtClean="0">
                        <a:solidFill>
                          <a:srgbClr val="0070C0"/>
                        </a:solidFill>
                        <a:latin typeface="Cambria" pitchFamily="18" charset="0"/>
                      </a:rPr>
                      <a:t>3</a:t>
                    </a:r>
                    <a:r>
                      <a:rPr lang="ru-RU" dirty="0" smtClean="0">
                        <a:solidFill>
                          <a:srgbClr val="0070C0"/>
                        </a:solidFill>
                      </a:rPr>
                      <a:t>49,0</a:t>
                    </a:r>
                    <a:endParaRPr lang="en-US" dirty="0"/>
                  </a:p>
                </c:rich>
              </c:tx>
              <c:showVal val="1"/>
            </c:dLbl>
            <c:txPr>
              <a:bodyPr/>
              <a:lstStyle/>
              <a:p>
                <a:pPr>
                  <a:defRPr b="1">
                    <a:solidFill>
                      <a:srgbClr val="0070C0"/>
                    </a:solidFill>
                    <a:latin typeface="Cambria" pitchFamily="18" charset="0"/>
                  </a:defRPr>
                </a:pPr>
                <a:endParaRPr lang="ru-RU"/>
              </a:p>
            </c:txPr>
            <c:showVal val="1"/>
          </c:dLbls>
          <c:cat>
            <c:strRef>
              <c:f>Лист1!$A$2:$A$6</c:f>
              <c:strCache>
                <c:ptCount val="5"/>
                <c:pt idx="0">
                  <c:v>2009 г.</c:v>
                </c:pt>
                <c:pt idx="1">
                  <c:v>2010 г.</c:v>
                </c:pt>
                <c:pt idx="2">
                  <c:v>2011 г.</c:v>
                </c:pt>
                <c:pt idx="3">
                  <c:v>2012 г.</c:v>
                </c:pt>
                <c:pt idx="4">
                  <c:v>2013 г.</c:v>
                </c:pt>
              </c:strCache>
            </c:strRef>
          </c:cat>
          <c:val>
            <c:numRef>
              <c:f>Лист1!$B$2:$B$6</c:f>
              <c:numCache>
                <c:formatCode>General</c:formatCode>
                <c:ptCount val="5"/>
                <c:pt idx="0">
                  <c:v>1185170</c:v>
                </c:pt>
                <c:pt idx="1">
                  <c:v>1253616</c:v>
                </c:pt>
                <c:pt idx="2">
                  <c:v>838961</c:v>
                </c:pt>
                <c:pt idx="3">
                  <c:v>417138</c:v>
                </c:pt>
                <c:pt idx="4">
                  <c:v>348962</c:v>
                </c:pt>
              </c:numCache>
            </c:numRef>
          </c:val>
        </c:ser>
        <c:gapWidth val="65"/>
        <c:overlap val="100"/>
        <c:axId val="114562176"/>
        <c:axId val="114563712"/>
      </c:barChart>
      <c:catAx>
        <c:axId val="114562176"/>
        <c:scaling>
          <c:orientation val="minMax"/>
        </c:scaling>
        <c:axPos val="b"/>
        <c:majorTickMark val="none"/>
        <c:tickLblPos val="nextTo"/>
        <c:txPr>
          <a:bodyPr/>
          <a:lstStyle/>
          <a:p>
            <a:pPr>
              <a:defRPr b="0">
                <a:latin typeface="Arial" pitchFamily="34" charset="0"/>
                <a:cs typeface="Arial" pitchFamily="34" charset="0"/>
              </a:defRPr>
            </a:pPr>
            <a:endParaRPr lang="ru-RU"/>
          </a:p>
        </c:txPr>
        <c:crossAx val="114563712"/>
        <c:crosses val="autoZero"/>
        <c:auto val="1"/>
        <c:lblAlgn val="ctr"/>
        <c:lblOffset val="100"/>
      </c:catAx>
      <c:valAx>
        <c:axId val="114563712"/>
        <c:scaling>
          <c:orientation val="minMax"/>
          <c:min val="0"/>
        </c:scaling>
        <c:delete val="1"/>
        <c:axPos val="l"/>
        <c:numFmt formatCode="General" sourceLinked="1"/>
        <c:majorTickMark val="none"/>
        <c:tickLblPos val="none"/>
        <c:crossAx val="114562176"/>
        <c:crosses val="autoZero"/>
        <c:crossBetween val="between"/>
      </c:valAx>
    </c:plotArea>
    <c:legend>
      <c:legendPos val="r"/>
      <c:layout>
        <c:manualLayout>
          <c:xMode val="edge"/>
          <c:yMode val="edge"/>
          <c:x val="1.5044093461382227E-2"/>
          <c:y val="0.89783959189719653"/>
          <c:w val="0.98495583824020005"/>
          <c:h val="0.1021604081028034"/>
        </c:manualLayout>
      </c:layout>
    </c:legend>
    <c:plotVisOnly val="1"/>
    <c:dispBlanksAs val="gap"/>
  </c:chart>
  <c:txPr>
    <a:bodyPr/>
    <a:lstStyle/>
    <a:p>
      <a:pPr>
        <a:defRPr sz="900"/>
      </a:pPr>
      <a:endParaRPr lang="ru-RU"/>
    </a:p>
  </c:txPr>
  <c:externalData r:id="rId1"/>
  <c:userShapes r:id="rId2"/>
</c:chartSpace>
</file>

<file path=ppt/charts/chart4.xml><?xml version="1.0" encoding="utf-8"?>
<c:chartSpace xmlns:c="http://schemas.openxmlformats.org/drawingml/2006/chart" xmlns:a="http://schemas.openxmlformats.org/drawingml/2006/main" xmlns:r="http://schemas.openxmlformats.org/officeDocument/2006/relationships">
  <c:date1904 val="1"/>
  <c:lang val="ru-RU"/>
  <c:chart>
    <c:title>
      <c:tx>
        <c:rich>
          <a:bodyPr/>
          <a:lstStyle/>
          <a:p>
            <a:pPr>
              <a:defRPr sz="3600">
                <a:effectLst>
                  <a:outerShdw blurRad="38100" dist="38100" dir="2700000" algn="tl">
                    <a:srgbClr val="000000">
                      <a:alpha val="43137"/>
                    </a:srgbClr>
                  </a:outerShdw>
                </a:effectLst>
              </a:defRPr>
            </a:pPr>
            <a:r>
              <a:rPr lang="en-US" sz="3600" dirty="0">
                <a:effectLst>
                  <a:outerShdw blurRad="38100" dist="38100" dir="2700000" algn="tl">
                    <a:srgbClr val="000000">
                      <a:alpha val="43137"/>
                    </a:srgbClr>
                  </a:outerShdw>
                </a:effectLst>
              </a:rPr>
              <a:t>2013 </a:t>
            </a:r>
            <a:r>
              <a:rPr lang="ru-RU" sz="3600" dirty="0">
                <a:effectLst>
                  <a:outerShdw blurRad="38100" dist="38100" dir="2700000" algn="tl">
                    <a:srgbClr val="000000">
                      <a:alpha val="43137"/>
                    </a:srgbClr>
                  </a:outerShdw>
                </a:effectLst>
              </a:rPr>
              <a:t>г.</a:t>
            </a:r>
          </a:p>
        </c:rich>
      </c:tx>
      <c:layout>
        <c:manualLayout>
          <c:xMode val="edge"/>
          <c:yMode val="edge"/>
          <c:x val="0.21500313096524679"/>
          <c:y val="0.32187500000000113"/>
        </c:manualLayout>
      </c:layout>
    </c:title>
    <c:plotArea>
      <c:layout>
        <c:manualLayout>
          <c:layoutTarget val="inner"/>
          <c:xMode val="edge"/>
          <c:yMode val="edge"/>
          <c:x val="3.5273858460171274E-2"/>
          <c:y val="8.8703740157480782E-2"/>
          <c:w val="0.65269338760340156"/>
          <c:h val="0.63606126968503962"/>
        </c:manualLayout>
      </c:layout>
      <c:pieChart>
        <c:varyColors val="1"/>
        <c:ser>
          <c:idx val="0"/>
          <c:order val="0"/>
          <c:tx>
            <c:strRef>
              <c:f>Лист1!$B$1</c:f>
              <c:strCache>
                <c:ptCount val="1"/>
                <c:pt idx="0">
                  <c:v>Продажи</c:v>
                </c:pt>
              </c:strCache>
            </c:strRef>
          </c:tx>
          <c:dPt>
            <c:idx val="0"/>
            <c:spPr>
              <a:solidFill>
                <a:srgbClr val="0099FF"/>
              </a:solidFill>
            </c:spPr>
          </c:dPt>
          <c:dPt>
            <c:idx val="1"/>
            <c:spPr>
              <a:solidFill>
                <a:schemeClr val="accent6">
                  <a:lumMod val="75000"/>
                </a:schemeClr>
              </a:solidFill>
            </c:spPr>
          </c:dPt>
          <c:dPt>
            <c:idx val="2"/>
            <c:spPr>
              <a:solidFill>
                <a:schemeClr val="bg1">
                  <a:lumMod val="50000"/>
                </a:schemeClr>
              </a:solidFill>
            </c:spPr>
          </c:dPt>
          <c:dPt>
            <c:idx val="3"/>
            <c:spPr>
              <a:solidFill>
                <a:srgbClr val="B9CDE5"/>
              </a:solidFill>
            </c:spPr>
          </c:dPt>
          <c:dLbls>
            <c:dLbl>
              <c:idx val="0"/>
              <c:layout>
                <c:manualLayout>
                  <c:x val="-0.16595176293543143"/>
                  <c:y val="-6.3902559055118323E-3"/>
                </c:manualLayout>
              </c:layout>
              <c:numFmt formatCode="0%" sourceLinked="0"/>
              <c:spPr/>
              <c:txPr>
                <a:bodyPr/>
                <a:lstStyle/>
                <a:p>
                  <a:pPr>
                    <a:defRPr>
                      <a:solidFill>
                        <a:schemeClr val="bg1"/>
                      </a:solidFill>
                    </a:defRPr>
                  </a:pPr>
                  <a:endParaRPr lang="ru-RU"/>
                </a:p>
              </c:txPr>
              <c:showPercent val="1"/>
            </c:dLbl>
            <c:dLbl>
              <c:idx val="1"/>
              <c:layout>
                <c:manualLayout>
                  <c:x val="0.13908202118956481"/>
                  <c:y val="-9.5749507874015719E-2"/>
                </c:manualLayout>
              </c:layout>
              <c:spPr/>
              <c:txPr>
                <a:bodyPr/>
                <a:lstStyle/>
                <a:p>
                  <a:pPr>
                    <a:defRPr>
                      <a:solidFill>
                        <a:schemeClr val="bg1"/>
                      </a:solidFill>
                    </a:defRPr>
                  </a:pPr>
                  <a:endParaRPr lang="ru-RU"/>
                </a:p>
              </c:txPr>
              <c:showPercent val="1"/>
            </c:dLbl>
            <c:dLbl>
              <c:idx val="2"/>
              <c:layout>
                <c:manualLayout>
                  <c:x val="0.13512387512498569"/>
                  <c:y val="0.10569168307086622"/>
                </c:manualLayout>
              </c:layout>
              <c:spPr/>
              <c:txPr>
                <a:bodyPr/>
                <a:lstStyle/>
                <a:p>
                  <a:pPr>
                    <a:defRPr>
                      <a:solidFill>
                        <a:schemeClr val="bg1"/>
                      </a:solidFill>
                    </a:defRPr>
                  </a:pPr>
                  <a:endParaRPr lang="ru-RU"/>
                </a:p>
              </c:txPr>
              <c:showPercent val="1"/>
            </c:dLbl>
            <c:dLbl>
              <c:idx val="3"/>
              <c:layout>
                <c:manualLayout>
                  <c:x val="8.6693650200483051E-3"/>
                  <c:y val="1.0859744094488189E-2"/>
                </c:manualLayout>
              </c:layout>
              <c:showPercent val="1"/>
            </c:dLbl>
            <c:dLbl>
              <c:idx val="4"/>
              <c:layout>
                <c:manualLayout>
                  <c:x val="1.2425387078203441E-3"/>
                  <c:y val="-1.5994094488189017E-3"/>
                </c:manualLayout>
              </c:layout>
              <c:showPercent val="1"/>
            </c:dLbl>
            <c:showPercent val="1"/>
            <c:showLeaderLines val="1"/>
          </c:dLbls>
          <c:cat>
            <c:strRef>
              <c:f>Лист1!$A$2:$A$5</c:f>
              <c:strCache>
                <c:ptCount val="4"/>
                <c:pt idx="0">
                  <c:v>СУГИ</c:v>
                </c:pt>
                <c:pt idx="1">
                  <c:v>Нефть</c:v>
                </c:pt>
                <c:pt idx="2">
                  <c:v>Мазут</c:v>
                </c:pt>
                <c:pt idx="3">
                  <c:v>Масла</c:v>
                </c:pt>
              </c:strCache>
            </c:strRef>
          </c:cat>
          <c:val>
            <c:numRef>
              <c:f>Лист1!$B$2:$B$5</c:f>
              <c:numCache>
                <c:formatCode>#,##0</c:formatCode>
                <c:ptCount val="4"/>
                <c:pt idx="0">
                  <c:v>965875</c:v>
                </c:pt>
                <c:pt idx="1">
                  <c:v>610623</c:v>
                </c:pt>
                <c:pt idx="2">
                  <c:v>451512</c:v>
                </c:pt>
                <c:pt idx="3">
                  <c:v>43522</c:v>
                </c:pt>
              </c:numCache>
            </c:numRef>
          </c:val>
        </c:ser>
        <c:firstSliceAng val="0"/>
      </c:pieChart>
    </c:plotArea>
    <c:legend>
      <c:legendPos val="r"/>
      <c:layout>
        <c:manualLayout>
          <c:xMode val="edge"/>
          <c:yMode val="edge"/>
          <c:x val="0.72644781892920984"/>
          <c:y val="0.17747711614173281"/>
          <c:w val="0.25751860904343982"/>
          <c:h val="0.42392277454400329"/>
        </c:manualLayout>
      </c:layout>
    </c:legend>
    <c:plotVisOnly val="1"/>
  </c:chart>
  <c:txPr>
    <a:bodyPr/>
    <a:lstStyle/>
    <a:p>
      <a:pPr>
        <a:defRPr sz="1200">
          <a:latin typeface="Arial Narrow" pitchFamily="34" charset="0"/>
        </a:defRPr>
      </a:pPr>
      <a:endParaRPr lang="ru-RU"/>
    </a:p>
  </c:txPr>
  <c:externalData r:id="rId1"/>
</c:chartSpace>
</file>

<file path=ppt/charts/chart5.xml><?xml version="1.0" encoding="utf-8"?>
<c:chartSpace xmlns:c="http://schemas.openxmlformats.org/drawingml/2006/chart" xmlns:a="http://schemas.openxmlformats.org/drawingml/2006/main" xmlns:r="http://schemas.openxmlformats.org/officeDocument/2006/relationships">
  <c:date1904 val="1"/>
  <c:lang val="ru-RU"/>
  <c:chart>
    <c:autoTitleDeleted val="1"/>
    <c:plotArea>
      <c:layout>
        <c:manualLayout>
          <c:layoutTarget val="inner"/>
          <c:xMode val="edge"/>
          <c:yMode val="edge"/>
          <c:x val="3.5070327318557096E-2"/>
          <c:y val="5.1796936261920501E-2"/>
          <c:w val="0.95182525256758244"/>
          <c:h val="0.82849600126528677"/>
        </c:manualLayout>
      </c:layout>
      <c:barChart>
        <c:barDir val="col"/>
        <c:grouping val="stacked"/>
        <c:ser>
          <c:idx val="0"/>
          <c:order val="0"/>
          <c:tx>
            <c:strRef>
              <c:f>Лист1!$B$1</c:f>
              <c:strCache>
                <c:ptCount val="1"/>
                <c:pt idx="0">
                  <c:v>Столбец1</c:v>
                </c:pt>
              </c:strCache>
            </c:strRef>
          </c:tx>
          <c:dLbls>
            <c:dLbl>
              <c:idx val="0"/>
              <c:layout>
                <c:manualLayout>
                  <c:x val="0"/>
                  <c:y val="-0.12202034953545809"/>
                </c:manualLayout>
              </c:layout>
              <c:showVal val="1"/>
            </c:dLbl>
            <c:dLbl>
              <c:idx val="1"/>
              <c:layout>
                <c:manualLayout>
                  <c:x val="-3.0941231451116443E-3"/>
                  <c:y val="-0.14987217795607422"/>
                </c:manualLayout>
              </c:layout>
              <c:showVal val="1"/>
            </c:dLbl>
            <c:dLbl>
              <c:idx val="2"/>
              <c:layout>
                <c:manualLayout>
                  <c:x val="-2.3816517013179497E-4"/>
                  <c:y val="-0.12053223340105704"/>
                </c:manualLayout>
              </c:layout>
              <c:showVal val="1"/>
            </c:dLbl>
            <c:dLbl>
              <c:idx val="3"/>
              <c:layout>
                <c:manualLayout>
                  <c:x val="0"/>
                  <c:y val="-0.20122715074723674"/>
                </c:manualLayout>
              </c:layout>
              <c:showVal val="1"/>
            </c:dLbl>
            <c:dLbl>
              <c:idx val="4"/>
              <c:layout>
                <c:manualLayout>
                  <c:x val="-2.6186923900043493E-3"/>
                  <c:y val="-0.38125335814635475"/>
                </c:manualLayout>
              </c:layout>
              <c:showVal val="1"/>
            </c:dLbl>
            <c:numFmt formatCode="#,##0.0" sourceLinked="0"/>
            <c:txPr>
              <a:bodyPr/>
              <a:lstStyle/>
              <a:p>
                <a:pPr>
                  <a:defRPr b="1">
                    <a:solidFill>
                      <a:srgbClr val="0070C0"/>
                    </a:solidFill>
                  </a:defRPr>
                </a:pPr>
                <a:endParaRPr lang="ru-RU"/>
              </a:p>
            </c:txPr>
            <c:showVal val="1"/>
          </c:dLbls>
          <c:cat>
            <c:strRef>
              <c:f>Лист1!$A$2:$A$6</c:f>
              <c:strCache>
                <c:ptCount val="5"/>
                <c:pt idx="0">
                  <c:v>2009 г.</c:v>
                </c:pt>
                <c:pt idx="1">
                  <c:v>2010 г.</c:v>
                </c:pt>
                <c:pt idx="2">
                  <c:v>2011 г.</c:v>
                </c:pt>
                <c:pt idx="3">
                  <c:v>2012 г.</c:v>
                </c:pt>
                <c:pt idx="4">
                  <c:v>2013 г.</c:v>
                </c:pt>
              </c:strCache>
            </c:strRef>
          </c:cat>
          <c:val>
            <c:numRef>
              <c:f>Лист1!$B$2:$B$6</c:f>
              <c:numCache>
                <c:formatCode>General</c:formatCode>
                <c:ptCount val="5"/>
                <c:pt idx="0">
                  <c:v>21.599999999999987</c:v>
                </c:pt>
                <c:pt idx="1">
                  <c:v>27.400000000000002</c:v>
                </c:pt>
                <c:pt idx="2">
                  <c:v>20.3</c:v>
                </c:pt>
                <c:pt idx="3">
                  <c:v>43.7</c:v>
                </c:pt>
                <c:pt idx="4">
                  <c:v>98.2</c:v>
                </c:pt>
              </c:numCache>
            </c:numRef>
          </c:val>
        </c:ser>
        <c:gapWidth val="65"/>
        <c:overlap val="100"/>
        <c:axId val="115115136"/>
        <c:axId val="115116672"/>
      </c:barChart>
      <c:catAx>
        <c:axId val="115115136"/>
        <c:scaling>
          <c:orientation val="minMax"/>
        </c:scaling>
        <c:axPos val="b"/>
        <c:majorTickMark val="none"/>
        <c:tickLblPos val="nextTo"/>
        <c:txPr>
          <a:bodyPr/>
          <a:lstStyle/>
          <a:p>
            <a:pPr>
              <a:defRPr b="0">
                <a:latin typeface="Arial" pitchFamily="34" charset="0"/>
                <a:cs typeface="Arial" pitchFamily="34" charset="0"/>
              </a:defRPr>
            </a:pPr>
            <a:endParaRPr lang="ru-RU"/>
          </a:p>
        </c:txPr>
        <c:crossAx val="115116672"/>
        <c:crosses val="autoZero"/>
        <c:auto val="1"/>
        <c:lblAlgn val="ctr"/>
        <c:lblOffset val="100"/>
      </c:catAx>
      <c:valAx>
        <c:axId val="115116672"/>
        <c:scaling>
          <c:orientation val="minMax"/>
          <c:min val="0"/>
        </c:scaling>
        <c:delete val="1"/>
        <c:axPos val="l"/>
        <c:numFmt formatCode="General" sourceLinked="1"/>
        <c:majorTickMark val="none"/>
        <c:tickLblPos val="none"/>
        <c:crossAx val="115115136"/>
        <c:crosses val="autoZero"/>
        <c:crossBetween val="between"/>
      </c:valAx>
    </c:plotArea>
    <c:plotVisOnly val="1"/>
    <c:dispBlanksAs val="gap"/>
  </c:chart>
  <c:txPr>
    <a:bodyPr/>
    <a:lstStyle/>
    <a:p>
      <a:pPr>
        <a:defRPr sz="900"/>
      </a:pPr>
      <a:endParaRPr lang="ru-RU"/>
    </a:p>
  </c:txPr>
  <c:externalData r:id="rId1"/>
</c:chartSpace>
</file>

<file path=ppt/charts/chart6.xml><?xml version="1.0" encoding="utf-8"?>
<c:chartSpace xmlns:c="http://schemas.openxmlformats.org/drawingml/2006/chart" xmlns:a="http://schemas.openxmlformats.org/drawingml/2006/main" xmlns:r="http://schemas.openxmlformats.org/officeDocument/2006/relationships">
  <c:date1904 val="1"/>
  <c:lang val="ru-RU"/>
  <c:chart>
    <c:title>
      <c:tx>
        <c:rich>
          <a:bodyPr/>
          <a:lstStyle/>
          <a:p>
            <a:pPr>
              <a:defRPr sz="3600">
                <a:effectLst>
                  <a:outerShdw blurRad="38100" dist="38100" dir="2700000" algn="tl">
                    <a:srgbClr val="000000">
                      <a:alpha val="43137"/>
                    </a:srgbClr>
                  </a:outerShdw>
                </a:effectLst>
              </a:defRPr>
            </a:pPr>
            <a:r>
              <a:rPr lang="en-US" sz="3600" dirty="0">
                <a:effectLst>
                  <a:outerShdw blurRad="38100" dist="38100" dir="2700000" algn="tl">
                    <a:srgbClr val="000000">
                      <a:alpha val="43137"/>
                    </a:srgbClr>
                  </a:outerShdw>
                </a:effectLst>
              </a:rPr>
              <a:t>2013 </a:t>
            </a:r>
            <a:r>
              <a:rPr lang="ru-RU" sz="3600" dirty="0">
                <a:effectLst>
                  <a:outerShdw blurRad="38100" dist="38100" dir="2700000" algn="tl">
                    <a:srgbClr val="000000">
                      <a:alpha val="43137"/>
                    </a:srgbClr>
                  </a:outerShdw>
                </a:effectLst>
              </a:rPr>
              <a:t>г.</a:t>
            </a:r>
          </a:p>
        </c:rich>
      </c:tx>
      <c:layout>
        <c:manualLayout>
          <c:xMode val="edge"/>
          <c:yMode val="edge"/>
          <c:x val="0.21500313096524673"/>
          <c:y val="0.32187500000000102"/>
        </c:manualLayout>
      </c:layout>
    </c:title>
    <c:plotArea>
      <c:layout>
        <c:manualLayout>
          <c:layoutTarget val="inner"/>
          <c:xMode val="edge"/>
          <c:yMode val="edge"/>
          <c:x val="3.5273858460171247E-2"/>
          <c:y val="8.870374015748074E-2"/>
          <c:w val="0.65269338760340112"/>
          <c:h val="0.63606126968503962"/>
        </c:manualLayout>
      </c:layout>
      <c:pieChart>
        <c:varyColors val="1"/>
        <c:ser>
          <c:idx val="0"/>
          <c:order val="0"/>
          <c:tx>
            <c:strRef>
              <c:f>Лист1!$B$1</c:f>
              <c:strCache>
                <c:ptCount val="1"/>
                <c:pt idx="0">
                  <c:v>Продажи</c:v>
                </c:pt>
              </c:strCache>
            </c:strRef>
          </c:tx>
          <c:dPt>
            <c:idx val="0"/>
            <c:spPr>
              <a:solidFill>
                <a:srgbClr val="000080"/>
              </a:solidFill>
            </c:spPr>
          </c:dPt>
          <c:dPt>
            <c:idx val="1"/>
            <c:spPr>
              <a:solidFill>
                <a:srgbClr val="FFFF00"/>
              </a:solidFill>
            </c:spPr>
          </c:dPt>
          <c:dPt>
            <c:idx val="3"/>
            <c:spPr>
              <a:solidFill>
                <a:schemeClr val="bg1">
                  <a:lumMod val="50000"/>
                </a:schemeClr>
              </a:solidFill>
            </c:spPr>
          </c:dPt>
          <c:dPt>
            <c:idx val="4"/>
            <c:spPr>
              <a:solidFill>
                <a:schemeClr val="accent5">
                  <a:lumMod val="40000"/>
                  <a:lumOff val="60000"/>
                </a:schemeClr>
              </a:solidFill>
            </c:spPr>
          </c:dPt>
          <c:dPt>
            <c:idx val="5"/>
            <c:spPr>
              <a:solidFill>
                <a:schemeClr val="tx2">
                  <a:lumMod val="60000"/>
                  <a:lumOff val="40000"/>
                </a:schemeClr>
              </a:solidFill>
            </c:spPr>
          </c:dPt>
          <c:dLbls>
            <c:dLbl>
              <c:idx val="0"/>
              <c:layout>
                <c:manualLayout>
                  <c:x val="7.2108149599539447E-3"/>
                  <c:y val="-3.2652559055118152E-3"/>
                </c:manualLayout>
              </c:layout>
              <c:numFmt formatCode="0.0%" sourceLinked="0"/>
              <c:spPr/>
              <c:txPr>
                <a:bodyPr/>
                <a:lstStyle/>
                <a:p>
                  <a:pPr>
                    <a:defRPr/>
                  </a:pPr>
                  <a:endParaRPr lang="ru-RU"/>
                </a:p>
              </c:txPr>
              <c:showPercent val="1"/>
            </c:dLbl>
            <c:dLbl>
              <c:idx val="2"/>
              <c:layout>
                <c:manualLayout>
                  <c:x val="-4.210517013261153E-2"/>
                  <c:y val="-0.12868331692913385"/>
                </c:manualLayout>
              </c:layout>
              <c:showPercent val="1"/>
            </c:dLbl>
            <c:dLbl>
              <c:idx val="4"/>
              <c:layout>
                <c:manualLayout>
                  <c:x val="1.2425387078203441E-3"/>
                  <c:y val="-1.5994094488189013E-3"/>
                </c:manualLayout>
              </c:layout>
              <c:showPercent val="1"/>
            </c:dLbl>
            <c:showPercent val="1"/>
            <c:showLeaderLines val="1"/>
          </c:dLbls>
          <c:cat>
            <c:strRef>
              <c:f>Лист1!$A$2:$A$7</c:f>
              <c:strCache>
                <c:ptCount val="6"/>
                <c:pt idx="0">
                  <c:v>Автобензин </c:v>
                </c:pt>
                <c:pt idx="1">
                  <c:v>Авиакеросин </c:v>
                </c:pt>
                <c:pt idx="2">
                  <c:v>Дизтопливо </c:v>
                </c:pt>
                <c:pt idx="3">
                  <c:v>Мазут </c:v>
                </c:pt>
                <c:pt idx="4">
                  <c:v>Масла </c:v>
                </c:pt>
                <c:pt idx="5">
                  <c:v>СУГИ </c:v>
                </c:pt>
              </c:strCache>
            </c:strRef>
          </c:cat>
          <c:val>
            <c:numRef>
              <c:f>Лист1!$B$2:$B$7</c:f>
              <c:numCache>
                <c:formatCode>General</c:formatCode>
                <c:ptCount val="6"/>
                <c:pt idx="0">
                  <c:v>0.1</c:v>
                </c:pt>
                <c:pt idx="1">
                  <c:v>16.7</c:v>
                </c:pt>
                <c:pt idx="2">
                  <c:v>58.8</c:v>
                </c:pt>
                <c:pt idx="3">
                  <c:v>4.4000000000000004</c:v>
                </c:pt>
                <c:pt idx="4">
                  <c:v>0.9</c:v>
                </c:pt>
                <c:pt idx="5">
                  <c:v>17.3</c:v>
                </c:pt>
              </c:numCache>
            </c:numRef>
          </c:val>
        </c:ser>
        <c:firstSliceAng val="0"/>
      </c:pieChart>
    </c:plotArea>
    <c:legend>
      <c:legendPos val="r"/>
      <c:layout>
        <c:manualLayout>
          <c:xMode val="edge"/>
          <c:yMode val="edge"/>
          <c:x val="0.72644781892920984"/>
          <c:y val="0.17747711614173275"/>
          <c:w val="0.25751860904343982"/>
          <c:h val="0.46163927165354335"/>
        </c:manualLayout>
      </c:layout>
    </c:legend>
    <c:plotVisOnly val="1"/>
  </c:chart>
  <c:txPr>
    <a:bodyPr/>
    <a:lstStyle/>
    <a:p>
      <a:pPr>
        <a:defRPr sz="1200">
          <a:latin typeface="Arial Narrow" pitchFamily="34" charset="0"/>
        </a:defRPr>
      </a:pPr>
      <a:endParaRPr lang="ru-RU"/>
    </a:p>
  </c:txPr>
  <c:externalData r:id="rId1"/>
</c:chartSpace>
</file>

<file path=ppt/drawings/drawing1.xml><?xml version="1.0" encoding="utf-8"?>
<c:userShapes xmlns:c="http://schemas.openxmlformats.org/drawingml/2006/chart">
  <cdr:relSizeAnchor xmlns:cdr="http://schemas.openxmlformats.org/drawingml/2006/chartDrawing">
    <cdr:from>
      <cdr:x>0.0735</cdr:x>
      <cdr:y>0.63818</cdr:y>
    </cdr:from>
    <cdr:to>
      <cdr:x>0.18478</cdr:x>
      <cdr:y>0.72019</cdr:y>
    </cdr:to>
    <cdr:sp macro="" textlink="">
      <cdr:nvSpPr>
        <cdr:cNvPr id="2" name="TextBox 1"/>
        <cdr:cNvSpPr txBox="1"/>
      </cdr:nvSpPr>
      <cdr:spPr>
        <a:xfrm xmlns:a="http://schemas.openxmlformats.org/drawingml/2006/main">
          <a:off x="326826" y="1681036"/>
          <a:ext cx="494777" cy="216024"/>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ru-RU" sz="900" b="1" dirty="0" smtClean="0">
              <a:solidFill>
                <a:srgbClr val="0070C0"/>
              </a:solidFill>
              <a:latin typeface="Cambria" pitchFamily="18" charset="0"/>
            </a:rPr>
            <a:t>35,7</a:t>
          </a:r>
          <a:endParaRPr lang="ru-RU" sz="900" b="1" dirty="0">
            <a:solidFill>
              <a:srgbClr val="0070C0"/>
            </a:solidFill>
            <a:latin typeface="Cambria" pitchFamily="18" charset="0"/>
          </a:endParaRPr>
        </a:p>
      </cdr:txBody>
    </cdr:sp>
  </cdr:relSizeAnchor>
  <cdr:relSizeAnchor xmlns:cdr="http://schemas.openxmlformats.org/drawingml/2006/chartDrawing">
    <cdr:from>
      <cdr:x>0.26365</cdr:x>
      <cdr:y>0.60489</cdr:y>
    </cdr:from>
    <cdr:to>
      <cdr:x>0.37493</cdr:x>
      <cdr:y>0.68691</cdr:y>
    </cdr:to>
    <cdr:sp macro="" textlink="">
      <cdr:nvSpPr>
        <cdr:cNvPr id="3" name="TextBox 2"/>
        <cdr:cNvSpPr txBox="1"/>
      </cdr:nvSpPr>
      <cdr:spPr>
        <a:xfrm xmlns:a="http://schemas.openxmlformats.org/drawingml/2006/main">
          <a:off x="1172333" y="1593353"/>
          <a:ext cx="494777" cy="216024"/>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ru-RU" sz="900" b="1" dirty="0" smtClean="0">
              <a:solidFill>
                <a:srgbClr val="0070C0"/>
              </a:solidFill>
              <a:latin typeface="Cambria" pitchFamily="18" charset="0"/>
            </a:rPr>
            <a:t>90,6</a:t>
          </a:r>
          <a:endParaRPr lang="ru-RU" sz="900" b="1" dirty="0">
            <a:solidFill>
              <a:srgbClr val="0070C0"/>
            </a:solidFill>
            <a:latin typeface="Cambria" pitchFamily="18" charset="0"/>
          </a:endParaRPr>
        </a:p>
      </cdr:txBody>
    </cdr:sp>
  </cdr:relSizeAnchor>
  <cdr:relSizeAnchor xmlns:cdr="http://schemas.openxmlformats.org/drawingml/2006/chartDrawing">
    <cdr:from>
      <cdr:x>0.45521</cdr:x>
      <cdr:y>0.5086</cdr:y>
    </cdr:from>
    <cdr:to>
      <cdr:x>0.56649</cdr:x>
      <cdr:y>0.59061</cdr:y>
    </cdr:to>
    <cdr:sp macro="" textlink="">
      <cdr:nvSpPr>
        <cdr:cNvPr id="4" name="TextBox 3"/>
        <cdr:cNvSpPr txBox="1"/>
      </cdr:nvSpPr>
      <cdr:spPr>
        <a:xfrm xmlns:a="http://schemas.openxmlformats.org/drawingml/2006/main">
          <a:off x="2024102" y="1339701"/>
          <a:ext cx="494777" cy="216024"/>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ru-RU" sz="900" b="1" dirty="0" smtClean="0">
              <a:solidFill>
                <a:srgbClr val="0070C0"/>
              </a:solidFill>
              <a:latin typeface="Cambria" pitchFamily="18" charset="0"/>
            </a:rPr>
            <a:t>260,0</a:t>
          </a:r>
          <a:endParaRPr lang="ru-RU" sz="900" b="1" dirty="0">
            <a:solidFill>
              <a:srgbClr val="0070C0"/>
            </a:solidFill>
            <a:latin typeface="Cambria" pitchFamily="18" charset="0"/>
          </a:endParaRPr>
        </a:p>
      </cdr:txBody>
    </cdr:sp>
  </cdr:relSizeAnchor>
  <cdr:relSizeAnchor xmlns:cdr="http://schemas.openxmlformats.org/drawingml/2006/chartDrawing">
    <cdr:from>
      <cdr:x>0.64466</cdr:x>
      <cdr:y>0.27321</cdr:y>
    </cdr:from>
    <cdr:to>
      <cdr:x>0.75593</cdr:x>
      <cdr:y>0.35522</cdr:y>
    </cdr:to>
    <cdr:sp macro="" textlink="">
      <cdr:nvSpPr>
        <cdr:cNvPr id="5" name="TextBox 4"/>
        <cdr:cNvSpPr txBox="1"/>
      </cdr:nvSpPr>
      <cdr:spPr>
        <a:xfrm xmlns:a="http://schemas.openxmlformats.org/drawingml/2006/main">
          <a:off x="2866478" y="719663"/>
          <a:ext cx="494777" cy="216024"/>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ru-RU" sz="900" b="1" dirty="0" smtClean="0">
              <a:solidFill>
                <a:srgbClr val="0070C0"/>
              </a:solidFill>
              <a:latin typeface="Cambria" pitchFamily="18" charset="0"/>
            </a:rPr>
            <a:t>674,1</a:t>
          </a:r>
          <a:endParaRPr lang="ru-RU" sz="900" b="1" dirty="0">
            <a:solidFill>
              <a:srgbClr val="0070C0"/>
            </a:solidFill>
            <a:latin typeface="Cambria" pitchFamily="18" charset="0"/>
          </a:endParaRPr>
        </a:p>
      </cdr:txBody>
    </cdr:sp>
  </cdr:relSizeAnchor>
  <cdr:relSizeAnchor xmlns:cdr="http://schemas.openxmlformats.org/drawingml/2006/chartDrawing">
    <cdr:from>
      <cdr:x>0.82727</cdr:x>
      <cdr:y>0.04733</cdr:y>
    </cdr:from>
    <cdr:to>
      <cdr:x>0.95897</cdr:x>
      <cdr:y>0.12934</cdr:y>
    </cdr:to>
    <cdr:sp macro="" textlink="">
      <cdr:nvSpPr>
        <cdr:cNvPr id="6" name="TextBox 5"/>
        <cdr:cNvSpPr txBox="1"/>
      </cdr:nvSpPr>
      <cdr:spPr>
        <a:xfrm xmlns:a="http://schemas.openxmlformats.org/drawingml/2006/main">
          <a:off x="3678471" y="124677"/>
          <a:ext cx="585592" cy="216024"/>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ru-RU" sz="900" b="1" dirty="0" smtClean="0">
              <a:solidFill>
                <a:srgbClr val="0070C0"/>
              </a:solidFill>
              <a:latin typeface="Cambria" pitchFamily="18" charset="0"/>
            </a:rPr>
            <a:t>1 068,4</a:t>
          </a:r>
          <a:endParaRPr lang="ru-RU" sz="900" b="1" dirty="0">
            <a:solidFill>
              <a:srgbClr val="0070C0"/>
            </a:solidFill>
            <a:latin typeface="Cambria" pitchFamily="18" charset="0"/>
          </a:endParaRPr>
        </a:p>
      </cdr:txBody>
    </cdr:sp>
  </cdr:relSizeAnchor>
</c:userShapes>
</file>

<file path=ppt/drawings/drawing2.xml><?xml version="1.0" encoding="utf-8"?>
<c:userShapes xmlns:c="http://schemas.openxmlformats.org/drawingml/2006/chart">
  <cdr:relSizeAnchor xmlns:cdr="http://schemas.openxmlformats.org/drawingml/2006/chartDrawing">
    <cdr:from>
      <cdr:x>0.07289</cdr:x>
      <cdr:y>0.38782</cdr:y>
    </cdr:from>
    <cdr:to>
      <cdr:x>0.18625</cdr:x>
      <cdr:y>0.48782</cdr:y>
    </cdr:to>
    <cdr:sp macro="" textlink="">
      <cdr:nvSpPr>
        <cdr:cNvPr id="2" name="TextBox 1"/>
        <cdr:cNvSpPr txBox="1"/>
      </cdr:nvSpPr>
      <cdr:spPr>
        <a:xfrm xmlns:a="http://schemas.openxmlformats.org/drawingml/2006/main">
          <a:off x="324094" y="837790"/>
          <a:ext cx="504055" cy="216024"/>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pPr algn="ctr"/>
          <a:r>
            <a:rPr lang="ru-RU" sz="800" dirty="0" smtClean="0">
              <a:solidFill>
                <a:schemeClr val="bg1"/>
              </a:solidFill>
            </a:rPr>
            <a:t>100%</a:t>
          </a:r>
          <a:endParaRPr lang="ru-RU" sz="800" dirty="0">
            <a:solidFill>
              <a:schemeClr val="bg1"/>
            </a:solidFill>
          </a:endParaRPr>
        </a:p>
      </cdr:txBody>
    </cdr:sp>
  </cdr:relSizeAnchor>
  <cdr:relSizeAnchor xmlns:cdr="http://schemas.openxmlformats.org/drawingml/2006/chartDrawing">
    <cdr:from>
      <cdr:x>0.26082</cdr:x>
      <cdr:y>0.39316</cdr:y>
    </cdr:from>
    <cdr:to>
      <cdr:x>0.37418</cdr:x>
      <cdr:y>0.49316</cdr:y>
    </cdr:to>
    <cdr:sp macro="" textlink="">
      <cdr:nvSpPr>
        <cdr:cNvPr id="3" name="TextBox 2"/>
        <cdr:cNvSpPr txBox="1"/>
      </cdr:nvSpPr>
      <cdr:spPr>
        <a:xfrm xmlns:a="http://schemas.openxmlformats.org/drawingml/2006/main">
          <a:off x="1159723" y="849317"/>
          <a:ext cx="504055" cy="216024"/>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pPr algn="ctr"/>
          <a:r>
            <a:rPr lang="ru-RU" sz="800" dirty="0" smtClean="0">
              <a:solidFill>
                <a:schemeClr val="bg1"/>
              </a:solidFill>
            </a:rPr>
            <a:t>100%</a:t>
          </a:r>
          <a:endParaRPr lang="ru-RU" sz="800" dirty="0">
            <a:solidFill>
              <a:schemeClr val="bg1"/>
            </a:solidFill>
          </a:endParaRPr>
        </a:p>
      </cdr:txBody>
    </cdr:sp>
  </cdr:relSizeAnchor>
  <cdr:relSizeAnchor xmlns:cdr="http://schemas.openxmlformats.org/drawingml/2006/chartDrawing">
    <cdr:from>
      <cdr:x>0.45427</cdr:x>
      <cdr:y>0.45814</cdr:y>
    </cdr:from>
    <cdr:to>
      <cdr:x>0.56764</cdr:x>
      <cdr:y>0.55814</cdr:y>
    </cdr:to>
    <cdr:sp macro="" textlink="">
      <cdr:nvSpPr>
        <cdr:cNvPr id="4" name="TextBox 3"/>
        <cdr:cNvSpPr txBox="1"/>
      </cdr:nvSpPr>
      <cdr:spPr>
        <a:xfrm xmlns:a="http://schemas.openxmlformats.org/drawingml/2006/main">
          <a:off x="2019931" y="989697"/>
          <a:ext cx="504056" cy="216024"/>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pPr algn="ctr"/>
          <a:r>
            <a:rPr lang="ru-RU" sz="800" dirty="0" smtClean="0">
              <a:solidFill>
                <a:schemeClr val="bg1"/>
              </a:solidFill>
            </a:rPr>
            <a:t>100%</a:t>
          </a:r>
          <a:endParaRPr lang="ru-RU" sz="800" dirty="0">
            <a:solidFill>
              <a:schemeClr val="bg1"/>
            </a:solidFill>
          </a:endParaRPr>
        </a:p>
      </cdr:txBody>
    </cdr:sp>
  </cdr:relSizeAnchor>
  <cdr:relSizeAnchor xmlns:cdr="http://schemas.openxmlformats.org/drawingml/2006/chartDrawing">
    <cdr:from>
      <cdr:x>0.64777</cdr:x>
      <cdr:y>0.57969</cdr:y>
    </cdr:from>
    <cdr:to>
      <cdr:x>0.76113</cdr:x>
      <cdr:y>0.67969</cdr:y>
    </cdr:to>
    <cdr:sp macro="" textlink="">
      <cdr:nvSpPr>
        <cdr:cNvPr id="5" name="TextBox 4"/>
        <cdr:cNvSpPr txBox="1"/>
      </cdr:nvSpPr>
      <cdr:spPr>
        <a:xfrm xmlns:a="http://schemas.openxmlformats.org/drawingml/2006/main">
          <a:off x="2880320" y="1252263"/>
          <a:ext cx="504055" cy="216024"/>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pPr algn="ctr"/>
          <a:r>
            <a:rPr lang="ru-RU" sz="800" dirty="0" smtClean="0">
              <a:solidFill>
                <a:schemeClr val="bg1"/>
              </a:solidFill>
            </a:rPr>
            <a:t>100%</a:t>
          </a:r>
          <a:endParaRPr lang="ru-RU" sz="800" dirty="0">
            <a:solidFill>
              <a:schemeClr val="bg1"/>
            </a:solidFill>
          </a:endParaRPr>
        </a:p>
      </cdr:txBody>
    </cdr:sp>
  </cdr:relSizeAnchor>
  <cdr:relSizeAnchor xmlns:cdr="http://schemas.openxmlformats.org/drawingml/2006/chartDrawing">
    <cdr:from>
      <cdr:x>0.83616</cdr:x>
      <cdr:y>0.60011</cdr:y>
    </cdr:from>
    <cdr:to>
      <cdr:x>0.94952</cdr:x>
      <cdr:y>0.70011</cdr:y>
    </cdr:to>
    <cdr:sp macro="" textlink="">
      <cdr:nvSpPr>
        <cdr:cNvPr id="6" name="TextBox 5"/>
        <cdr:cNvSpPr txBox="1"/>
      </cdr:nvSpPr>
      <cdr:spPr>
        <a:xfrm xmlns:a="http://schemas.openxmlformats.org/drawingml/2006/main">
          <a:off x="3717981" y="1296374"/>
          <a:ext cx="504055" cy="216024"/>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pPr algn="ctr"/>
          <a:r>
            <a:rPr lang="ru-RU" sz="800" dirty="0" smtClean="0">
              <a:solidFill>
                <a:schemeClr val="bg1"/>
              </a:solidFill>
            </a:rPr>
            <a:t>100%</a:t>
          </a:r>
          <a:endParaRPr lang="ru-RU" sz="800" dirty="0">
            <a:solidFill>
              <a:schemeClr val="bg1"/>
            </a:solidFill>
          </a:endParaRP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46400" cy="494266"/>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49688" y="0"/>
            <a:ext cx="2946400" cy="494266"/>
          </a:xfrm>
          <a:prstGeom prst="rect">
            <a:avLst/>
          </a:prstGeom>
        </p:spPr>
        <p:txBody>
          <a:bodyPr vert="horz" lIns="91440" tIns="45720" rIns="91440" bIns="45720" rtlCol="0"/>
          <a:lstStyle>
            <a:lvl1pPr algn="r">
              <a:defRPr sz="1200"/>
            </a:lvl1pPr>
          </a:lstStyle>
          <a:p>
            <a:fld id="{476F6FA8-25C6-4FD0-99B8-B024124E115F}" type="datetimeFigureOut">
              <a:rPr lang="ru-RU" smtClean="0"/>
              <a:pPr/>
              <a:t>17.06.2014</a:t>
            </a:fld>
            <a:endParaRPr lang="ru-RU"/>
          </a:p>
        </p:txBody>
      </p:sp>
      <p:sp>
        <p:nvSpPr>
          <p:cNvPr id="4" name="Образ слайда 3"/>
          <p:cNvSpPr>
            <a:spLocks noGrp="1" noRot="1" noChangeAspect="1"/>
          </p:cNvSpPr>
          <p:nvPr>
            <p:ph type="sldImg" idx="2"/>
          </p:nvPr>
        </p:nvSpPr>
        <p:spPr>
          <a:xfrm>
            <a:off x="930275" y="741363"/>
            <a:ext cx="4937125" cy="370205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79450" y="4689993"/>
            <a:ext cx="5438775" cy="4443649"/>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9378406"/>
            <a:ext cx="2946400" cy="494265"/>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49688" y="9378406"/>
            <a:ext cx="2946400" cy="494265"/>
          </a:xfrm>
          <a:prstGeom prst="rect">
            <a:avLst/>
          </a:prstGeom>
        </p:spPr>
        <p:txBody>
          <a:bodyPr vert="horz" lIns="91440" tIns="45720" rIns="91440" bIns="45720" rtlCol="0" anchor="b"/>
          <a:lstStyle>
            <a:lvl1pPr algn="r">
              <a:defRPr sz="1200"/>
            </a:lvl1pPr>
          </a:lstStyle>
          <a:p>
            <a:fld id="{AFF4E3DA-F9AE-4CFD-9AB6-7FC4706D3923}" type="slidenum">
              <a:rPr lang="ru-RU" smtClean="0"/>
              <a:pPr/>
              <a:t>‹#›</a:t>
            </a:fld>
            <a:endParaRPr lang="ru-RU"/>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a:p>
        </p:txBody>
      </p:sp>
      <p:sp>
        <p:nvSpPr>
          <p:cNvPr id="4" name="Номер слайда 3"/>
          <p:cNvSpPr>
            <a:spLocks noGrp="1"/>
          </p:cNvSpPr>
          <p:nvPr>
            <p:ph type="sldNum" sz="quarter" idx="10"/>
          </p:nvPr>
        </p:nvSpPr>
        <p:spPr/>
        <p:txBody>
          <a:bodyPr/>
          <a:lstStyle/>
          <a:p>
            <a:fld id="{AFF4E3DA-F9AE-4CFD-9AB6-7FC4706D3923}" type="slidenum">
              <a:rPr lang="ru-RU" smtClean="0"/>
              <a:pPr/>
              <a:t>1</a:t>
            </a:fld>
            <a:endParaRPr lang="ru-RU"/>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a:p>
        </p:txBody>
      </p:sp>
      <p:sp>
        <p:nvSpPr>
          <p:cNvPr id="4" name="Номер слайда 3"/>
          <p:cNvSpPr>
            <a:spLocks noGrp="1"/>
          </p:cNvSpPr>
          <p:nvPr>
            <p:ph type="sldNum" sz="quarter" idx="10"/>
          </p:nvPr>
        </p:nvSpPr>
        <p:spPr/>
        <p:txBody>
          <a:bodyPr/>
          <a:lstStyle/>
          <a:p>
            <a:fld id="{AFF4E3DA-F9AE-4CFD-9AB6-7FC4706D3923}" type="slidenum">
              <a:rPr lang="ru-RU" smtClean="0"/>
              <a:pPr/>
              <a:t>10</a:t>
            </a:fld>
            <a:endParaRPr lang="ru-RU"/>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a:p>
        </p:txBody>
      </p:sp>
      <p:sp>
        <p:nvSpPr>
          <p:cNvPr id="4" name="Номер слайда 3"/>
          <p:cNvSpPr>
            <a:spLocks noGrp="1"/>
          </p:cNvSpPr>
          <p:nvPr>
            <p:ph type="sldNum" sz="quarter" idx="10"/>
          </p:nvPr>
        </p:nvSpPr>
        <p:spPr/>
        <p:txBody>
          <a:bodyPr/>
          <a:lstStyle/>
          <a:p>
            <a:fld id="{AFF4E3DA-F9AE-4CFD-9AB6-7FC4706D3923}" type="slidenum">
              <a:rPr lang="ru-RU" smtClean="0"/>
              <a:pPr/>
              <a:t>11</a:t>
            </a:fld>
            <a:endParaRPr lang="ru-RU"/>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a:p>
        </p:txBody>
      </p:sp>
      <p:sp>
        <p:nvSpPr>
          <p:cNvPr id="4" name="Номер слайда 3"/>
          <p:cNvSpPr>
            <a:spLocks noGrp="1"/>
          </p:cNvSpPr>
          <p:nvPr>
            <p:ph type="sldNum" sz="quarter" idx="10"/>
          </p:nvPr>
        </p:nvSpPr>
        <p:spPr/>
        <p:txBody>
          <a:bodyPr/>
          <a:lstStyle/>
          <a:p>
            <a:fld id="{AFF4E3DA-F9AE-4CFD-9AB6-7FC4706D3923}" type="slidenum">
              <a:rPr lang="ru-RU" smtClean="0"/>
              <a:pPr/>
              <a:t>12</a:t>
            </a:fld>
            <a:endParaRPr lang="ru-RU"/>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a:p>
        </p:txBody>
      </p:sp>
      <p:sp>
        <p:nvSpPr>
          <p:cNvPr id="4" name="Номер слайда 3"/>
          <p:cNvSpPr>
            <a:spLocks noGrp="1"/>
          </p:cNvSpPr>
          <p:nvPr>
            <p:ph type="sldNum" sz="quarter" idx="10"/>
          </p:nvPr>
        </p:nvSpPr>
        <p:spPr/>
        <p:txBody>
          <a:bodyPr/>
          <a:lstStyle/>
          <a:p>
            <a:fld id="{AFF4E3DA-F9AE-4CFD-9AB6-7FC4706D3923}" type="slidenum">
              <a:rPr lang="ru-RU" smtClean="0"/>
              <a:pPr/>
              <a:t>14</a:t>
            </a:fld>
            <a:endParaRPr lang="ru-RU"/>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a:p>
        </p:txBody>
      </p:sp>
      <p:sp>
        <p:nvSpPr>
          <p:cNvPr id="4" name="Номер слайда 3"/>
          <p:cNvSpPr>
            <a:spLocks noGrp="1"/>
          </p:cNvSpPr>
          <p:nvPr>
            <p:ph type="sldNum" sz="quarter" idx="10"/>
          </p:nvPr>
        </p:nvSpPr>
        <p:spPr/>
        <p:txBody>
          <a:bodyPr/>
          <a:lstStyle/>
          <a:p>
            <a:fld id="{AFF4E3DA-F9AE-4CFD-9AB6-7FC4706D3923}" type="slidenum">
              <a:rPr lang="ru-RU" smtClean="0"/>
              <a:pPr/>
              <a:t>16</a:t>
            </a:fld>
            <a:endParaRPr lang="ru-RU"/>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a:p>
        </p:txBody>
      </p:sp>
      <p:sp>
        <p:nvSpPr>
          <p:cNvPr id="4" name="Номер слайда 3"/>
          <p:cNvSpPr>
            <a:spLocks noGrp="1"/>
          </p:cNvSpPr>
          <p:nvPr>
            <p:ph type="sldNum" sz="quarter" idx="10"/>
          </p:nvPr>
        </p:nvSpPr>
        <p:spPr/>
        <p:txBody>
          <a:bodyPr/>
          <a:lstStyle/>
          <a:p>
            <a:fld id="{AFF4E3DA-F9AE-4CFD-9AB6-7FC4706D3923}" type="slidenum">
              <a:rPr lang="ru-RU" smtClean="0"/>
              <a:pPr/>
              <a:t>19</a:t>
            </a:fld>
            <a:endParaRPr lang="ru-RU"/>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a:p>
        </p:txBody>
      </p:sp>
      <p:sp>
        <p:nvSpPr>
          <p:cNvPr id="4" name="Номер слайда 3"/>
          <p:cNvSpPr>
            <a:spLocks noGrp="1"/>
          </p:cNvSpPr>
          <p:nvPr>
            <p:ph type="sldNum" sz="quarter" idx="10"/>
          </p:nvPr>
        </p:nvSpPr>
        <p:spPr/>
        <p:txBody>
          <a:bodyPr/>
          <a:lstStyle/>
          <a:p>
            <a:fld id="{AFF4E3DA-F9AE-4CFD-9AB6-7FC4706D3923}" type="slidenum">
              <a:rPr lang="ru-RU" smtClean="0"/>
              <a:pPr/>
              <a:t>20</a:t>
            </a:fld>
            <a:endParaRPr lang="ru-RU"/>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a:p>
        </p:txBody>
      </p:sp>
      <p:sp>
        <p:nvSpPr>
          <p:cNvPr id="4" name="Номер слайда 3"/>
          <p:cNvSpPr>
            <a:spLocks noGrp="1"/>
          </p:cNvSpPr>
          <p:nvPr>
            <p:ph type="sldNum" sz="quarter" idx="10"/>
          </p:nvPr>
        </p:nvSpPr>
        <p:spPr/>
        <p:txBody>
          <a:bodyPr/>
          <a:lstStyle/>
          <a:p>
            <a:fld id="{AFF4E3DA-F9AE-4CFD-9AB6-7FC4706D3923}" type="slidenum">
              <a:rPr lang="ru-RU" smtClean="0"/>
              <a:pPr/>
              <a:t>21</a:t>
            </a:fld>
            <a:endParaRPr lang="ru-RU"/>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a:p>
        </p:txBody>
      </p:sp>
      <p:sp>
        <p:nvSpPr>
          <p:cNvPr id="4" name="Номер слайда 3"/>
          <p:cNvSpPr>
            <a:spLocks noGrp="1"/>
          </p:cNvSpPr>
          <p:nvPr>
            <p:ph type="sldNum" sz="quarter" idx="10"/>
          </p:nvPr>
        </p:nvSpPr>
        <p:spPr/>
        <p:txBody>
          <a:bodyPr/>
          <a:lstStyle/>
          <a:p>
            <a:fld id="{AFF4E3DA-F9AE-4CFD-9AB6-7FC4706D3923}" type="slidenum">
              <a:rPr lang="ru-RU" smtClean="0"/>
              <a:pPr/>
              <a:t>22</a:t>
            </a:fld>
            <a:endParaRPr lang="ru-RU"/>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a:p>
        </p:txBody>
      </p:sp>
      <p:sp>
        <p:nvSpPr>
          <p:cNvPr id="4" name="Номер слайда 3"/>
          <p:cNvSpPr>
            <a:spLocks noGrp="1"/>
          </p:cNvSpPr>
          <p:nvPr>
            <p:ph type="sldNum" sz="quarter" idx="10"/>
          </p:nvPr>
        </p:nvSpPr>
        <p:spPr/>
        <p:txBody>
          <a:bodyPr/>
          <a:lstStyle/>
          <a:p>
            <a:fld id="{AFF4E3DA-F9AE-4CFD-9AB6-7FC4706D3923}" type="slidenum">
              <a:rPr lang="ru-RU" smtClean="0"/>
              <a:pPr/>
              <a:t>23</a:t>
            </a:fld>
            <a:endParaRPr lang="ru-RU"/>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a:p>
        </p:txBody>
      </p:sp>
      <p:sp>
        <p:nvSpPr>
          <p:cNvPr id="4" name="Номер слайда 3"/>
          <p:cNvSpPr>
            <a:spLocks noGrp="1"/>
          </p:cNvSpPr>
          <p:nvPr>
            <p:ph type="sldNum" sz="quarter" idx="10"/>
          </p:nvPr>
        </p:nvSpPr>
        <p:spPr/>
        <p:txBody>
          <a:bodyPr/>
          <a:lstStyle/>
          <a:p>
            <a:fld id="{AFF4E3DA-F9AE-4CFD-9AB6-7FC4706D3923}" type="slidenum">
              <a:rPr lang="ru-RU" smtClean="0"/>
              <a:pPr/>
              <a:t>2</a:t>
            </a:fld>
            <a:endParaRPr lang="ru-RU"/>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a:p>
        </p:txBody>
      </p:sp>
      <p:sp>
        <p:nvSpPr>
          <p:cNvPr id="4" name="Номер слайда 3"/>
          <p:cNvSpPr>
            <a:spLocks noGrp="1"/>
          </p:cNvSpPr>
          <p:nvPr>
            <p:ph type="sldNum" sz="quarter" idx="10"/>
          </p:nvPr>
        </p:nvSpPr>
        <p:spPr/>
        <p:txBody>
          <a:bodyPr/>
          <a:lstStyle/>
          <a:p>
            <a:fld id="{AFF4E3DA-F9AE-4CFD-9AB6-7FC4706D3923}" type="slidenum">
              <a:rPr lang="ru-RU" smtClean="0"/>
              <a:pPr/>
              <a:t>24</a:t>
            </a:fld>
            <a:endParaRPr lang="ru-RU"/>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a:p>
        </p:txBody>
      </p:sp>
      <p:sp>
        <p:nvSpPr>
          <p:cNvPr id="4" name="Номер слайда 3"/>
          <p:cNvSpPr>
            <a:spLocks noGrp="1"/>
          </p:cNvSpPr>
          <p:nvPr>
            <p:ph type="sldNum" sz="quarter" idx="10"/>
          </p:nvPr>
        </p:nvSpPr>
        <p:spPr/>
        <p:txBody>
          <a:bodyPr/>
          <a:lstStyle/>
          <a:p>
            <a:fld id="{AFF4E3DA-F9AE-4CFD-9AB6-7FC4706D3923}" type="slidenum">
              <a:rPr lang="ru-RU" smtClean="0"/>
              <a:pPr/>
              <a:t>25</a:t>
            </a:fld>
            <a:endParaRPr lang="ru-RU"/>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a:p>
        </p:txBody>
      </p:sp>
      <p:sp>
        <p:nvSpPr>
          <p:cNvPr id="4" name="Номер слайда 3"/>
          <p:cNvSpPr>
            <a:spLocks noGrp="1"/>
          </p:cNvSpPr>
          <p:nvPr>
            <p:ph type="sldNum" sz="quarter" idx="10"/>
          </p:nvPr>
        </p:nvSpPr>
        <p:spPr/>
        <p:txBody>
          <a:bodyPr/>
          <a:lstStyle/>
          <a:p>
            <a:fld id="{AFF4E3DA-F9AE-4CFD-9AB6-7FC4706D3923}" type="slidenum">
              <a:rPr lang="ru-RU" smtClean="0"/>
              <a:pPr/>
              <a:t>3</a:t>
            </a:fld>
            <a:endParaRPr lang="ru-RU"/>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a:p>
        </p:txBody>
      </p:sp>
      <p:sp>
        <p:nvSpPr>
          <p:cNvPr id="4" name="Номер слайда 3"/>
          <p:cNvSpPr>
            <a:spLocks noGrp="1"/>
          </p:cNvSpPr>
          <p:nvPr>
            <p:ph type="sldNum" sz="quarter" idx="10"/>
          </p:nvPr>
        </p:nvSpPr>
        <p:spPr/>
        <p:txBody>
          <a:bodyPr/>
          <a:lstStyle/>
          <a:p>
            <a:fld id="{AFF4E3DA-F9AE-4CFD-9AB6-7FC4706D3923}" type="slidenum">
              <a:rPr lang="ru-RU" smtClean="0"/>
              <a:pPr/>
              <a:t>4</a:t>
            </a:fld>
            <a:endParaRPr lang="ru-RU"/>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a:p>
        </p:txBody>
      </p:sp>
      <p:sp>
        <p:nvSpPr>
          <p:cNvPr id="4" name="Номер слайда 3"/>
          <p:cNvSpPr>
            <a:spLocks noGrp="1"/>
          </p:cNvSpPr>
          <p:nvPr>
            <p:ph type="sldNum" sz="quarter" idx="10"/>
          </p:nvPr>
        </p:nvSpPr>
        <p:spPr/>
        <p:txBody>
          <a:bodyPr/>
          <a:lstStyle/>
          <a:p>
            <a:fld id="{AFF4E3DA-F9AE-4CFD-9AB6-7FC4706D3923}" type="slidenum">
              <a:rPr lang="ru-RU" smtClean="0"/>
              <a:pPr/>
              <a:t>5</a:t>
            </a:fld>
            <a:endParaRPr lang="ru-RU"/>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a:p>
        </p:txBody>
      </p:sp>
      <p:sp>
        <p:nvSpPr>
          <p:cNvPr id="4" name="Номер слайда 3"/>
          <p:cNvSpPr>
            <a:spLocks noGrp="1"/>
          </p:cNvSpPr>
          <p:nvPr>
            <p:ph type="sldNum" sz="quarter" idx="10"/>
          </p:nvPr>
        </p:nvSpPr>
        <p:spPr/>
        <p:txBody>
          <a:bodyPr/>
          <a:lstStyle/>
          <a:p>
            <a:fld id="{AFF4E3DA-F9AE-4CFD-9AB6-7FC4706D3923}" type="slidenum">
              <a:rPr lang="ru-RU" smtClean="0"/>
              <a:pPr/>
              <a:t>6</a:t>
            </a:fld>
            <a:endParaRPr lang="ru-RU"/>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a:p>
        </p:txBody>
      </p:sp>
      <p:sp>
        <p:nvSpPr>
          <p:cNvPr id="4" name="Номер слайда 3"/>
          <p:cNvSpPr>
            <a:spLocks noGrp="1"/>
          </p:cNvSpPr>
          <p:nvPr>
            <p:ph type="sldNum" sz="quarter" idx="10"/>
          </p:nvPr>
        </p:nvSpPr>
        <p:spPr/>
        <p:txBody>
          <a:bodyPr/>
          <a:lstStyle/>
          <a:p>
            <a:fld id="{AFF4E3DA-F9AE-4CFD-9AB6-7FC4706D3923}" type="slidenum">
              <a:rPr lang="ru-RU" smtClean="0"/>
              <a:pPr/>
              <a:t>7</a:t>
            </a:fld>
            <a:endParaRPr lang="ru-RU"/>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a:p>
        </p:txBody>
      </p:sp>
      <p:sp>
        <p:nvSpPr>
          <p:cNvPr id="4" name="Номер слайда 3"/>
          <p:cNvSpPr>
            <a:spLocks noGrp="1"/>
          </p:cNvSpPr>
          <p:nvPr>
            <p:ph type="sldNum" sz="quarter" idx="10"/>
          </p:nvPr>
        </p:nvSpPr>
        <p:spPr/>
        <p:txBody>
          <a:bodyPr/>
          <a:lstStyle/>
          <a:p>
            <a:fld id="{AFF4E3DA-F9AE-4CFD-9AB6-7FC4706D3923}" type="slidenum">
              <a:rPr lang="ru-RU" smtClean="0"/>
              <a:pPr/>
              <a:t>8</a:t>
            </a:fld>
            <a:endParaRPr lang="ru-RU"/>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a:p>
        </p:txBody>
      </p:sp>
      <p:sp>
        <p:nvSpPr>
          <p:cNvPr id="4" name="Номер слайда 3"/>
          <p:cNvSpPr>
            <a:spLocks noGrp="1"/>
          </p:cNvSpPr>
          <p:nvPr>
            <p:ph type="sldNum" sz="quarter" idx="10"/>
          </p:nvPr>
        </p:nvSpPr>
        <p:spPr/>
        <p:txBody>
          <a:bodyPr/>
          <a:lstStyle/>
          <a:p>
            <a:fld id="{AFF4E3DA-F9AE-4CFD-9AB6-7FC4706D3923}" type="slidenum">
              <a:rPr lang="ru-RU" smtClean="0"/>
              <a:pPr/>
              <a:t>9</a:t>
            </a:fld>
            <a:endParaRPr lang="ru-RU"/>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63536C06-91AB-449E-BF61-968A72D9D14E}" type="datetimeFigureOut">
              <a:rPr lang="ru-RU" smtClean="0"/>
              <a:pPr/>
              <a:t>17.06.2014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5BBC35B-A44B-4119-B8DA-DE9E3DFADA20}" type="slidenum">
              <a:rPr kumimoji="0" lang="en-US" smtClean="0"/>
              <a:pPr/>
              <a:t>‹#›</a:t>
            </a:fld>
            <a:endParaRPr kumimoji="0" lang="en-US" dirty="0">
              <a:solidFill>
                <a:srgbClr val="FFFFFF"/>
              </a:solidFill>
            </a:endParaRPr>
          </a:p>
        </p:txBody>
      </p:sp>
      <p:sp>
        <p:nvSpPr>
          <p:cNvPr id="7" name="Прямоугольник 6"/>
          <p:cNvSpPr/>
          <p:nvPr userDrawn="1"/>
        </p:nvSpPr>
        <p:spPr>
          <a:xfrm>
            <a:off x="1187624" y="0"/>
            <a:ext cx="7956376"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8" name="Прямоугольник 7"/>
          <p:cNvSpPr/>
          <p:nvPr userDrawn="1"/>
        </p:nvSpPr>
        <p:spPr>
          <a:xfrm>
            <a:off x="0" y="0"/>
            <a:ext cx="2195736" cy="6858000"/>
          </a:xfrm>
          <a:prstGeom prst="rect">
            <a:avLst/>
          </a:prstGeom>
        </p:spPr>
        <p:style>
          <a:lnRef idx="1">
            <a:schemeClr val="accent6"/>
          </a:lnRef>
          <a:fillRef idx="3">
            <a:schemeClr val="accent6"/>
          </a:fillRef>
          <a:effectRef idx="2">
            <a:schemeClr val="accent6"/>
          </a:effectRef>
          <a:fontRef idx="minor">
            <a:schemeClr val="lt1"/>
          </a:fontRef>
        </p:style>
        <p:txBody>
          <a:bodyPr rtlCol="0" anchor="ctr"/>
          <a:lstStyle/>
          <a:p>
            <a:pPr algn="ctr"/>
            <a:endParaRPr lang="ru-RU"/>
          </a:p>
        </p:txBody>
      </p:sp>
      <p:sp>
        <p:nvSpPr>
          <p:cNvPr id="9" name="Прямоугольник 8"/>
          <p:cNvSpPr/>
          <p:nvPr userDrawn="1"/>
        </p:nvSpPr>
        <p:spPr>
          <a:xfrm>
            <a:off x="8217815" y="6241622"/>
            <a:ext cx="926185" cy="616378"/>
          </a:xfrm>
          <a:prstGeom prst="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endParaRPr lang="ru-RU"/>
          </a:p>
        </p:txBody>
      </p:sp>
      <p:pic>
        <p:nvPicPr>
          <p:cNvPr id="10" name="Рисунок 9"/>
          <p:cNvPicPr>
            <a:picLocks noChangeAspect="1"/>
          </p:cNvPicPr>
          <p:nvPr userDrawn="1"/>
        </p:nvPicPr>
        <p:blipFill>
          <a:blip r:embed="rId2" cstate="print">
            <a:extLst>
              <a:ext uri="{28A0092B-C50C-407E-A947-70E740481C1C}">
                <a14:useLocalDpi xmlns:a14="http://schemas.microsoft.com/office/drawing/2010/main" xmlns="" val="0"/>
              </a:ext>
            </a:extLst>
          </a:blip>
          <a:stretch>
            <a:fillRect/>
          </a:stretch>
        </p:blipFill>
        <p:spPr>
          <a:xfrm>
            <a:off x="8316416" y="6381328"/>
            <a:ext cx="684076" cy="316443"/>
          </a:xfrm>
          <a:prstGeom prst="rect">
            <a:avLst/>
          </a:prstGeom>
          <a:effectLst/>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63536C06-91AB-449E-BF61-968A72D9D14E}" type="datetimeFigureOut">
              <a:rPr lang="ru-RU" smtClean="0"/>
              <a:pPr/>
              <a:t>17.06.2014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2F53DC92-EA75-4413-A3DE-E9D8420ED53E}"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63536C06-91AB-449E-BF61-968A72D9D14E}" type="datetimeFigureOut">
              <a:rPr lang="ru-RU" smtClean="0"/>
              <a:pPr/>
              <a:t>17.06.2014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2F53DC92-EA75-4413-A3DE-E9D8420ED53E}"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63536C06-91AB-449E-BF61-968A72D9D14E}" type="datetimeFigureOut">
              <a:rPr lang="ru-RU" smtClean="0"/>
              <a:pPr/>
              <a:t>17.06.2014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5BBC35B-A44B-4119-B8DA-DE9E3DFADA20}" type="slidenum">
              <a:rPr kumimoji="0" lang="en-US" smtClean="0"/>
              <a:pPr/>
              <a:t>‹#›</a:t>
            </a:fld>
            <a:endParaRPr kumimoji="0" lang="en-US"/>
          </a:p>
        </p:txBody>
      </p:sp>
      <p:sp>
        <p:nvSpPr>
          <p:cNvPr id="7" name="Прямоугольник 6"/>
          <p:cNvSpPr/>
          <p:nvPr userDrawn="1"/>
        </p:nvSpPr>
        <p:spPr>
          <a:xfrm>
            <a:off x="0" y="692696"/>
            <a:ext cx="9144000" cy="61926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8" name="Прямоугольник 7"/>
          <p:cNvSpPr/>
          <p:nvPr userDrawn="1"/>
        </p:nvSpPr>
        <p:spPr>
          <a:xfrm>
            <a:off x="5580112" y="3068960"/>
            <a:ext cx="3563888" cy="3816424"/>
          </a:xfrm>
          <a:prstGeom prst="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endParaRPr lang="ru-RU"/>
          </a:p>
        </p:txBody>
      </p:sp>
      <p:sp>
        <p:nvSpPr>
          <p:cNvPr id="9" name="Прямоугольник 8"/>
          <p:cNvSpPr/>
          <p:nvPr userDrawn="1"/>
        </p:nvSpPr>
        <p:spPr>
          <a:xfrm>
            <a:off x="-36512" y="6093296"/>
            <a:ext cx="1450845" cy="763074"/>
          </a:xfrm>
          <a:prstGeom prst="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endParaRPr lang="ru-RU"/>
          </a:p>
        </p:txBody>
      </p:sp>
      <p:pic>
        <p:nvPicPr>
          <p:cNvPr id="10" name="Рисунок 9"/>
          <p:cNvPicPr>
            <a:picLocks noChangeAspect="1"/>
          </p:cNvPicPr>
          <p:nvPr userDrawn="1"/>
        </p:nvPicPr>
        <p:blipFill>
          <a:blip r:embed="rId2" cstate="print">
            <a:extLst>
              <a:ext uri="{28A0092B-C50C-407E-A947-70E740481C1C}">
                <a14:useLocalDpi xmlns:a14="http://schemas.microsoft.com/office/drawing/2010/main" xmlns="" val="0"/>
              </a:ext>
            </a:extLst>
          </a:blip>
          <a:stretch>
            <a:fillRect/>
          </a:stretch>
        </p:blipFill>
        <p:spPr>
          <a:xfrm>
            <a:off x="107504" y="6237313"/>
            <a:ext cx="1090758" cy="504568"/>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63536C06-91AB-449E-BF61-968A72D9D14E}" type="datetimeFigureOut">
              <a:rPr lang="ru-RU" smtClean="0"/>
              <a:pPr/>
              <a:t>17.06.2014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2F53DC92-EA75-4413-A3DE-E9D8420ED53E}" type="slidenum">
              <a:rPr lang="ru-RU" smtClean="0"/>
              <a:pPr/>
              <a:t>‹#›</a:t>
            </a:fld>
            <a:endParaRPr lang="ru-RU"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63536C06-91AB-449E-BF61-968A72D9D14E}" type="datetimeFigureOut">
              <a:rPr lang="ru-RU" smtClean="0"/>
              <a:pPr/>
              <a:t>17.06.2014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2F53DC92-EA75-4413-A3DE-E9D8420ED53E}"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63536C06-91AB-449E-BF61-968A72D9D14E}" type="datetimeFigureOut">
              <a:rPr lang="ru-RU" smtClean="0"/>
              <a:pPr/>
              <a:t>17.06.2014</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2F53DC92-EA75-4413-A3DE-E9D8420ED53E}"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63536C06-91AB-449E-BF61-968A72D9D14E}" type="datetimeFigureOut">
              <a:rPr lang="ru-RU" smtClean="0"/>
              <a:pPr/>
              <a:t>17.06.2014</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2F53DC92-EA75-4413-A3DE-E9D8420ED53E}"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63536C06-91AB-449E-BF61-968A72D9D14E}" type="datetimeFigureOut">
              <a:rPr lang="ru-RU" smtClean="0"/>
              <a:pPr/>
              <a:t>17.06.2014</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2F53DC92-EA75-4413-A3DE-E9D8420ED53E}"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63536C06-91AB-449E-BF61-968A72D9D14E}" type="datetimeFigureOut">
              <a:rPr lang="ru-RU" smtClean="0"/>
              <a:pPr/>
              <a:t>17.06.2014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2F53DC92-EA75-4413-A3DE-E9D8420ED53E}"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63536C06-91AB-449E-BF61-968A72D9D14E}" type="datetimeFigureOut">
              <a:rPr lang="ru-RU" smtClean="0"/>
              <a:pPr/>
              <a:t>17.06.2014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2F53DC92-EA75-4413-A3DE-E9D8420ED53E}"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44213AF-26F6-41FA-8D85-E2C5388D6E58}" type="datetimeFigureOut">
              <a:rPr lang="en-US" smtClean="0"/>
              <a:pPr/>
              <a:t>6/17/2014</a:t>
            </a:fld>
            <a:endParaRPr lang="en-US" sz="1000" dirty="0">
              <a:solidFill>
                <a:schemeClr val="tx1"/>
              </a:solidFill>
            </a:endParaRPr>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lgn="r" eaLnBrk="1" latinLnBrk="0" hangingPunct="1"/>
            <a:endParaRPr kumimoji="0" lang="en-US" sz="1000" dirty="0">
              <a:solidFill>
                <a:schemeClr val="tx1"/>
              </a:solidFill>
            </a:endParaRPr>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5BBC35B-A44B-4119-B8DA-DE9E3DFADA20}" type="slidenum">
              <a:rPr kumimoji="0" lang="en-US" smtClean="0"/>
              <a:pPr/>
              <a:t>‹#›</a:t>
            </a:fld>
            <a:endParaRPr kumimoji="0" lang="en-US" sz="1000" b="0">
              <a:solidFill>
                <a:schemeClr val="tx1"/>
              </a:solidFill>
            </a:endParaRPr>
          </a:p>
        </p:txBody>
      </p:sp>
    </p:spTree>
  </p:cSld>
  <p:clrMap bg1="lt1" tx1="dk1" bg2="lt2" tx2="dk2" accent1="accent1" accent2="accent2" accent3="accent3" accent4="accent4" accent5="accent5" accent6="accent6" hlink="hlink" folHlink="folHlink"/>
  <p:sldLayoutIdLst>
    <p:sldLayoutId id="2147483734" r:id="rId1"/>
    <p:sldLayoutId id="2147483735" r:id="rId2"/>
    <p:sldLayoutId id="2147483736" r:id="rId3"/>
    <p:sldLayoutId id="2147483737" r:id="rId4"/>
    <p:sldLayoutId id="2147483738" r:id="rId5"/>
    <p:sldLayoutId id="2147483739" r:id="rId6"/>
    <p:sldLayoutId id="2147483740" r:id="rId7"/>
    <p:sldLayoutId id="2147483741" r:id="rId8"/>
    <p:sldLayoutId id="2147483742" r:id="rId9"/>
    <p:sldLayoutId id="2147483743" r:id="rId10"/>
    <p:sldLayoutId id="2147483744"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gif"/><Relationship Id="rId5" Type="http://schemas.openxmlformats.org/officeDocument/2006/relationships/image" Target="../media/image3.jpe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notesSlide" Target="../notesSlides/notesSlide11.xml"/><Relationship Id="rId1" Type="http://schemas.openxmlformats.org/officeDocument/2006/relationships/slideLayout" Target="../slideLayouts/slideLayout3.xml"/><Relationship Id="rId6" Type="http://schemas.openxmlformats.org/officeDocument/2006/relationships/image" Target="../media/image8.jpeg"/><Relationship Id="rId5" Type="http://schemas.openxmlformats.org/officeDocument/2006/relationships/image" Target="../media/image7.jpeg"/><Relationship Id="rId4" Type="http://schemas.openxmlformats.org/officeDocument/2006/relationships/image" Target="../media/image6.jpeg"/></Relationships>
</file>

<file path=ppt/slides/_rels/slide12.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notesSlide" Target="../notesSlides/notesSlide12.xml"/><Relationship Id="rId1" Type="http://schemas.openxmlformats.org/officeDocument/2006/relationships/slideLayout" Target="../slideLayouts/slideLayout3.xml"/><Relationship Id="rId5" Type="http://schemas.openxmlformats.org/officeDocument/2006/relationships/image" Target="../media/image10.jpeg"/><Relationship Id="rId4" Type="http://schemas.openxmlformats.org/officeDocument/2006/relationships/image" Target="../media/image9.jpeg"/></Relationships>
</file>

<file path=ppt/slides/_rels/slide1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gif"/><Relationship Id="rId1" Type="http://schemas.openxmlformats.org/officeDocument/2006/relationships/slideLayout" Target="../slideLayouts/slideLayout3.xml"/><Relationship Id="rId5" Type="http://schemas.openxmlformats.org/officeDocument/2006/relationships/image" Target="../media/image13.png"/><Relationship Id="rId4" Type="http://schemas.openxmlformats.org/officeDocument/2006/relationships/image" Target="../media/image12.jpeg"/></Relationships>
</file>

<file path=ppt/slides/_rels/slide14.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notesSlide" Target="../notesSlides/notesSlide13.xml"/><Relationship Id="rId1" Type="http://schemas.openxmlformats.org/officeDocument/2006/relationships/slideLayout" Target="../slideLayouts/slideLayout3.xml"/><Relationship Id="rId5" Type="http://schemas.openxmlformats.org/officeDocument/2006/relationships/image" Target="../media/image15.jpeg"/><Relationship Id="rId4" Type="http://schemas.openxmlformats.org/officeDocument/2006/relationships/image" Target="../media/image14.jpeg"/></Relationships>
</file>

<file path=ppt/slides/_rels/slide15.xml.rels><?xml version="1.0" encoding="UTF-8" standalone="yes"?>
<Relationships xmlns="http://schemas.openxmlformats.org/package/2006/relationships"><Relationship Id="rId3" Type="http://schemas.openxmlformats.org/officeDocument/2006/relationships/hyperlink" Target="http://www.nr2.ru/" TargetMode="External"/><Relationship Id="rId2" Type="http://schemas.openxmlformats.org/officeDocument/2006/relationships/image" Target="../media/image1.gif"/><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notesSlide" Target="../notesSlides/notesSlide14.xml"/><Relationship Id="rId1" Type="http://schemas.openxmlformats.org/officeDocument/2006/relationships/slideLayout" Target="../slideLayouts/slideLayout3.xml"/><Relationship Id="rId6" Type="http://schemas.openxmlformats.org/officeDocument/2006/relationships/image" Target="../media/image18.jpeg"/><Relationship Id="rId5" Type="http://schemas.openxmlformats.org/officeDocument/2006/relationships/image" Target="../media/image17.jpeg"/><Relationship Id="rId4" Type="http://schemas.openxmlformats.org/officeDocument/2006/relationships/image" Target="../media/image16.png"/></Relationships>
</file>

<file path=ppt/slides/_rels/slide17.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gif"/><Relationship Id="rId1" Type="http://schemas.openxmlformats.org/officeDocument/2006/relationships/slideLayout" Target="../slideLayouts/slideLayout3.xml"/><Relationship Id="rId6" Type="http://schemas.openxmlformats.org/officeDocument/2006/relationships/image" Target="../media/image22.jpeg"/><Relationship Id="rId5" Type="http://schemas.openxmlformats.org/officeDocument/2006/relationships/image" Target="../media/image21.jpeg"/><Relationship Id="rId4" Type="http://schemas.openxmlformats.org/officeDocument/2006/relationships/image" Target="../media/image20.jpeg"/></Relationships>
</file>

<file path=ppt/slides/_rels/slide18.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1.gif"/><Relationship Id="rId1" Type="http://schemas.openxmlformats.org/officeDocument/2006/relationships/slideLayout" Target="../slideLayouts/slideLayout3.xml"/><Relationship Id="rId5" Type="http://schemas.openxmlformats.org/officeDocument/2006/relationships/image" Target="../media/image25.jpeg"/><Relationship Id="rId4" Type="http://schemas.openxmlformats.org/officeDocument/2006/relationships/image" Target="../media/image24.jpeg"/></Relationships>
</file>

<file path=ppt/slides/_rels/slide19.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notesSlide" Target="../notesSlides/notesSlide18.xml"/><Relationship Id="rId1" Type="http://schemas.openxmlformats.org/officeDocument/2006/relationships/slideLayout" Target="../slideLayouts/slideLayout3.xml"/><Relationship Id="rId4" Type="http://schemas.openxmlformats.org/officeDocument/2006/relationships/hyperlink" Target="http://www.maritimebusinessnews.com.ua/news/news/2014/05/15/25775.html" TargetMode="External"/></Relationships>
</file>

<file path=ppt/slides/_rels/slide23.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notesSlide" Target="../notesSlides/notesSlide19.xml"/><Relationship Id="rId1" Type="http://schemas.openxmlformats.org/officeDocument/2006/relationships/slideLayout" Target="../slideLayouts/slideLayout3.xml"/><Relationship Id="rId5" Type="http://schemas.openxmlformats.org/officeDocument/2006/relationships/image" Target="../media/image27.jpeg"/><Relationship Id="rId4" Type="http://schemas.openxmlformats.org/officeDocument/2006/relationships/image" Target="../media/image26.jpeg"/></Relationships>
</file>

<file path=ppt/slides/_rels/slide24.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3" Type="http://schemas.openxmlformats.org/officeDocument/2006/relationships/image" Target="../media/image28.gif"/><Relationship Id="rId2" Type="http://schemas.openxmlformats.org/officeDocument/2006/relationships/hyperlink" Target="http://www.citek.ru/" TargetMode="External"/><Relationship Id="rId1" Type="http://schemas.openxmlformats.org/officeDocument/2006/relationships/slideLayout" Target="../slideLayouts/slideLayout3.xml"/><Relationship Id="rId4" Type="http://schemas.openxmlformats.org/officeDocument/2006/relationships/image" Target="../media/image1.gif"/></Relationships>
</file>

<file path=ppt/slides/_rels/slide3.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notesSlide" Target="../notesSlides/notesSlide3.xml"/><Relationship Id="rId1" Type="http://schemas.openxmlformats.org/officeDocument/2006/relationships/slideLayout" Target="../slideLayouts/slideLayout3.xml"/><Relationship Id="rId4" Type="http://schemas.openxmlformats.org/officeDocument/2006/relationships/image" Target="../media/image5.jpeg"/></Relationships>
</file>

<file path=ppt/slides/_rels/slide4.xml.rels><?xml version="1.0" encoding="UTF-8" standalone="yes"?>
<Relationships xmlns="http://schemas.openxmlformats.org/package/2006/relationships"><Relationship Id="rId3" Type="http://schemas.openxmlformats.org/officeDocument/2006/relationships/image" Target="../media/image1.gif"/><Relationship Id="rId7" Type="http://schemas.openxmlformats.org/officeDocument/2006/relationships/chart" Target="../charts/chart4.xml"/><Relationship Id="rId2" Type="http://schemas.openxmlformats.org/officeDocument/2006/relationships/notesSlide" Target="../notesSlides/notesSlide4.xml"/><Relationship Id="rId1" Type="http://schemas.openxmlformats.org/officeDocument/2006/relationships/slideLayout" Target="../slideLayouts/slideLayout3.xml"/><Relationship Id="rId6" Type="http://schemas.openxmlformats.org/officeDocument/2006/relationships/chart" Target="../charts/chart3.xml"/><Relationship Id="rId5" Type="http://schemas.openxmlformats.org/officeDocument/2006/relationships/chart" Target="../charts/chart2.xml"/><Relationship Id="rId4" Type="http://schemas.openxmlformats.org/officeDocument/2006/relationships/chart" Target="../charts/chart1.xml"/></Relationships>
</file>

<file path=ppt/slides/_rels/slide5.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notesSlide" Target="../notesSlides/notesSlide5.xml"/><Relationship Id="rId1" Type="http://schemas.openxmlformats.org/officeDocument/2006/relationships/slideLayout" Target="../slideLayouts/slideLayout3.xml"/><Relationship Id="rId5" Type="http://schemas.openxmlformats.org/officeDocument/2006/relationships/chart" Target="../charts/chart6.xml"/><Relationship Id="rId4" Type="http://schemas.openxmlformats.org/officeDocument/2006/relationships/chart" Target="../charts/chart5.xml"/></Relationships>
</file>

<file path=ppt/slides/_rels/slide6.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4427984" y="1556792"/>
            <a:ext cx="4716016" cy="2016224"/>
          </a:xfrm>
        </p:spPr>
        <p:txBody>
          <a:bodyPr>
            <a:normAutofit/>
          </a:bodyPr>
          <a:lstStyle/>
          <a:p>
            <a:pPr algn="l"/>
            <a:r>
              <a:rPr lang="ru-RU" sz="3200" dirty="0" smtClean="0">
                <a:solidFill>
                  <a:srgbClr val="17375E"/>
                </a:solidFill>
                <a:effectLst>
                  <a:outerShdw blurRad="38100" dist="38100" dir="2700000" algn="tl">
                    <a:srgbClr val="000000">
                      <a:alpha val="43137"/>
                    </a:srgbClr>
                  </a:outerShdw>
                </a:effectLst>
              </a:rPr>
              <a:t>Припортовые терминалы </a:t>
            </a:r>
            <a:br>
              <a:rPr lang="ru-RU" sz="3200" dirty="0" smtClean="0">
                <a:solidFill>
                  <a:srgbClr val="17375E"/>
                </a:solidFill>
                <a:effectLst>
                  <a:outerShdw blurRad="38100" dist="38100" dir="2700000" algn="tl">
                    <a:srgbClr val="000000">
                      <a:alpha val="43137"/>
                    </a:srgbClr>
                  </a:outerShdw>
                </a:effectLst>
              </a:rPr>
            </a:br>
            <a:r>
              <a:rPr lang="ru-RU" sz="6000" dirty="0" smtClean="0">
                <a:solidFill>
                  <a:srgbClr val="FF0000"/>
                </a:solidFill>
                <a:effectLst>
                  <a:outerShdw blurRad="38100" dist="38100" dir="2700000" algn="tl">
                    <a:srgbClr val="000000">
                      <a:alpha val="43137"/>
                    </a:srgbClr>
                  </a:outerShdw>
                </a:effectLst>
              </a:rPr>
              <a:t>Крыма</a:t>
            </a:r>
            <a:r>
              <a:rPr lang="ru-RU" sz="3200" dirty="0" smtClean="0">
                <a:solidFill>
                  <a:srgbClr val="FF0000"/>
                </a:solidFill>
                <a:effectLst>
                  <a:outerShdw blurRad="38100" dist="38100" dir="2700000" algn="tl">
                    <a:srgbClr val="000000">
                      <a:alpha val="43137"/>
                    </a:srgbClr>
                  </a:outerShdw>
                </a:effectLst>
              </a:rPr>
              <a:t> </a:t>
            </a:r>
            <a:r>
              <a:rPr lang="ru-RU" sz="3200" dirty="0" smtClean="0">
                <a:solidFill>
                  <a:srgbClr val="17375E"/>
                </a:solidFill>
                <a:effectLst>
                  <a:outerShdw blurRad="38100" dist="38100" dir="2700000" algn="tl">
                    <a:srgbClr val="000000">
                      <a:alpha val="43137"/>
                    </a:srgbClr>
                  </a:outerShdw>
                </a:effectLst>
              </a:rPr>
              <a:t/>
            </a:r>
            <a:br>
              <a:rPr lang="ru-RU" sz="3200" dirty="0" smtClean="0">
                <a:solidFill>
                  <a:srgbClr val="17375E"/>
                </a:solidFill>
                <a:effectLst>
                  <a:outerShdw blurRad="38100" dist="38100" dir="2700000" algn="tl">
                    <a:srgbClr val="000000">
                      <a:alpha val="43137"/>
                    </a:srgbClr>
                  </a:outerShdw>
                </a:effectLst>
              </a:rPr>
            </a:br>
            <a:r>
              <a:rPr lang="ru-RU" sz="3200" dirty="0" smtClean="0">
                <a:solidFill>
                  <a:srgbClr val="17375E"/>
                </a:solidFill>
                <a:effectLst>
                  <a:outerShdw blurRad="38100" dist="38100" dir="2700000" algn="tl">
                    <a:srgbClr val="000000">
                      <a:alpha val="43137"/>
                    </a:srgbClr>
                  </a:outerShdw>
                </a:effectLst>
              </a:rPr>
              <a:t>(новые русские порты)</a:t>
            </a:r>
          </a:p>
        </p:txBody>
      </p:sp>
      <p:sp>
        <p:nvSpPr>
          <p:cNvPr id="3" name="Подзаголовок 2"/>
          <p:cNvSpPr>
            <a:spLocks noGrp="1"/>
          </p:cNvSpPr>
          <p:nvPr>
            <p:ph type="subTitle" idx="1"/>
          </p:nvPr>
        </p:nvSpPr>
        <p:spPr>
          <a:xfrm>
            <a:off x="2195736" y="6093296"/>
            <a:ext cx="6048672" cy="764704"/>
          </a:xfrm>
        </p:spPr>
        <p:txBody>
          <a:bodyPr>
            <a:noAutofit/>
          </a:bodyPr>
          <a:lstStyle/>
          <a:p>
            <a:r>
              <a:rPr lang="ru-RU" sz="2000" dirty="0" smtClean="0">
                <a:latin typeface="Tahoma"/>
              </a:rPr>
              <a:t>19-20 июня </a:t>
            </a:r>
            <a:br>
              <a:rPr lang="ru-RU" sz="2000" dirty="0" smtClean="0">
                <a:latin typeface="Tahoma"/>
              </a:rPr>
            </a:br>
            <a:r>
              <a:rPr lang="ru-RU" sz="2000" dirty="0" smtClean="0">
                <a:latin typeface="Tahoma"/>
              </a:rPr>
              <a:t>Санкт-Петербург, отель "</a:t>
            </a:r>
            <a:r>
              <a:rPr lang="ru-RU" sz="2000" dirty="0" err="1" smtClean="0">
                <a:latin typeface="Tahoma"/>
              </a:rPr>
              <a:t>Амбассадор</a:t>
            </a:r>
            <a:r>
              <a:rPr lang="ru-RU" sz="2000" dirty="0" smtClean="0">
                <a:latin typeface="Tahoma"/>
              </a:rPr>
              <a:t>"</a:t>
            </a:r>
          </a:p>
        </p:txBody>
      </p:sp>
      <p:sp>
        <p:nvSpPr>
          <p:cNvPr id="9217" name="Rectangle 1"/>
          <p:cNvSpPr>
            <a:spLocks noChangeArrowheads="1"/>
          </p:cNvSpPr>
          <p:nvPr/>
        </p:nvSpPr>
        <p:spPr bwMode="auto">
          <a:xfrm>
            <a:off x="2195736" y="77721"/>
            <a:ext cx="6948264" cy="83099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ctr" fontAlgn="base">
              <a:spcBef>
                <a:spcPct val="0"/>
              </a:spcBef>
              <a:spcAft>
                <a:spcPct val="0"/>
              </a:spcAft>
            </a:pPr>
            <a:r>
              <a:rPr lang="ru-RU" sz="1600" dirty="0" smtClean="0">
                <a:solidFill>
                  <a:srgbClr val="984806"/>
                </a:solidFill>
                <a:latin typeface="Arial" pitchFamily="34" charset="0"/>
                <a:ea typeface="Times New Roman" pitchFamily="18" charset="0"/>
                <a:cs typeface="Arial" pitchFamily="34" charset="0"/>
              </a:rPr>
              <a:t>VII всероссийский форум </a:t>
            </a:r>
            <a:br>
              <a:rPr lang="ru-RU" sz="1600" dirty="0" smtClean="0">
                <a:solidFill>
                  <a:srgbClr val="984806"/>
                </a:solidFill>
                <a:latin typeface="Arial" pitchFamily="34" charset="0"/>
                <a:ea typeface="Times New Roman" pitchFamily="18" charset="0"/>
                <a:cs typeface="Arial" pitchFamily="34" charset="0"/>
              </a:rPr>
            </a:br>
            <a:r>
              <a:rPr lang="ru-RU" sz="1600" dirty="0" smtClean="0">
                <a:solidFill>
                  <a:srgbClr val="984806"/>
                </a:solidFill>
                <a:latin typeface="Arial" pitchFamily="34" charset="0"/>
                <a:ea typeface="Times New Roman" pitchFamily="18" charset="0"/>
                <a:cs typeface="Arial" pitchFamily="34" charset="0"/>
              </a:rPr>
              <a:t>«Современное состояние и перспективы развития </a:t>
            </a:r>
            <a:br>
              <a:rPr lang="ru-RU" sz="1600" dirty="0" smtClean="0">
                <a:solidFill>
                  <a:srgbClr val="984806"/>
                </a:solidFill>
                <a:latin typeface="Arial" pitchFamily="34" charset="0"/>
                <a:ea typeface="Times New Roman" pitchFamily="18" charset="0"/>
                <a:cs typeface="Arial" pitchFamily="34" charset="0"/>
              </a:rPr>
            </a:br>
            <a:r>
              <a:rPr lang="ru-RU" sz="1600" dirty="0" smtClean="0">
                <a:solidFill>
                  <a:srgbClr val="984806"/>
                </a:solidFill>
                <a:latin typeface="Arial" pitchFamily="34" charset="0"/>
                <a:ea typeface="Times New Roman" pitchFamily="18" charset="0"/>
                <a:cs typeface="Arial" pitchFamily="34" charset="0"/>
              </a:rPr>
              <a:t>российского рынка </a:t>
            </a:r>
            <a:r>
              <a:rPr lang="ru-RU" sz="1600" dirty="0" err="1" smtClean="0">
                <a:solidFill>
                  <a:srgbClr val="984806"/>
                </a:solidFill>
                <a:latin typeface="Arial" pitchFamily="34" charset="0"/>
                <a:ea typeface="Times New Roman" pitchFamily="18" charset="0"/>
                <a:cs typeface="Arial" pitchFamily="34" charset="0"/>
              </a:rPr>
              <a:t>бункеровочных</a:t>
            </a:r>
            <a:r>
              <a:rPr lang="ru-RU" sz="1600" dirty="0" smtClean="0">
                <a:solidFill>
                  <a:srgbClr val="984806"/>
                </a:solidFill>
                <a:latin typeface="Arial" pitchFamily="34" charset="0"/>
                <a:ea typeface="Times New Roman" pitchFamily="18" charset="0"/>
                <a:cs typeface="Arial" pitchFamily="34" charset="0"/>
              </a:rPr>
              <a:t> услуг»</a:t>
            </a:r>
          </a:p>
        </p:txBody>
      </p:sp>
      <p:cxnSp>
        <p:nvCxnSpPr>
          <p:cNvPr id="7" name="Прямая соединительная линия 6"/>
          <p:cNvCxnSpPr/>
          <p:nvPr/>
        </p:nvCxnSpPr>
        <p:spPr>
          <a:xfrm>
            <a:off x="2195736" y="980728"/>
            <a:ext cx="6948264" cy="0"/>
          </a:xfrm>
          <a:prstGeom prst="line">
            <a:avLst/>
          </a:prstGeom>
          <a:ln w="31750"/>
        </p:spPr>
        <p:style>
          <a:lnRef idx="1">
            <a:schemeClr val="accent1"/>
          </a:lnRef>
          <a:fillRef idx="0">
            <a:schemeClr val="accent1"/>
          </a:fillRef>
          <a:effectRef idx="0">
            <a:schemeClr val="accent1"/>
          </a:effectRef>
          <a:fontRef idx="minor">
            <a:schemeClr val="tx1"/>
          </a:fontRef>
        </p:style>
      </p:cxnSp>
      <p:pic>
        <p:nvPicPr>
          <p:cNvPr id="11" name="Рисунок 10"/>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467544" y="309144"/>
            <a:ext cx="1296144" cy="599576"/>
          </a:xfrm>
          <a:prstGeom prst="rect">
            <a:avLst/>
          </a:prstGeom>
          <a:effectLst/>
        </p:spPr>
      </p:pic>
      <p:sp>
        <p:nvSpPr>
          <p:cNvPr id="9" name="Содержимое 1"/>
          <p:cNvSpPr txBox="1">
            <a:spLocks/>
          </p:cNvSpPr>
          <p:nvPr/>
        </p:nvSpPr>
        <p:spPr>
          <a:xfrm>
            <a:off x="3011904" y="4221088"/>
            <a:ext cx="5880575" cy="1368152"/>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algn="r">
              <a:buFontTx/>
              <a:buNone/>
            </a:pPr>
            <a:endParaRPr lang="ru-RU" sz="1800" b="1" dirty="0" smtClean="0">
              <a:latin typeface="Cambria" pitchFamily="18" charset="0"/>
            </a:endParaRPr>
          </a:p>
          <a:p>
            <a:pPr algn="r">
              <a:spcBef>
                <a:spcPts val="0"/>
              </a:spcBef>
              <a:buFontTx/>
              <a:buNone/>
            </a:pPr>
            <a:r>
              <a:rPr lang="ru-RU" sz="1800" b="1" dirty="0" smtClean="0">
                <a:latin typeface="Cambria" pitchFamily="18" charset="0"/>
              </a:rPr>
              <a:t>Канделаки Тамара </a:t>
            </a:r>
            <a:r>
              <a:rPr lang="ru-RU" sz="1800" b="1" dirty="0" err="1" smtClean="0">
                <a:latin typeface="Cambria" pitchFamily="18" charset="0"/>
              </a:rPr>
              <a:t>Левановна</a:t>
            </a:r>
            <a:r>
              <a:rPr lang="en-US" sz="1800" b="1" dirty="0" smtClean="0">
                <a:latin typeface="Cambria" pitchFamily="18" charset="0"/>
              </a:rPr>
              <a:t> </a:t>
            </a:r>
            <a:endParaRPr lang="ru-RU" sz="1800" b="1" dirty="0" smtClean="0">
              <a:latin typeface="Cambria" pitchFamily="18" charset="0"/>
            </a:endParaRPr>
          </a:p>
          <a:p>
            <a:pPr algn="r">
              <a:spcBef>
                <a:spcPts val="0"/>
              </a:spcBef>
              <a:buFontTx/>
              <a:buNone/>
            </a:pPr>
            <a:endParaRPr lang="ru-RU" sz="1800" i="1" dirty="0" smtClean="0">
              <a:latin typeface="Cambria" pitchFamily="18" charset="0"/>
            </a:endParaRPr>
          </a:p>
          <a:p>
            <a:pPr algn="r">
              <a:spcBef>
                <a:spcPts val="0"/>
              </a:spcBef>
              <a:buFontTx/>
              <a:buNone/>
            </a:pPr>
            <a:r>
              <a:rPr lang="ru-RU" sz="1400" i="1" dirty="0" smtClean="0">
                <a:latin typeface="Cambria" pitchFamily="18" charset="0"/>
              </a:rPr>
              <a:t>Генеральный директор </a:t>
            </a:r>
            <a:r>
              <a:rPr lang="ru-RU" sz="1400" i="1" dirty="0" err="1" smtClean="0">
                <a:latin typeface="Cambria" pitchFamily="18" charset="0"/>
              </a:rPr>
              <a:t>ИнфоТЭК</a:t>
            </a:r>
            <a:r>
              <a:rPr lang="ru-RU" sz="1400" i="1" dirty="0" smtClean="0">
                <a:latin typeface="Cambria" pitchFamily="18" charset="0"/>
              </a:rPr>
              <a:t>-КОНСАЛТ</a:t>
            </a:r>
          </a:p>
          <a:p>
            <a:pPr algn="r">
              <a:spcBef>
                <a:spcPts val="0"/>
              </a:spcBef>
              <a:buFontTx/>
              <a:buNone/>
            </a:pPr>
            <a:r>
              <a:rPr lang="ru-RU" sz="1400" i="1" dirty="0" smtClean="0">
                <a:latin typeface="Cambria" pitchFamily="18" charset="0"/>
              </a:rPr>
              <a:t>доктор экономических наук</a:t>
            </a:r>
            <a:endParaRPr lang="en-US" sz="1400" i="1" dirty="0" smtClean="0">
              <a:latin typeface="Cambria" pitchFamily="18" charset="0"/>
            </a:endParaRPr>
          </a:p>
        </p:txBody>
      </p:sp>
      <p:pic>
        <p:nvPicPr>
          <p:cNvPr id="12" name="Рисунок 11" descr="Обложка 2013-ПНТ_Страница_1.jpg"/>
          <p:cNvPicPr>
            <a:picLocks noChangeAspect="1"/>
          </p:cNvPicPr>
          <p:nvPr/>
        </p:nvPicPr>
        <p:blipFill>
          <a:blip r:embed="rId4" cstate="print"/>
          <a:stretch>
            <a:fillRect/>
          </a:stretch>
        </p:blipFill>
        <p:spPr>
          <a:xfrm>
            <a:off x="207576" y="1772816"/>
            <a:ext cx="1844144" cy="2045831"/>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13" name="Рисунок 12" descr="Обложка для книги 2013-НХГП_Страница_1.jpg"/>
          <p:cNvPicPr>
            <a:picLocks noChangeAspect="1"/>
          </p:cNvPicPr>
          <p:nvPr/>
        </p:nvPicPr>
        <p:blipFill>
          <a:blip r:embed="rId5" cstate="print"/>
          <a:stretch>
            <a:fillRect/>
          </a:stretch>
        </p:blipFill>
        <p:spPr>
          <a:xfrm>
            <a:off x="194733" y="4293096"/>
            <a:ext cx="1856987" cy="2060390"/>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53250" name="Picture 2" descr="http://s51.radikal.ru/i133/1007/83/48ece5168ba9.gif"/>
          <p:cNvPicPr>
            <a:picLocks noChangeAspect="1" noChangeArrowheads="1"/>
          </p:cNvPicPr>
          <p:nvPr/>
        </p:nvPicPr>
        <p:blipFill>
          <a:blip r:embed="rId6" cstate="print"/>
          <a:srcRect/>
          <a:stretch>
            <a:fillRect/>
          </a:stretch>
        </p:blipFill>
        <p:spPr bwMode="auto">
          <a:xfrm>
            <a:off x="2267744" y="1628800"/>
            <a:ext cx="2054266" cy="1944216"/>
          </a:xfrm>
          <a:prstGeom prst="rect">
            <a:avLst/>
          </a:prstGeom>
          <a:noFill/>
        </p:spPr>
      </p:pic>
    </p:spTree>
    <p:extLst>
      <p:ext uri="{BB962C8B-B14F-4D97-AF65-F5344CB8AC3E}">
        <p14:creationId xmlns:p14="http://schemas.microsoft.com/office/powerpoint/2010/main" xmlns="" val="406202726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6453336"/>
            <a:ext cx="9144000" cy="404664"/>
          </a:xfrm>
          <a:prstGeom prst="rect">
            <a:avLst/>
          </a:prstGeom>
          <a:solidFill>
            <a:srgbClr val="B9CD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628650"/>
            <a:r>
              <a:rPr lang="ru-RU" sz="1200" dirty="0" smtClean="0">
                <a:solidFill>
                  <a:schemeClr val="tx1"/>
                </a:solidFill>
              </a:rPr>
              <a:t>Источник: </a:t>
            </a:r>
            <a:r>
              <a:rPr lang="ru-RU" sz="1200" dirty="0" smtClean="0"/>
              <a:t> </a:t>
            </a:r>
            <a:r>
              <a:rPr lang="ru-RU" sz="1200" dirty="0" smtClean="0">
                <a:solidFill>
                  <a:schemeClr val="tx1"/>
                </a:solidFill>
              </a:rPr>
              <a:t>ИАС Припортовые нефтяные терминалы </a:t>
            </a:r>
            <a:r>
              <a:rPr lang="ru-RU" sz="1200" dirty="0" err="1" smtClean="0">
                <a:solidFill>
                  <a:schemeClr val="tx1"/>
                </a:solidFill>
              </a:rPr>
              <a:t>ИнфоТЭК-КОНСАЛТ</a:t>
            </a:r>
            <a:r>
              <a:rPr lang="ru-RU" sz="1200" dirty="0" smtClean="0">
                <a:solidFill>
                  <a:schemeClr val="tx1"/>
                </a:solidFill>
              </a:rPr>
              <a:t> 		                        </a:t>
            </a:r>
            <a:r>
              <a:rPr lang="ru-RU" sz="1200" dirty="0" err="1" smtClean="0">
                <a:solidFill>
                  <a:schemeClr val="tx1"/>
                </a:solidFill>
              </a:rPr>
              <a:t>ИнфоТЭК-КОНСАЛТ</a:t>
            </a:r>
            <a:r>
              <a:rPr lang="ru-RU" sz="1200" dirty="0" smtClean="0">
                <a:solidFill>
                  <a:schemeClr val="tx1"/>
                </a:solidFill>
              </a:rPr>
              <a:t>  </a:t>
            </a:r>
            <a:r>
              <a:rPr lang="en-US" sz="1200" dirty="0" smtClean="0">
                <a:solidFill>
                  <a:schemeClr val="tx1"/>
                </a:solidFill>
              </a:rPr>
              <a:t>|  </a:t>
            </a:r>
            <a:fld id="{2F53DC92-EA75-4413-A3DE-E9D8420ED53E}" type="slidenum">
              <a:rPr lang="ru-RU" sz="1200" smtClean="0">
                <a:solidFill>
                  <a:schemeClr val="tx1"/>
                </a:solidFill>
              </a:rPr>
              <a:pPr indent="628650"/>
              <a:t>10</a:t>
            </a:fld>
            <a:endParaRPr lang="ru-RU" sz="1200" dirty="0">
              <a:solidFill>
                <a:schemeClr val="tx1"/>
              </a:solidFill>
            </a:endParaRPr>
          </a:p>
        </p:txBody>
      </p:sp>
      <p:pic>
        <p:nvPicPr>
          <p:cNvPr id="5" name="Рисунок 4"/>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107504" y="6525344"/>
            <a:ext cx="517821" cy="239536"/>
          </a:xfrm>
          <a:prstGeom prst="rect">
            <a:avLst/>
          </a:prstGeom>
          <a:effectLst/>
        </p:spPr>
      </p:pic>
      <p:sp>
        <p:nvSpPr>
          <p:cNvPr id="6" name="Прямоугольник 5"/>
          <p:cNvSpPr/>
          <p:nvPr/>
        </p:nvSpPr>
        <p:spPr>
          <a:xfrm>
            <a:off x="0" y="25460"/>
            <a:ext cx="9144000" cy="523220"/>
          </a:xfrm>
          <a:prstGeom prst="rect">
            <a:avLst/>
          </a:prstGeom>
        </p:spPr>
        <p:txBody>
          <a:bodyPr wrap="square">
            <a:spAutoFit/>
          </a:bodyPr>
          <a:lstStyle/>
          <a:p>
            <a:pPr algn="ctr">
              <a:spcBef>
                <a:spcPct val="0"/>
              </a:spcBef>
              <a:defRPr/>
            </a:pPr>
            <a:r>
              <a:rPr lang="ru-RU" sz="2800" b="1" dirty="0" smtClean="0">
                <a:ln w="11430"/>
                <a:solidFill>
                  <a:srgbClr val="C00000"/>
                </a:solidFill>
                <a:effectLst>
                  <a:outerShdw blurRad="80000" dist="40000" dir="5040000" algn="tl">
                    <a:srgbClr val="000000">
                      <a:alpha val="30000"/>
                    </a:srgbClr>
                  </a:outerShdw>
                </a:effectLst>
                <a:latin typeface="+mj-lt"/>
                <a:ea typeface="+mj-ea"/>
                <a:cs typeface="+mj-cs"/>
              </a:rPr>
              <a:t>Дедвейты и емкости</a:t>
            </a:r>
            <a:r>
              <a:rPr lang="en-US" sz="2800" b="1" dirty="0" smtClean="0">
                <a:ln w="11430"/>
                <a:solidFill>
                  <a:srgbClr val="C00000"/>
                </a:solidFill>
                <a:effectLst>
                  <a:outerShdw blurRad="80000" dist="40000" dir="5040000" algn="tl">
                    <a:srgbClr val="000000">
                      <a:alpha val="30000"/>
                    </a:srgbClr>
                  </a:outerShdw>
                </a:effectLst>
                <a:latin typeface="+mj-lt"/>
                <a:ea typeface="+mj-ea"/>
                <a:cs typeface="+mj-cs"/>
              </a:rPr>
              <a:t>….</a:t>
            </a:r>
            <a:r>
              <a:rPr lang="ru-RU" sz="2800" b="1" dirty="0" smtClean="0">
                <a:ln w="11430"/>
                <a:solidFill>
                  <a:srgbClr val="C00000"/>
                </a:solidFill>
                <a:effectLst>
                  <a:outerShdw blurRad="80000" dist="40000" dir="5040000" algn="tl">
                    <a:srgbClr val="000000">
                      <a:alpha val="30000"/>
                    </a:srgbClr>
                  </a:outerShdw>
                </a:effectLst>
                <a:latin typeface="+mj-lt"/>
                <a:ea typeface="+mj-ea"/>
                <a:cs typeface="+mj-cs"/>
              </a:rPr>
              <a:t> </a:t>
            </a:r>
            <a:endParaRPr lang="ru-RU" sz="2800" b="1" dirty="0">
              <a:ln w="11430"/>
              <a:solidFill>
                <a:schemeClr val="tx2">
                  <a:lumMod val="60000"/>
                  <a:lumOff val="40000"/>
                </a:schemeClr>
              </a:solidFill>
              <a:effectLst>
                <a:outerShdw blurRad="80000" dist="40000" dir="5040000" algn="tl">
                  <a:srgbClr val="000000">
                    <a:alpha val="30000"/>
                  </a:srgbClr>
                </a:outerShdw>
              </a:effectLst>
              <a:latin typeface="+mj-lt"/>
              <a:ea typeface="+mj-ea"/>
              <a:cs typeface="+mj-cs"/>
            </a:endParaRPr>
          </a:p>
        </p:txBody>
      </p:sp>
      <p:sp>
        <p:nvSpPr>
          <p:cNvPr id="7" name="TextBox 6"/>
          <p:cNvSpPr txBox="1"/>
          <p:nvPr/>
        </p:nvSpPr>
        <p:spPr>
          <a:xfrm>
            <a:off x="428596" y="5072074"/>
            <a:ext cx="8501122" cy="907941"/>
          </a:xfrm>
          <a:prstGeom prst="rect">
            <a:avLst/>
          </a:prstGeom>
          <a:noFill/>
        </p:spPr>
        <p:txBody>
          <a:bodyPr wrap="square" rtlCol="0">
            <a:spAutoFit/>
          </a:bodyPr>
          <a:lstStyle/>
          <a:p>
            <a:pPr>
              <a:spcBef>
                <a:spcPts val="600"/>
              </a:spcBef>
            </a:pPr>
            <a:endParaRPr lang="ru-RU" sz="1500" dirty="0" smtClean="0"/>
          </a:p>
          <a:p>
            <a:pPr algn="r">
              <a:spcBef>
                <a:spcPts val="600"/>
              </a:spcBef>
            </a:pPr>
            <a:endParaRPr lang="ru-RU" sz="1500" dirty="0" smtClean="0"/>
          </a:p>
          <a:p>
            <a:endParaRPr lang="ru-RU" dirty="0"/>
          </a:p>
        </p:txBody>
      </p:sp>
      <p:graphicFrame>
        <p:nvGraphicFramePr>
          <p:cNvPr id="8" name="Таблица 7"/>
          <p:cNvGraphicFramePr>
            <a:graphicFrameLocks noGrp="1"/>
          </p:cNvGraphicFramePr>
          <p:nvPr/>
        </p:nvGraphicFramePr>
        <p:xfrm>
          <a:off x="251520" y="620688"/>
          <a:ext cx="8606760" cy="5181600"/>
        </p:xfrm>
        <a:graphic>
          <a:graphicData uri="http://schemas.openxmlformats.org/drawingml/2006/table">
            <a:tbl>
              <a:tblPr firstRow="1" bandRow="1">
                <a:tableStyleId>{5C22544A-7EE6-4342-B048-85BDC9FD1C3A}</a:tableStyleId>
              </a:tblPr>
              <a:tblGrid>
                <a:gridCol w="2806432"/>
                <a:gridCol w="1839888"/>
                <a:gridCol w="1944216"/>
                <a:gridCol w="2016224"/>
              </a:tblGrid>
              <a:tr h="313870">
                <a:tc>
                  <a:txBody>
                    <a:bodyPr/>
                    <a:lstStyle/>
                    <a:p>
                      <a:pPr algn="ctr"/>
                      <a:r>
                        <a:rPr lang="ru-RU" sz="1600" dirty="0" smtClean="0">
                          <a:solidFill>
                            <a:schemeClr val="tx1"/>
                          </a:solidFill>
                        </a:rPr>
                        <a:t>Терминал</a:t>
                      </a:r>
                      <a:endParaRPr lang="ru-RU" sz="1600" dirty="0">
                        <a:solidFill>
                          <a:schemeClr val="tx1"/>
                        </a:solidFill>
                      </a:endParaRPr>
                    </a:p>
                  </a:txBody>
                  <a:tcPr anchor="ctr">
                    <a:lnR w="9525"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19050" cap="flat" cmpd="sng" algn="ctr">
                      <a:solidFill>
                        <a:srgbClr val="0070C0"/>
                      </a:solidFill>
                      <a:prstDash val="solid"/>
                      <a:round/>
                      <a:headEnd type="none" w="med" len="med"/>
                      <a:tailEnd type="none" w="med" len="med"/>
                    </a:lnB>
                    <a:noFill/>
                  </a:tcPr>
                </a:tc>
                <a:tc>
                  <a:txBody>
                    <a:bodyPr/>
                    <a:lstStyle/>
                    <a:p>
                      <a:pPr algn="ctr"/>
                      <a:r>
                        <a:rPr lang="ru-RU" sz="1600" dirty="0" smtClean="0">
                          <a:solidFill>
                            <a:schemeClr val="tx1"/>
                          </a:solidFill>
                        </a:rPr>
                        <a:t>Груз</a:t>
                      </a:r>
                      <a:endParaRPr lang="ru-RU" sz="1600" dirty="0">
                        <a:solidFill>
                          <a:schemeClr val="tx1"/>
                        </a:solidFill>
                      </a:endParaRPr>
                    </a:p>
                  </a:txBody>
                  <a:tcPr anchor="ctr">
                    <a:lnL w="9525" cap="flat" cmpd="sng" algn="ctr">
                      <a:solidFill>
                        <a:srgbClr val="0070C0"/>
                      </a:solidFill>
                      <a:prstDash val="solid"/>
                      <a:round/>
                      <a:headEnd type="none" w="med" len="med"/>
                      <a:tailEnd type="none" w="med" len="med"/>
                    </a:lnL>
                    <a:lnR w="9525"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19050" cap="flat" cmpd="sng" algn="ctr">
                      <a:solidFill>
                        <a:srgbClr val="0070C0"/>
                      </a:solidFill>
                      <a:prstDash val="solid"/>
                      <a:round/>
                      <a:headEnd type="none" w="med" len="med"/>
                      <a:tailEnd type="none" w="med" len="med"/>
                    </a:lnB>
                    <a:noFill/>
                  </a:tcPr>
                </a:tc>
                <a:tc>
                  <a:txBody>
                    <a:bodyPr/>
                    <a:lstStyle/>
                    <a:p>
                      <a:pPr algn="ctr"/>
                      <a:r>
                        <a:rPr lang="ru-RU" sz="1600" dirty="0" smtClean="0">
                          <a:solidFill>
                            <a:schemeClr val="tx1"/>
                          </a:solidFill>
                        </a:rPr>
                        <a:t>Дедвейт</a:t>
                      </a:r>
                      <a:r>
                        <a:rPr lang="en-US" sz="1600" dirty="0" smtClean="0">
                          <a:solidFill>
                            <a:schemeClr val="tx1"/>
                          </a:solidFill>
                        </a:rPr>
                        <a:t>, </a:t>
                      </a:r>
                      <a:r>
                        <a:rPr lang="ru-RU" sz="1600" dirty="0" smtClean="0">
                          <a:solidFill>
                            <a:schemeClr val="tx1"/>
                          </a:solidFill>
                        </a:rPr>
                        <a:t/>
                      </a:r>
                      <a:br>
                        <a:rPr lang="ru-RU" sz="1600" dirty="0" smtClean="0">
                          <a:solidFill>
                            <a:schemeClr val="tx1"/>
                          </a:solidFill>
                        </a:rPr>
                      </a:br>
                      <a:r>
                        <a:rPr lang="ru-RU" sz="1600" dirty="0" smtClean="0">
                          <a:solidFill>
                            <a:schemeClr val="tx1"/>
                          </a:solidFill>
                        </a:rPr>
                        <a:t>тыс.</a:t>
                      </a:r>
                      <a:r>
                        <a:rPr lang="ru-RU" sz="1600" baseline="0" dirty="0" smtClean="0">
                          <a:solidFill>
                            <a:schemeClr val="tx1"/>
                          </a:solidFill>
                        </a:rPr>
                        <a:t> т</a:t>
                      </a:r>
                      <a:endParaRPr lang="ru-RU" sz="1600" dirty="0">
                        <a:solidFill>
                          <a:schemeClr val="tx1"/>
                        </a:solidFill>
                      </a:endParaRPr>
                    </a:p>
                  </a:txBody>
                  <a:tcPr anchor="ctr">
                    <a:lnL w="9525" cap="flat" cmpd="sng" algn="ctr">
                      <a:solidFill>
                        <a:srgbClr val="0070C0"/>
                      </a:solidFill>
                      <a:prstDash val="solid"/>
                      <a:round/>
                      <a:headEnd type="none" w="med" len="med"/>
                      <a:tailEnd type="none" w="med" len="med"/>
                    </a:lnL>
                    <a:lnR w="9525"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19050" cap="flat" cmpd="sng" algn="ctr">
                      <a:solidFill>
                        <a:srgbClr val="0070C0"/>
                      </a:solidFill>
                      <a:prstDash val="solid"/>
                      <a:round/>
                      <a:headEnd type="none" w="med" len="med"/>
                      <a:tailEnd type="none" w="med" len="med"/>
                    </a:lnB>
                    <a:noFill/>
                  </a:tcPr>
                </a:tc>
                <a:tc>
                  <a:txBody>
                    <a:bodyPr/>
                    <a:lstStyle/>
                    <a:p>
                      <a:pPr algn="ctr"/>
                      <a:r>
                        <a:rPr lang="ru-RU" sz="1600" dirty="0" smtClean="0">
                          <a:solidFill>
                            <a:schemeClr val="tx1"/>
                          </a:solidFill>
                        </a:rPr>
                        <a:t>Резервуарный</a:t>
                      </a:r>
                      <a:r>
                        <a:rPr lang="ru-RU" sz="1600" baseline="0" dirty="0" smtClean="0">
                          <a:solidFill>
                            <a:schemeClr val="tx1"/>
                          </a:solidFill>
                        </a:rPr>
                        <a:t> парк</a:t>
                      </a:r>
                      <a:r>
                        <a:rPr lang="en-US" sz="1600" baseline="0" dirty="0" smtClean="0">
                          <a:solidFill>
                            <a:schemeClr val="tx1"/>
                          </a:solidFill>
                        </a:rPr>
                        <a:t>, </a:t>
                      </a:r>
                      <a:r>
                        <a:rPr lang="ru-RU" sz="1600" baseline="0" dirty="0" err="1" smtClean="0">
                          <a:solidFill>
                            <a:schemeClr val="tx1"/>
                          </a:solidFill>
                        </a:rPr>
                        <a:t>тыс</a:t>
                      </a:r>
                      <a:r>
                        <a:rPr lang="en-US" sz="1600" baseline="0" dirty="0" smtClean="0">
                          <a:solidFill>
                            <a:schemeClr val="tx1"/>
                          </a:solidFill>
                        </a:rPr>
                        <a:t>. </a:t>
                      </a:r>
                      <a:r>
                        <a:rPr lang="ru-RU" sz="1600" baseline="0" dirty="0" smtClean="0">
                          <a:solidFill>
                            <a:schemeClr val="tx1"/>
                          </a:solidFill>
                        </a:rPr>
                        <a:t>м</a:t>
                      </a:r>
                      <a:r>
                        <a:rPr lang="ru-RU" sz="1600" baseline="30000" dirty="0" smtClean="0">
                          <a:solidFill>
                            <a:schemeClr val="tx1"/>
                          </a:solidFill>
                        </a:rPr>
                        <a:t>3</a:t>
                      </a:r>
                      <a:endParaRPr lang="ru-RU" sz="1600" baseline="30000" dirty="0">
                        <a:solidFill>
                          <a:schemeClr val="tx1"/>
                        </a:solidFill>
                      </a:endParaRPr>
                    </a:p>
                  </a:txBody>
                  <a:tcPr anchor="ctr">
                    <a:lnL w="9525" cap="flat" cmpd="sng" algn="ctr">
                      <a:solidFill>
                        <a:srgbClr val="0070C0"/>
                      </a:solidFill>
                      <a:prstDash val="solid"/>
                      <a:round/>
                      <a:headEnd type="none" w="med" len="med"/>
                      <a:tailEnd type="none" w="med" len="med"/>
                    </a:lnL>
                    <a:lnT w="19050" cap="flat" cmpd="sng" algn="ctr">
                      <a:solidFill>
                        <a:srgbClr val="0070C0"/>
                      </a:solidFill>
                      <a:prstDash val="solid"/>
                      <a:round/>
                      <a:headEnd type="none" w="med" len="med"/>
                      <a:tailEnd type="none" w="med" len="med"/>
                    </a:lnT>
                    <a:lnB w="19050" cap="flat" cmpd="sng" algn="ctr">
                      <a:solidFill>
                        <a:srgbClr val="0070C0"/>
                      </a:solidFill>
                      <a:prstDash val="solid"/>
                      <a:round/>
                      <a:headEnd type="none" w="med" len="med"/>
                      <a:tailEnd type="none" w="med" len="med"/>
                    </a:lnB>
                    <a:noFill/>
                  </a:tcPr>
                </a:tc>
              </a:tr>
              <a:tr h="181714">
                <a:tc rowSpan="3">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600" b="1" dirty="0" smtClean="0"/>
                        <a:t>ТЭС-Терминал</a:t>
                      </a:r>
                      <a:endParaRPr lang="ru-RU" sz="1200" b="1" dirty="0" smtClean="0">
                        <a:solidFill>
                          <a:srgbClr val="FF0000"/>
                        </a:solidFill>
                      </a:endParaRPr>
                    </a:p>
                  </a:txBody>
                  <a:tcPr anchor="ctr">
                    <a:lnR w="9525"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noFill/>
                  </a:tcPr>
                </a:tc>
                <a:tc>
                  <a:txBody>
                    <a:bodyPr/>
                    <a:lstStyle/>
                    <a:p>
                      <a:pPr algn="ctr"/>
                      <a:r>
                        <a:rPr lang="ru-RU" sz="1600" dirty="0" smtClean="0"/>
                        <a:t>дизтопливо</a:t>
                      </a:r>
                      <a:endParaRPr lang="ru-RU" sz="1600" dirty="0"/>
                    </a:p>
                  </a:txBody>
                  <a:tcPr anchor="ctr">
                    <a:lnL w="9525" cap="flat" cmpd="sng" algn="ctr">
                      <a:solidFill>
                        <a:srgbClr val="0070C0"/>
                      </a:solidFill>
                      <a:prstDash val="solid"/>
                      <a:round/>
                      <a:headEnd type="none" w="med" len="med"/>
                      <a:tailEnd type="none" w="med" len="med"/>
                    </a:lnL>
                    <a:lnR w="9525"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noFill/>
                  </a:tcPr>
                </a:tc>
                <a:tc>
                  <a:txBody>
                    <a:bodyPr/>
                    <a:lstStyle/>
                    <a:p>
                      <a:pPr algn="ctr"/>
                      <a:r>
                        <a:rPr lang="ru-RU" sz="1600" dirty="0" smtClean="0"/>
                        <a:t>9</a:t>
                      </a:r>
                      <a:endParaRPr lang="ru-RU" sz="1600" dirty="0"/>
                    </a:p>
                  </a:txBody>
                  <a:tcPr anchor="ctr">
                    <a:lnL w="9525" cap="flat" cmpd="sng" algn="ctr">
                      <a:solidFill>
                        <a:srgbClr val="0070C0"/>
                      </a:solidFill>
                      <a:prstDash val="solid"/>
                      <a:round/>
                      <a:headEnd type="none" w="med" len="med"/>
                      <a:tailEnd type="none" w="med" len="med"/>
                    </a:lnL>
                    <a:lnR w="9525"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noFill/>
                  </a:tcPr>
                </a:tc>
                <a:tc>
                  <a:txBody>
                    <a:bodyPr/>
                    <a:lstStyle/>
                    <a:p>
                      <a:pPr algn="ctr"/>
                      <a:r>
                        <a:rPr lang="ru-RU" sz="1600" dirty="0" smtClean="0"/>
                        <a:t>20</a:t>
                      </a:r>
                      <a:endParaRPr lang="ru-RU" sz="1600" dirty="0"/>
                    </a:p>
                  </a:txBody>
                  <a:tcPr anchor="ctr">
                    <a:lnL w="9525" cap="flat" cmpd="sng" algn="ctr">
                      <a:solidFill>
                        <a:srgbClr val="0070C0"/>
                      </a:solidFill>
                      <a:prstDash val="solid"/>
                      <a:round/>
                      <a:headEnd type="none" w="med" len="med"/>
                      <a:tailEnd type="none" w="med" len="med"/>
                    </a:lnL>
                    <a:lnT w="19050"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noFill/>
                  </a:tcPr>
                </a:tc>
              </a:tr>
              <a:tr h="181714">
                <a:tc vMerge="1">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ru-RU" sz="1200" b="1" dirty="0" smtClean="0">
                        <a:solidFill>
                          <a:srgbClr val="FF0000"/>
                        </a:solidFill>
                      </a:endParaRPr>
                    </a:p>
                  </a:txBody>
                  <a:tcPr>
                    <a:lnR w="9525"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noFill/>
                  </a:tcPr>
                </a:tc>
                <a:tc>
                  <a:txBody>
                    <a:bodyPr/>
                    <a:lstStyle/>
                    <a:p>
                      <a:pPr algn="ctr"/>
                      <a:r>
                        <a:rPr lang="ru-RU" sz="1600" dirty="0" smtClean="0"/>
                        <a:t>мазут</a:t>
                      </a:r>
                      <a:endParaRPr lang="ru-RU" sz="1600" dirty="0"/>
                    </a:p>
                  </a:txBody>
                  <a:tcPr anchor="ctr">
                    <a:lnL w="9525" cap="flat" cmpd="sng" algn="ctr">
                      <a:solidFill>
                        <a:srgbClr val="0070C0"/>
                      </a:solidFill>
                      <a:prstDash val="solid"/>
                      <a:round/>
                      <a:headEnd type="none" w="med" len="med"/>
                      <a:tailEnd type="none" w="med" len="med"/>
                    </a:lnL>
                    <a:lnR w="9525" cap="flat" cmpd="sng" algn="ctr">
                      <a:solidFill>
                        <a:srgbClr val="0070C0"/>
                      </a:solidFill>
                      <a:prstDash val="solid"/>
                      <a:round/>
                      <a:headEnd type="none" w="med" len="med"/>
                      <a:tailEnd type="none" w="med" len="med"/>
                    </a:lnR>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noFill/>
                  </a:tcPr>
                </a:tc>
                <a:tc>
                  <a:txBody>
                    <a:bodyPr/>
                    <a:lstStyle/>
                    <a:p>
                      <a:pPr algn="ctr"/>
                      <a:r>
                        <a:rPr lang="ru-RU" sz="1600" dirty="0" smtClean="0"/>
                        <a:t>9</a:t>
                      </a:r>
                      <a:endParaRPr lang="ru-RU" sz="1600" dirty="0"/>
                    </a:p>
                  </a:txBody>
                  <a:tcPr anchor="ctr">
                    <a:lnL w="9525" cap="flat" cmpd="sng" algn="ctr">
                      <a:solidFill>
                        <a:srgbClr val="0070C0"/>
                      </a:solidFill>
                      <a:prstDash val="solid"/>
                      <a:round/>
                      <a:headEnd type="none" w="med" len="med"/>
                      <a:tailEnd type="none" w="med" len="med"/>
                    </a:lnL>
                    <a:lnR w="9525" cap="flat" cmpd="sng" algn="ctr">
                      <a:solidFill>
                        <a:srgbClr val="0070C0"/>
                      </a:solidFill>
                      <a:prstDash val="solid"/>
                      <a:round/>
                      <a:headEnd type="none" w="med" len="med"/>
                      <a:tailEnd type="none" w="med" len="med"/>
                    </a:lnR>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noFill/>
                  </a:tcPr>
                </a:tc>
                <a:tc>
                  <a:txBody>
                    <a:bodyPr/>
                    <a:lstStyle/>
                    <a:p>
                      <a:pPr algn="ctr"/>
                      <a:r>
                        <a:rPr lang="ru-RU" sz="1600" dirty="0" smtClean="0"/>
                        <a:t>20</a:t>
                      </a:r>
                      <a:endParaRPr lang="ru-RU" sz="1600" dirty="0"/>
                    </a:p>
                  </a:txBody>
                  <a:tcPr anchor="ctr">
                    <a:lnL w="9525" cap="flat" cmpd="sng" algn="ctr">
                      <a:solidFill>
                        <a:srgbClr val="0070C0"/>
                      </a:solidFill>
                      <a:prstDash val="solid"/>
                      <a:round/>
                      <a:headEnd type="none" w="med" len="med"/>
                      <a:tailEnd type="none" w="med" len="med"/>
                    </a:lnL>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noFill/>
                  </a:tcPr>
                </a:tc>
              </a:tr>
              <a:tr h="181714">
                <a:tc vMerge="1">
                  <a:txBody>
                    <a:bodyPr/>
                    <a:lstStyle/>
                    <a:p>
                      <a:endParaRPr lang="ru-RU" dirty="0"/>
                    </a:p>
                  </a:txBody>
                  <a:tcPr/>
                </a:tc>
                <a:tc>
                  <a:txBody>
                    <a:bodyPr/>
                    <a:lstStyle/>
                    <a:p>
                      <a:pPr algn="ctr"/>
                      <a:r>
                        <a:rPr lang="ru-RU" sz="1600" dirty="0" smtClean="0"/>
                        <a:t>СУГ</a:t>
                      </a:r>
                      <a:endParaRPr lang="ru-RU" sz="1600" dirty="0"/>
                    </a:p>
                  </a:txBody>
                  <a:tcPr anchor="ctr">
                    <a:lnL w="9525" cap="flat" cmpd="sng" algn="ctr">
                      <a:solidFill>
                        <a:srgbClr val="0070C0"/>
                      </a:solidFill>
                      <a:prstDash val="solid"/>
                      <a:round/>
                      <a:headEnd type="none" w="med" len="med"/>
                      <a:tailEnd type="none" w="med" len="med"/>
                    </a:lnL>
                    <a:lnR w="9525" cap="flat" cmpd="sng" algn="ctr">
                      <a:solidFill>
                        <a:srgbClr val="0070C0"/>
                      </a:solidFill>
                      <a:prstDash val="solid"/>
                      <a:round/>
                      <a:headEnd type="none" w="med" len="med"/>
                      <a:tailEnd type="none" w="med" len="med"/>
                    </a:lnR>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noFill/>
                  </a:tcPr>
                </a:tc>
                <a:tc>
                  <a:txBody>
                    <a:bodyPr/>
                    <a:lstStyle/>
                    <a:p>
                      <a:pPr algn="ctr"/>
                      <a:r>
                        <a:rPr lang="ru-RU" sz="1600" dirty="0" smtClean="0"/>
                        <a:t>6</a:t>
                      </a:r>
                      <a:endParaRPr lang="ru-RU" sz="1600" dirty="0"/>
                    </a:p>
                  </a:txBody>
                  <a:tcPr anchor="ctr">
                    <a:lnL w="9525" cap="flat" cmpd="sng" algn="ctr">
                      <a:solidFill>
                        <a:srgbClr val="0070C0"/>
                      </a:solidFill>
                      <a:prstDash val="solid"/>
                      <a:round/>
                      <a:headEnd type="none" w="med" len="med"/>
                      <a:tailEnd type="none" w="med" len="med"/>
                    </a:lnL>
                    <a:lnR w="9525" cap="flat" cmpd="sng" algn="ctr">
                      <a:solidFill>
                        <a:srgbClr val="0070C0"/>
                      </a:solidFill>
                      <a:prstDash val="solid"/>
                      <a:round/>
                      <a:headEnd type="none" w="med" len="med"/>
                      <a:tailEnd type="none" w="med" len="med"/>
                    </a:lnR>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noFill/>
                  </a:tcPr>
                </a:tc>
                <a:tc>
                  <a:txBody>
                    <a:bodyPr/>
                    <a:lstStyle/>
                    <a:p>
                      <a:pPr algn="ctr"/>
                      <a:r>
                        <a:rPr lang="ru-RU" sz="1600" dirty="0" smtClean="0"/>
                        <a:t>16*</a:t>
                      </a:r>
                      <a:endParaRPr lang="ru-RU" sz="1600" dirty="0"/>
                    </a:p>
                  </a:txBody>
                  <a:tcPr anchor="ctr">
                    <a:lnL w="9525" cap="flat" cmpd="sng" algn="ctr">
                      <a:solidFill>
                        <a:srgbClr val="0070C0"/>
                      </a:solidFill>
                      <a:prstDash val="solid"/>
                      <a:round/>
                      <a:headEnd type="none" w="med" len="med"/>
                      <a:tailEnd type="none" w="med" len="med"/>
                    </a:lnL>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noFill/>
                  </a:tcPr>
                </a:tc>
              </a:tr>
              <a:tr h="181714">
                <a:tc rowSpan="3">
                  <a:txBody>
                    <a:bodyPr/>
                    <a:lstStyle/>
                    <a:p>
                      <a:r>
                        <a:rPr lang="ru-RU" sz="1600" b="1" dirty="0" err="1" smtClean="0"/>
                        <a:t>Керчь-Транс-Ойл</a:t>
                      </a:r>
                      <a:endParaRPr lang="ru-RU" sz="1600" dirty="0"/>
                    </a:p>
                  </a:txBody>
                  <a:tcPr anchor="ctr">
                    <a:lnR w="9525" cap="flat" cmpd="sng" algn="ctr">
                      <a:solidFill>
                        <a:srgbClr val="0070C0"/>
                      </a:solidFill>
                      <a:prstDash val="solid"/>
                      <a:round/>
                      <a:headEnd type="none" w="med" len="med"/>
                      <a:tailEnd type="none" w="med" len="med"/>
                    </a:lnR>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noFill/>
                  </a:tcPr>
                </a:tc>
                <a:tc>
                  <a:txBody>
                    <a:bodyPr/>
                    <a:lstStyle/>
                    <a:p>
                      <a:pPr algn="ctr"/>
                      <a:r>
                        <a:rPr lang="ru-RU" sz="1600" dirty="0" smtClean="0"/>
                        <a:t>дизтопливо</a:t>
                      </a:r>
                      <a:endParaRPr lang="ru-RU" sz="1600" dirty="0"/>
                    </a:p>
                  </a:txBody>
                  <a:tcPr anchor="ctr">
                    <a:lnL w="9525" cap="flat" cmpd="sng" algn="ctr">
                      <a:solidFill>
                        <a:srgbClr val="0070C0"/>
                      </a:solidFill>
                      <a:prstDash val="solid"/>
                      <a:round/>
                      <a:headEnd type="none" w="med" len="med"/>
                      <a:tailEnd type="none" w="med" len="med"/>
                    </a:lnL>
                    <a:lnR w="9525" cap="flat" cmpd="sng" algn="ctr">
                      <a:solidFill>
                        <a:srgbClr val="0070C0"/>
                      </a:solidFill>
                      <a:prstDash val="solid"/>
                      <a:round/>
                      <a:headEnd type="none" w="med" len="med"/>
                      <a:tailEnd type="none" w="med" len="med"/>
                    </a:lnR>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noFill/>
                  </a:tcPr>
                </a:tc>
                <a:tc>
                  <a:txBody>
                    <a:bodyPr/>
                    <a:lstStyle/>
                    <a:p>
                      <a:pPr algn="ctr"/>
                      <a:r>
                        <a:rPr lang="ru-RU" sz="1600" dirty="0" smtClean="0"/>
                        <a:t>6</a:t>
                      </a:r>
                      <a:endParaRPr lang="ru-RU" sz="1600" dirty="0"/>
                    </a:p>
                  </a:txBody>
                  <a:tcPr anchor="ctr">
                    <a:lnL w="9525" cap="flat" cmpd="sng" algn="ctr">
                      <a:solidFill>
                        <a:srgbClr val="0070C0"/>
                      </a:solidFill>
                      <a:prstDash val="solid"/>
                      <a:round/>
                      <a:headEnd type="none" w="med" len="med"/>
                      <a:tailEnd type="none" w="med" len="med"/>
                    </a:lnL>
                    <a:lnR w="9525" cap="flat" cmpd="sng" algn="ctr">
                      <a:solidFill>
                        <a:srgbClr val="0070C0"/>
                      </a:solidFill>
                      <a:prstDash val="solid"/>
                      <a:round/>
                      <a:headEnd type="none" w="med" len="med"/>
                      <a:tailEnd type="none" w="med" len="med"/>
                    </a:lnR>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noFill/>
                  </a:tcPr>
                </a:tc>
                <a:tc>
                  <a:txBody>
                    <a:bodyPr/>
                    <a:lstStyle/>
                    <a:p>
                      <a:pPr algn="ctr"/>
                      <a:r>
                        <a:rPr lang="ru-RU" sz="1600" dirty="0" smtClean="0"/>
                        <a:t>15</a:t>
                      </a:r>
                      <a:endParaRPr lang="ru-RU" sz="1600" dirty="0"/>
                    </a:p>
                  </a:txBody>
                  <a:tcPr anchor="ctr">
                    <a:lnL w="9525" cap="flat" cmpd="sng" algn="ctr">
                      <a:solidFill>
                        <a:srgbClr val="0070C0"/>
                      </a:solidFill>
                      <a:prstDash val="solid"/>
                      <a:round/>
                      <a:headEnd type="none" w="med" len="med"/>
                      <a:tailEnd type="none" w="med" len="med"/>
                    </a:lnL>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noFill/>
                  </a:tcPr>
                </a:tc>
              </a:tr>
              <a:tr h="181714">
                <a:tc vMerge="1">
                  <a:txBody>
                    <a:bodyPr/>
                    <a:lstStyle/>
                    <a:p>
                      <a:endParaRPr lang="ru-RU" dirty="0"/>
                    </a:p>
                  </a:txBody>
                  <a:tcPr/>
                </a:tc>
                <a:tc>
                  <a:txBody>
                    <a:bodyPr/>
                    <a:lstStyle/>
                    <a:p>
                      <a:pPr algn="ctr"/>
                      <a:r>
                        <a:rPr lang="ru-RU" sz="1600" dirty="0" smtClean="0"/>
                        <a:t>мазут</a:t>
                      </a:r>
                      <a:endParaRPr lang="ru-RU" sz="1600" dirty="0"/>
                    </a:p>
                  </a:txBody>
                  <a:tcPr anchor="ctr">
                    <a:lnL w="9525" cap="flat" cmpd="sng" algn="ctr">
                      <a:solidFill>
                        <a:srgbClr val="0070C0"/>
                      </a:solidFill>
                      <a:prstDash val="solid"/>
                      <a:round/>
                      <a:headEnd type="none" w="med" len="med"/>
                      <a:tailEnd type="none" w="med" len="med"/>
                    </a:lnL>
                    <a:lnR w="9525" cap="flat" cmpd="sng" algn="ctr">
                      <a:solidFill>
                        <a:srgbClr val="0070C0"/>
                      </a:solidFill>
                      <a:prstDash val="solid"/>
                      <a:round/>
                      <a:headEnd type="none" w="med" len="med"/>
                      <a:tailEnd type="none" w="med" len="med"/>
                    </a:lnR>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noFill/>
                  </a:tcPr>
                </a:tc>
                <a:tc>
                  <a:txBody>
                    <a:bodyPr/>
                    <a:lstStyle/>
                    <a:p>
                      <a:pPr algn="ctr"/>
                      <a:r>
                        <a:rPr lang="ru-RU" sz="1600" dirty="0" smtClean="0"/>
                        <a:t>6</a:t>
                      </a:r>
                      <a:endParaRPr lang="ru-RU" sz="1600" dirty="0"/>
                    </a:p>
                  </a:txBody>
                  <a:tcPr anchor="ctr">
                    <a:lnL w="9525" cap="flat" cmpd="sng" algn="ctr">
                      <a:solidFill>
                        <a:srgbClr val="0070C0"/>
                      </a:solidFill>
                      <a:prstDash val="solid"/>
                      <a:round/>
                      <a:headEnd type="none" w="med" len="med"/>
                      <a:tailEnd type="none" w="med" len="med"/>
                    </a:lnL>
                    <a:lnR w="9525" cap="flat" cmpd="sng" algn="ctr">
                      <a:solidFill>
                        <a:srgbClr val="0070C0"/>
                      </a:solidFill>
                      <a:prstDash val="solid"/>
                      <a:round/>
                      <a:headEnd type="none" w="med" len="med"/>
                      <a:tailEnd type="none" w="med" len="med"/>
                    </a:lnR>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noFill/>
                  </a:tcPr>
                </a:tc>
                <a:tc>
                  <a:txBody>
                    <a:bodyPr/>
                    <a:lstStyle/>
                    <a:p>
                      <a:pPr algn="ctr"/>
                      <a:r>
                        <a:rPr lang="ru-RU" sz="1600" dirty="0" smtClean="0"/>
                        <a:t>20</a:t>
                      </a:r>
                      <a:endParaRPr lang="ru-RU" sz="1600" dirty="0"/>
                    </a:p>
                  </a:txBody>
                  <a:tcPr anchor="ctr">
                    <a:lnL w="9525" cap="flat" cmpd="sng" algn="ctr">
                      <a:solidFill>
                        <a:srgbClr val="0070C0"/>
                      </a:solidFill>
                      <a:prstDash val="solid"/>
                      <a:round/>
                      <a:headEnd type="none" w="med" len="med"/>
                      <a:tailEnd type="none" w="med" len="med"/>
                    </a:lnL>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noFill/>
                  </a:tcPr>
                </a:tc>
              </a:tr>
              <a:tr h="181714">
                <a:tc vMerge="1">
                  <a:txBody>
                    <a:bodyPr/>
                    <a:lstStyle/>
                    <a:p>
                      <a:endParaRPr lang="ru-RU" dirty="0"/>
                    </a:p>
                  </a:txBody>
                  <a:tcPr/>
                </a:tc>
                <a:tc>
                  <a:txBody>
                    <a:bodyPr/>
                    <a:lstStyle/>
                    <a:p>
                      <a:pPr algn="ctr"/>
                      <a:r>
                        <a:rPr lang="ru-RU" sz="1600" dirty="0" smtClean="0"/>
                        <a:t>масла</a:t>
                      </a:r>
                      <a:endParaRPr lang="ru-RU" sz="1600" dirty="0"/>
                    </a:p>
                  </a:txBody>
                  <a:tcPr anchor="ctr">
                    <a:lnL w="9525" cap="flat" cmpd="sng" algn="ctr">
                      <a:solidFill>
                        <a:srgbClr val="0070C0"/>
                      </a:solidFill>
                      <a:prstDash val="solid"/>
                      <a:round/>
                      <a:headEnd type="none" w="med" len="med"/>
                      <a:tailEnd type="none" w="med" len="med"/>
                    </a:lnL>
                    <a:lnR w="9525" cap="flat" cmpd="sng" algn="ctr">
                      <a:solidFill>
                        <a:srgbClr val="0070C0"/>
                      </a:solidFill>
                      <a:prstDash val="solid"/>
                      <a:round/>
                      <a:headEnd type="none" w="med" len="med"/>
                      <a:tailEnd type="none" w="med" len="med"/>
                    </a:lnR>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noFill/>
                  </a:tcPr>
                </a:tc>
                <a:tc>
                  <a:txBody>
                    <a:bodyPr/>
                    <a:lstStyle/>
                    <a:p>
                      <a:pPr algn="ctr"/>
                      <a:r>
                        <a:rPr lang="ru-RU" sz="1600" dirty="0" smtClean="0"/>
                        <a:t>6</a:t>
                      </a:r>
                      <a:endParaRPr lang="ru-RU" sz="1600" dirty="0"/>
                    </a:p>
                  </a:txBody>
                  <a:tcPr anchor="ctr">
                    <a:lnL w="9525" cap="flat" cmpd="sng" algn="ctr">
                      <a:solidFill>
                        <a:srgbClr val="0070C0"/>
                      </a:solidFill>
                      <a:prstDash val="solid"/>
                      <a:round/>
                      <a:headEnd type="none" w="med" len="med"/>
                      <a:tailEnd type="none" w="med" len="med"/>
                    </a:lnL>
                    <a:lnR w="9525" cap="flat" cmpd="sng" algn="ctr">
                      <a:solidFill>
                        <a:srgbClr val="0070C0"/>
                      </a:solidFill>
                      <a:prstDash val="solid"/>
                      <a:round/>
                      <a:headEnd type="none" w="med" len="med"/>
                      <a:tailEnd type="none" w="med" len="med"/>
                    </a:lnR>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noFill/>
                  </a:tcPr>
                </a:tc>
                <a:tc>
                  <a:txBody>
                    <a:bodyPr/>
                    <a:lstStyle/>
                    <a:p>
                      <a:pPr algn="ctr"/>
                      <a:r>
                        <a:rPr lang="ru-RU" sz="1600" dirty="0" smtClean="0"/>
                        <a:t>4</a:t>
                      </a:r>
                      <a:endParaRPr lang="ru-RU" sz="1600" dirty="0"/>
                    </a:p>
                  </a:txBody>
                  <a:tcPr anchor="ctr">
                    <a:lnL w="9525" cap="flat" cmpd="sng" algn="ctr">
                      <a:solidFill>
                        <a:srgbClr val="0070C0"/>
                      </a:solidFill>
                      <a:prstDash val="solid"/>
                      <a:round/>
                      <a:headEnd type="none" w="med" len="med"/>
                      <a:tailEnd type="none" w="med" len="med"/>
                    </a:lnL>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noFill/>
                  </a:tcPr>
                </a:tc>
              </a:tr>
              <a:tr h="181714">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600" b="1" dirty="0" err="1" smtClean="0"/>
                        <a:t>ЮВАС-ГазСервис</a:t>
                      </a:r>
                      <a:endParaRPr lang="ru-RU" sz="1600" b="1" dirty="0" smtClean="0"/>
                    </a:p>
                  </a:txBody>
                  <a:tcPr anchor="ctr">
                    <a:lnR w="9525" cap="flat" cmpd="sng" algn="ctr">
                      <a:solidFill>
                        <a:srgbClr val="0070C0"/>
                      </a:solidFill>
                      <a:prstDash val="solid"/>
                      <a:round/>
                      <a:headEnd type="none" w="med" len="med"/>
                      <a:tailEnd type="none" w="med" len="med"/>
                    </a:lnR>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noFill/>
                  </a:tcPr>
                </a:tc>
                <a:tc>
                  <a:txBody>
                    <a:bodyPr/>
                    <a:lstStyle/>
                    <a:p>
                      <a:pPr algn="ctr"/>
                      <a:r>
                        <a:rPr lang="ru-RU" sz="1600" dirty="0" smtClean="0"/>
                        <a:t>СУГ</a:t>
                      </a:r>
                      <a:endParaRPr lang="ru-RU" sz="1600" dirty="0"/>
                    </a:p>
                  </a:txBody>
                  <a:tcPr anchor="ctr">
                    <a:lnL w="9525" cap="flat" cmpd="sng" algn="ctr">
                      <a:solidFill>
                        <a:srgbClr val="0070C0"/>
                      </a:solidFill>
                      <a:prstDash val="solid"/>
                      <a:round/>
                      <a:headEnd type="none" w="med" len="med"/>
                      <a:tailEnd type="none" w="med" len="med"/>
                    </a:lnL>
                    <a:lnR w="9525" cap="flat" cmpd="sng" algn="ctr">
                      <a:solidFill>
                        <a:srgbClr val="0070C0"/>
                      </a:solidFill>
                      <a:prstDash val="solid"/>
                      <a:round/>
                      <a:headEnd type="none" w="med" len="med"/>
                      <a:tailEnd type="none" w="med" len="med"/>
                    </a:lnR>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noFill/>
                  </a:tcPr>
                </a:tc>
                <a:tc>
                  <a:txBody>
                    <a:bodyPr/>
                    <a:lstStyle/>
                    <a:p>
                      <a:pPr algn="ctr"/>
                      <a:r>
                        <a:rPr lang="ru-RU" sz="1600" dirty="0" smtClean="0">
                          <a:solidFill>
                            <a:schemeClr val="tx1"/>
                          </a:solidFill>
                        </a:rPr>
                        <a:t>4</a:t>
                      </a:r>
                      <a:endParaRPr lang="ru-RU" sz="1600" dirty="0">
                        <a:solidFill>
                          <a:schemeClr val="tx1"/>
                        </a:solidFill>
                      </a:endParaRPr>
                    </a:p>
                  </a:txBody>
                  <a:tcPr anchor="ctr">
                    <a:lnL w="9525" cap="flat" cmpd="sng" algn="ctr">
                      <a:solidFill>
                        <a:srgbClr val="0070C0"/>
                      </a:solidFill>
                      <a:prstDash val="solid"/>
                      <a:round/>
                      <a:headEnd type="none" w="med" len="med"/>
                      <a:tailEnd type="none" w="med" len="med"/>
                    </a:lnL>
                    <a:lnR w="9525" cap="flat" cmpd="sng" algn="ctr">
                      <a:solidFill>
                        <a:srgbClr val="0070C0"/>
                      </a:solidFill>
                      <a:prstDash val="solid"/>
                      <a:round/>
                      <a:headEnd type="none" w="med" len="med"/>
                      <a:tailEnd type="none" w="med" len="med"/>
                    </a:lnR>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noFill/>
                  </a:tcPr>
                </a:tc>
                <a:tc rowSpan="2">
                  <a:txBody>
                    <a:bodyPr/>
                    <a:lstStyle/>
                    <a:p>
                      <a:pPr algn="ctr"/>
                      <a:r>
                        <a:rPr lang="ru-RU" sz="1600" dirty="0" smtClean="0"/>
                        <a:t>Перевалка по прямому варианту</a:t>
                      </a:r>
                      <a:endParaRPr lang="ru-RU" sz="1600" dirty="0"/>
                    </a:p>
                  </a:txBody>
                  <a:tcPr anchor="ctr">
                    <a:lnL w="9525" cap="flat" cmpd="sng" algn="ctr">
                      <a:solidFill>
                        <a:srgbClr val="0070C0"/>
                      </a:solidFill>
                      <a:prstDash val="solid"/>
                      <a:round/>
                      <a:headEnd type="none" w="med" len="med"/>
                      <a:tailEnd type="none" w="med" len="med"/>
                    </a:lnL>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noFill/>
                  </a:tcPr>
                </a:tc>
              </a:tr>
              <a:tr h="181714">
                <a:tc>
                  <a:txBody>
                    <a:bodyPr/>
                    <a:lstStyle/>
                    <a:p>
                      <a:r>
                        <a:rPr lang="ru-RU" sz="1600" b="1" dirty="0" smtClean="0"/>
                        <a:t>Гермес </a:t>
                      </a:r>
                      <a:r>
                        <a:rPr lang="ru-RU" sz="1600" b="1" dirty="0" err="1" smtClean="0"/>
                        <a:t>Ойл</a:t>
                      </a:r>
                      <a:endParaRPr lang="ru-RU" sz="1600" b="1" dirty="0"/>
                    </a:p>
                  </a:txBody>
                  <a:tcPr anchor="ctr">
                    <a:lnR w="9525" cap="flat" cmpd="sng" algn="ctr">
                      <a:solidFill>
                        <a:srgbClr val="0070C0"/>
                      </a:solidFill>
                      <a:prstDash val="solid"/>
                      <a:round/>
                      <a:headEnd type="none" w="med" len="med"/>
                      <a:tailEnd type="none" w="med" len="med"/>
                    </a:lnR>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noFill/>
                  </a:tcPr>
                </a:tc>
                <a:tc>
                  <a:txBody>
                    <a:bodyPr/>
                    <a:lstStyle/>
                    <a:p>
                      <a:pPr algn="ctr"/>
                      <a:r>
                        <a:rPr lang="ru-RU" sz="1600" dirty="0" smtClean="0"/>
                        <a:t>СУГ</a:t>
                      </a:r>
                      <a:endParaRPr lang="ru-RU" sz="1600" dirty="0"/>
                    </a:p>
                  </a:txBody>
                  <a:tcPr anchor="ctr">
                    <a:lnL w="9525" cap="flat" cmpd="sng" algn="ctr">
                      <a:solidFill>
                        <a:srgbClr val="0070C0"/>
                      </a:solidFill>
                      <a:prstDash val="solid"/>
                      <a:round/>
                      <a:headEnd type="none" w="med" len="med"/>
                      <a:tailEnd type="none" w="med" len="med"/>
                    </a:lnL>
                    <a:lnR w="9525" cap="flat" cmpd="sng" algn="ctr">
                      <a:solidFill>
                        <a:srgbClr val="0070C0"/>
                      </a:solidFill>
                      <a:prstDash val="solid"/>
                      <a:round/>
                      <a:headEnd type="none" w="med" len="med"/>
                      <a:tailEnd type="none" w="med" len="med"/>
                    </a:lnR>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noFill/>
                  </a:tcPr>
                </a:tc>
                <a:tc>
                  <a:txBody>
                    <a:bodyPr/>
                    <a:lstStyle/>
                    <a:p>
                      <a:pPr algn="ctr"/>
                      <a:r>
                        <a:rPr lang="ru-RU" sz="1600" dirty="0" smtClean="0"/>
                        <a:t>6</a:t>
                      </a:r>
                      <a:endParaRPr lang="ru-RU" sz="1600" dirty="0"/>
                    </a:p>
                  </a:txBody>
                  <a:tcPr anchor="ctr">
                    <a:lnL w="9525" cap="flat" cmpd="sng" algn="ctr">
                      <a:solidFill>
                        <a:srgbClr val="0070C0"/>
                      </a:solidFill>
                      <a:prstDash val="solid"/>
                      <a:round/>
                      <a:headEnd type="none" w="med" len="med"/>
                      <a:tailEnd type="none" w="med" len="med"/>
                    </a:lnL>
                    <a:lnR w="9525" cap="flat" cmpd="sng" algn="ctr">
                      <a:solidFill>
                        <a:srgbClr val="0070C0"/>
                      </a:solidFill>
                      <a:prstDash val="solid"/>
                      <a:round/>
                      <a:headEnd type="none" w="med" len="med"/>
                      <a:tailEnd type="none" w="med" len="med"/>
                    </a:lnR>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noFill/>
                  </a:tcPr>
                </a:tc>
                <a:tc vMerge="1">
                  <a:txBody>
                    <a:bodyPr/>
                    <a:lstStyle/>
                    <a:p>
                      <a:pPr algn="ctr"/>
                      <a:endParaRPr lang="ru-RU" dirty="0"/>
                    </a:p>
                  </a:txBody>
                  <a:tcPr>
                    <a:noFill/>
                  </a:tcPr>
                </a:tc>
              </a:tr>
              <a:tr h="313870">
                <a:tc>
                  <a:txBody>
                    <a:bodyPr/>
                    <a:lstStyle/>
                    <a:p>
                      <a:r>
                        <a:rPr lang="ru-RU" sz="1600" b="1" dirty="0" err="1" smtClean="0"/>
                        <a:t>АЕГаз-Терминал</a:t>
                      </a:r>
                      <a:r>
                        <a:rPr lang="ru-RU" sz="1600" b="1" dirty="0" smtClean="0"/>
                        <a:t/>
                      </a:r>
                      <a:br>
                        <a:rPr lang="ru-RU" sz="1600" b="1" dirty="0" smtClean="0"/>
                      </a:br>
                      <a:r>
                        <a:rPr lang="ru-RU" sz="1600" kern="1200" dirty="0" smtClean="0">
                          <a:solidFill>
                            <a:schemeClr val="dk1"/>
                          </a:solidFill>
                          <a:latin typeface="+mn-lt"/>
                          <a:ea typeface="+mn-ea"/>
                          <a:cs typeface="+mn-cs"/>
                        </a:rPr>
                        <a:t>(под грузы </a:t>
                      </a:r>
                      <a:r>
                        <a:rPr lang="en-US" sz="1600" kern="1200" dirty="0" err="1" smtClean="0">
                          <a:solidFill>
                            <a:schemeClr val="dk1"/>
                          </a:solidFill>
                          <a:latin typeface="+mn-lt"/>
                          <a:ea typeface="+mn-ea"/>
                          <a:cs typeface="+mn-cs"/>
                        </a:rPr>
                        <a:t>TengizChevrOil</a:t>
                      </a:r>
                      <a:r>
                        <a:rPr lang="ru-RU" sz="1600" kern="1200" dirty="0" smtClean="0">
                          <a:solidFill>
                            <a:schemeClr val="dk1"/>
                          </a:solidFill>
                          <a:latin typeface="+mn-lt"/>
                          <a:ea typeface="+mn-ea"/>
                          <a:cs typeface="+mn-cs"/>
                        </a:rPr>
                        <a:t>)</a:t>
                      </a:r>
                      <a:endParaRPr lang="ru-RU" sz="1600" kern="1200" dirty="0">
                        <a:solidFill>
                          <a:schemeClr val="dk1"/>
                        </a:solidFill>
                        <a:latin typeface="+mn-lt"/>
                        <a:ea typeface="+mn-ea"/>
                        <a:cs typeface="+mn-cs"/>
                      </a:endParaRPr>
                    </a:p>
                  </a:txBody>
                  <a:tcPr anchor="ctr">
                    <a:lnR w="9525" cap="flat" cmpd="sng" algn="ctr">
                      <a:solidFill>
                        <a:srgbClr val="0070C0"/>
                      </a:solidFill>
                      <a:prstDash val="solid"/>
                      <a:round/>
                      <a:headEnd type="none" w="med" len="med"/>
                      <a:tailEnd type="none" w="med" len="med"/>
                    </a:lnR>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noFill/>
                  </a:tcPr>
                </a:tc>
                <a:tc>
                  <a:txBody>
                    <a:bodyPr/>
                    <a:lstStyle/>
                    <a:p>
                      <a:pPr algn="ctr"/>
                      <a:r>
                        <a:rPr lang="ru-RU" sz="1600" dirty="0" smtClean="0"/>
                        <a:t>СУГ</a:t>
                      </a:r>
                      <a:endParaRPr lang="ru-RU" sz="1600" dirty="0"/>
                    </a:p>
                  </a:txBody>
                  <a:tcPr anchor="ctr">
                    <a:lnL w="9525" cap="flat" cmpd="sng" algn="ctr">
                      <a:solidFill>
                        <a:srgbClr val="0070C0"/>
                      </a:solidFill>
                      <a:prstDash val="solid"/>
                      <a:round/>
                      <a:headEnd type="none" w="med" len="med"/>
                      <a:tailEnd type="none" w="med" len="med"/>
                    </a:lnL>
                    <a:lnR w="9525" cap="flat" cmpd="sng" algn="ctr">
                      <a:solidFill>
                        <a:srgbClr val="0070C0"/>
                      </a:solidFill>
                      <a:prstDash val="solid"/>
                      <a:round/>
                      <a:headEnd type="none" w="med" len="med"/>
                      <a:tailEnd type="none" w="med" len="med"/>
                    </a:lnR>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noFill/>
                  </a:tcPr>
                </a:tc>
                <a:tc>
                  <a:txBody>
                    <a:bodyPr/>
                    <a:lstStyle/>
                    <a:p>
                      <a:pPr algn="ctr"/>
                      <a:r>
                        <a:rPr lang="ru-RU" sz="1600" dirty="0" smtClean="0"/>
                        <a:t>6</a:t>
                      </a:r>
                      <a:endParaRPr lang="ru-RU" sz="1600" dirty="0"/>
                    </a:p>
                  </a:txBody>
                  <a:tcPr anchor="ctr">
                    <a:lnL w="9525" cap="flat" cmpd="sng" algn="ctr">
                      <a:solidFill>
                        <a:srgbClr val="0070C0"/>
                      </a:solidFill>
                      <a:prstDash val="solid"/>
                      <a:round/>
                      <a:headEnd type="none" w="med" len="med"/>
                      <a:tailEnd type="none" w="med" len="med"/>
                    </a:lnL>
                    <a:lnR w="9525" cap="flat" cmpd="sng" algn="ctr">
                      <a:solidFill>
                        <a:srgbClr val="0070C0"/>
                      </a:solidFill>
                      <a:prstDash val="solid"/>
                      <a:round/>
                      <a:headEnd type="none" w="med" len="med"/>
                      <a:tailEnd type="none" w="med" len="med"/>
                    </a:lnR>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noFill/>
                  </a:tcPr>
                </a:tc>
                <a:tc>
                  <a:txBody>
                    <a:bodyPr/>
                    <a:lstStyle/>
                    <a:p>
                      <a:pPr algn="ctr"/>
                      <a:r>
                        <a:rPr lang="ru-RU" sz="1600" dirty="0" smtClean="0"/>
                        <a:t>4</a:t>
                      </a:r>
                      <a:endParaRPr lang="ru-RU" sz="1600" dirty="0"/>
                    </a:p>
                  </a:txBody>
                  <a:tcPr anchor="ctr">
                    <a:lnL w="9525" cap="flat" cmpd="sng" algn="ctr">
                      <a:solidFill>
                        <a:srgbClr val="0070C0"/>
                      </a:solidFill>
                      <a:prstDash val="solid"/>
                      <a:round/>
                      <a:headEnd type="none" w="med" len="med"/>
                      <a:tailEnd type="none" w="med" len="med"/>
                    </a:lnL>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noFill/>
                  </a:tcPr>
                </a:tc>
              </a:tr>
              <a:tr h="181714">
                <a:tc rowSpan="3">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600" b="1" dirty="0" err="1" smtClean="0"/>
                        <a:t>Феодоссийское</a:t>
                      </a:r>
                      <a:r>
                        <a:rPr lang="ru-RU" sz="1600" b="1" dirty="0" smtClean="0"/>
                        <a:t> ППОН </a:t>
                      </a:r>
                      <a:r>
                        <a:rPr lang="ru-RU" sz="1600" dirty="0" smtClean="0"/>
                        <a:t>(</a:t>
                      </a:r>
                      <a:r>
                        <a:rPr lang="ru-RU" sz="1600" dirty="0" err="1" smtClean="0"/>
                        <a:t>беспричальный</a:t>
                      </a:r>
                      <a:r>
                        <a:rPr lang="ru-RU" sz="1600" dirty="0" smtClean="0"/>
                        <a:t> налив)</a:t>
                      </a:r>
                    </a:p>
                  </a:txBody>
                  <a:tcPr anchor="ctr">
                    <a:lnR w="9525" cap="flat" cmpd="sng" algn="ctr">
                      <a:solidFill>
                        <a:srgbClr val="0070C0"/>
                      </a:solidFill>
                      <a:prstDash val="solid"/>
                      <a:round/>
                      <a:headEnd type="none" w="med" len="med"/>
                      <a:tailEnd type="none" w="med" len="med"/>
                    </a:lnR>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noFill/>
                  </a:tcPr>
                </a:tc>
                <a:tc>
                  <a:txBody>
                    <a:bodyPr/>
                    <a:lstStyle/>
                    <a:p>
                      <a:pPr algn="ctr"/>
                      <a:r>
                        <a:rPr lang="ru-RU" sz="1600" dirty="0" smtClean="0"/>
                        <a:t>нефть</a:t>
                      </a:r>
                      <a:endParaRPr lang="ru-RU" sz="1600" dirty="0"/>
                    </a:p>
                  </a:txBody>
                  <a:tcPr anchor="ctr">
                    <a:lnL w="9525" cap="flat" cmpd="sng" algn="ctr">
                      <a:solidFill>
                        <a:srgbClr val="0070C0"/>
                      </a:solidFill>
                      <a:prstDash val="solid"/>
                      <a:round/>
                      <a:headEnd type="none" w="med" len="med"/>
                      <a:tailEnd type="none" w="med" len="med"/>
                    </a:lnL>
                    <a:lnR w="9525" cap="flat" cmpd="sng" algn="ctr">
                      <a:solidFill>
                        <a:srgbClr val="0070C0"/>
                      </a:solidFill>
                      <a:prstDash val="solid"/>
                      <a:round/>
                      <a:headEnd type="none" w="med" len="med"/>
                      <a:tailEnd type="none" w="med" len="med"/>
                    </a:lnR>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noFill/>
                  </a:tcPr>
                </a:tc>
                <a:tc rowSpan="3">
                  <a:txBody>
                    <a:bodyPr/>
                    <a:lstStyle/>
                    <a:p>
                      <a:pPr algn="ctr"/>
                      <a:endParaRPr lang="ru-RU" sz="1600" dirty="0" smtClean="0"/>
                    </a:p>
                    <a:p>
                      <a:pPr algn="ctr"/>
                      <a:r>
                        <a:rPr lang="ru-RU" sz="1600" dirty="0" smtClean="0"/>
                        <a:t>80-120</a:t>
                      </a:r>
                      <a:endParaRPr lang="ru-RU" sz="1600" dirty="0"/>
                    </a:p>
                  </a:txBody>
                  <a:tcPr anchor="ctr">
                    <a:lnL w="9525" cap="flat" cmpd="sng" algn="ctr">
                      <a:solidFill>
                        <a:srgbClr val="0070C0"/>
                      </a:solidFill>
                      <a:prstDash val="solid"/>
                      <a:round/>
                      <a:headEnd type="none" w="med" len="med"/>
                      <a:tailEnd type="none" w="med" len="med"/>
                    </a:lnL>
                    <a:lnR w="9525" cap="flat" cmpd="sng" algn="ctr">
                      <a:solidFill>
                        <a:srgbClr val="0070C0"/>
                      </a:solidFill>
                      <a:prstDash val="solid"/>
                      <a:round/>
                      <a:headEnd type="none" w="med" len="med"/>
                      <a:tailEnd type="none" w="med" len="med"/>
                    </a:lnR>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noFill/>
                  </a:tcPr>
                </a:tc>
                <a:tc>
                  <a:txBody>
                    <a:bodyPr/>
                    <a:lstStyle/>
                    <a:p>
                      <a:pPr algn="ctr"/>
                      <a:r>
                        <a:rPr lang="ru-RU" sz="1600" dirty="0" smtClean="0"/>
                        <a:t>110</a:t>
                      </a:r>
                      <a:endParaRPr lang="ru-RU" sz="1600" dirty="0"/>
                    </a:p>
                  </a:txBody>
                  <a:tcPr anchor="ctr">
                    <a:lnL w="9525" cap="flat" cmpd="sng" algn="ctr">
                      <a:solidFill>
                        <a:srgbClr val="0070C0"/>
                      </a:solidFill>
                      <a:prstDash val="solid"/>
                      <a:round/>
                      <a:headEnd type="none" w="med" len="med"/>
                      <a:tailEnd type="none" w="med" len="med"/>
                    </a:lnL>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noFill/>
                  </a:tcPr>
                </a:tc>
              </a:tr>
              <a:tr h="181714">
                <a:tc vMerge="1">
                  <a:txBody>
                    <a:bodyPr/>
                    <a:lstStyle/>
                    <a:p>
                      <a:endParaRPr lang="ru-RU" dirty="0"/>
                    </a:p>
                  </a:txBody>
                  <a:tcPr/>
                </a:tc>
                <a:tc>
                  <a:txBody>
                    <a:bodyPr/>
                    <a:lstStyle/>
                    <a:p>
                      <a:pPr algn="ctr"/>
                      <a:r>
                        <a:rPr lang="ru-RU" sz="1600" dirty="0" smtClean="0"/>
                        <a:t>масла</a:t>
                      </a:r>
                      <a:endParaRPr lang="ru-RU" sz="1600" dirty="0"/>
                    </a:p>
                  </a:txBody>
                  <a:tcPr anchor="ctr">
                    <a:lnL w="9525" cap="flat" cmpd="sng" algn="ctr">
                      <a:solidFill>
                        <a:srgbClr val="0070C0"/>
                      </a:solidFill>
                      <a:prstDash val="solid"/>
                      <a:round/>
                      <a:headEnd type="none" w="med" len="med"/>
                      <a:tailEnd type="none" w="med" len="med"/>
                    </a:lnL>
                    <a:lnR w="9525" cap="flat" cmpd="sng" algn="ctr">
                      <a:solidFill>
                        <a:srgbClr val="0070C0"/>
                      </a:solidFill>
                      <a:prstDash val="solid"/>
                      <a:round/>
                      <a:headEnd type="none" w="med" len="med"/>
                      <a:tailEnd type="none" w="med" len="med"/>
                    </a:lnR>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noFill/>
                  </a:tcPr>
                </a:tc>
                <a:tc vMerge="1">
                  <a:txBody>
                    <a:bodyPr/>
                    <a:lstStyle/>
                    <a:p>
                      <a:pPr algn="ctr"/>
                      <a:endParaRPr lang="ru-RU" dirty="0"/>
                    </a:p>
                  </a:txBody>
                  <a:tcPr/>
                </a:tc>
                <a:tc>
                  <a:txBody>
                    <a:bodyPr/>
                    <a:lstStyle/>
                    <a:p>
                      <a:pPr algn="ctr"/>
                      <a:r>
                        <a:rPr lang="ru-RU" sz="1600" dirty="0" smtClean="0"/>
                        <a:t>50</a:t>
                      </a:r>
                      <a:endParaRPr lang="ru-RU" sz="1600" dirty="0"/>
                    </a:p>
                  </a:txBody>
                  <a:tcPr anchor="ctr">
                    <a:lnL w="9525" cap="flat" cmpd="sng" algn="ctr">
                      <a:solidFill>
                        <a:srgbClr val="0070C0"/>
                      </a:solidFill>
                      <a:prstDash val="solid"/>
                      <a:round/>
                      <a:headEnd type="none" w="med" len="med"/>
                      <a:tailEnd type="none" w="med" len="med"/>
                    </a:lnL>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noFill/>
                  </a:tcPr>
                </a:tc>
              </a:tr>
              <a:tr h="181714">
                <a:tc vMerge="1">
                  <a:txBody>
                    <a:bodyPr/>
                    <a:lstStyle/>
                    <a:p>
                      <a:endParaRPr lang="ru-RU" dirty="0"/>
                    </a:p>
                  </a:txBody>
                  <a:tcPr/>
                </a:tc>
                <a:tc>
                  <a:txBody>
                    <a:bodyPr/>
                    <a:lstStyle/>
                    <a:p>
                      <a:pPr algn="ctr"/>
                      <a:r>
                        <a:rPr lang="ru-RU" sz="1600" dirty="0" smtClean="0"/>
                        <a:t>прочие</a:t>
                      </a:r>
                      <a:endParaRPr lang="ru-RU" sz="1600" dirty="0"/>
                    </a:p>
                  </a:txBody>
                  <a:tcPr anchor="ctr">
                    <a:lnL w="9525" cap="flat" cmpd="sng" algn="ctr">
                      <a:solidFill>
                        <a:srgbClr val="0070C0"/>
                      </a:solidFill>
                      <a:prstDash val="solid"/>
                      <a:round/>
                      <a:headEnd type="none" w="med" len="med"/>
                      <a:tailEnd type="none" w="med" len="med"/>
                    </a:lnL>
                    <a:lnR w="9525" cap="flat" cmpd="sng" algn="ctr">
                      <a:solidFill>
                        <a:srgbClr val="0070C0"/>
                      </a:solidFill>
                      <a:prstDash val="solid"/>
                      <a:round/>
                      <a:headEnd type="none" w="med" len="med"/>
                      <a:tailEnd type="none" w="med" len="med"/>
                    </a:lnR>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noFill/>
                  </a:tcPr>
                </a:tc>
                <a:tc vMerge="1">
                  <a:txBody>
                    <a:bodyPr/>
                    <a:lstStyle/>
                    <a:p>
                      <a:pPr algn="ctr"/>
                      <a:endParaRPr lang="ru-RU" dirty="0"/>
                    </a:p>
                  </a:txBody>
                  <a:tcPr/>
                </a:tc>
                <a:tc>
                  <a:txBody>
                    <a:bodyPr/>
                    <a:lstStyle/>
                    <a:p>
                      <a:pPr algn="ctr"/>
                      <a:r>
                        <a:rPr lang="ru-RU" sz="1600" dirty="0" smtClean="0"/>
                        <a:t>148</a:t>
                      </a:r>
                      <a:endParaRPr lang="ru-RU" sz="1600" dirty="0"/>
                    </a:p>
                  </a:txBody>
                  <a:tcPr anchor="ctr">
                    <a:lnL w="9525" cap="flat" cmpd="sng" algn="ctr">
                      <a:solidFill>
                        <a:srgbClr val="0070C0"/>
                      </a:solidFill>
                      <a:prstDash val="solid"/>
                      <a:round/>
                      <a:headEnd type="none" w="med" len="med"/>
                      <a:tailEnd type="none" w="med" len="med"/>
                    </a:lnL>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noFill/>
                  </a:tcPr>
                </a:tc>
              </a:tr>
              <a:tr h="181714">
                <a:tc>
                  <a:txBody>
                    <a:bodyPr/>
                    <a:lstStyle/>
                    <a:p>
                      <a:r>
                        <a:rPr lang="ru-RU" sz="1600" b="1" dirty="0" err="1" smtClean="0"/>
                        <a:t>Югторсан</a:t>
                      </a:r>
                      <a:endParaRPr lang="ru-RU" sz="1600" b="1" dirty="0"/>
                    </a:p>
                  </a:txBody>
                  <a:tcPr anchor="ctr">
                    <a:lnR w="9525" cap="flat" cmpd="sng" algn="ctr">
                      <a:solidFill>
                        <a:srgbClr val="0070C0"/>
                      </a:solidFill>
                      <a:prstDash val="solid"/>
                      <a:round/>
                      <a:headEnd type="none" w="med" len="med"/>
                      <a:tailEnd type="none" w="med" len="med"/>
                    </a:lnR>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noFill/>
                  </a:tcPr>
                </a:tc>
                <a:tc>
                  <a:txBody>
                    <a:bodyPr/>
                    <a:lstStyle/>
                    <a:p>
                      <a:pPr algn="ctr"/>
                      <a:r>
                        <a:rPr lang="ru-RU" sz="1600" dirty="0" smtClean="0"/>
                        <a:t>мазут</a:t>
                      </a:r>
                      <a:endParaRPr lang="ru-RU" sz="1600" dirty="0"/>
                    </a:p>
                  </a:txBody>
                  <a:tcPr anchor="ctr">
                    <a:lnL w="9525" cap="flat" cmpd="sng" algn="ctr">
                      <a:solidFill>
                        <a:srgbClr val="0070C0"/>
                      </a:solidFill>
                      <a:prstDash val="solid"/>
                      <a:round/>
                      <a:headEnd type="none" w="med" len="med"/>
                      <a:tailEnd type="none" w="med" len="med"/>
                    </a:lnL>
                    <a:lnR w="9525" cap="flat" cmpd="sng" algn="ctr">
                      <a:solidFill>
                        <a:srgbClr val="0070C0"/>
                      </a:solidFill>
                      <a:prstDash val="solid"/>
                      <a:round/>
                      <a:headEnd type="none" w="med" len="med"/>
                      <a:tailEnd type="none" w="med" len="med"/>
                    </a:lnR>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noFill/>
                  </a:tcPr>
                </a:tc>
                <a:tc>
                  <a:txBody>
                    <a:bodyPr/>
                    <a:lstStyle/>
                    <a:p>
                      <a:pPr algn="ctr"/>
                      <a:r>
                        <a:rPr lang="ru-RU" sz="1600" dirty="0" smtClean="0"/>
                        <a:t>30</a:t>
                      </a:r>
                      <a:endParaRPr lang="ru-RU" sz="1600" dirty="0"/>
                    </a:p>
                  </a:txBody>
                  <a:tcPr anchor="ctr">
                    <a:lnL w="9525" cap="flat" cmpd="sng" algn="ctr">
                      <a:solidFill>
                        <a:srgbClr val="0070C0"/>
                      </a:solidFill>
                      <a:prstDash val="solid"/>
                      <a:round/>
                      <a:headEnd type="none" w="med" len="med"/>
                      <a:tailEnd type="none" w="med" len="med"/>
                    </a:lnL>
                    <a:lnR w="9525" cap="flat" cmpd="sng" algn="ctr">
                      <a:solidFill>
                        <a:srgbClr val="0070C0"/>
                      </a:solidFill>
                      <a:prstDash val="solid"/>
                      <a:round/>
                      <a:headEnd type="none" w="med" len="med"/>
                      <a:tailEnd type="none" w="med" len="med"/>
                    </a:lnR>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noFill/>
                  </a:tcPr>
                </a:tc>
                <a:tc>
                  <a:txBody>
                    <a:bodyPr/>
                    <a:lstStyle/>
                    <a:p>
                      <a:pPr algn="ctr"/>
                      <a:r>
                        <a:rPr lang="ru-RU" sz="1600" dirty="0" smtClean="0"/>
                        <a:t>135</a:t>
                      </a:r>
                      <a:endParaRPr lang="ru-RU" sz="1600" dirty="0"/>
                    </a:p>
                  </a:txBody>
                  <a:tcPr anchor="ctr">
                    <a:lnL w="9525" cap="flat" cmpd="sng" algn="ctr">
                      <a:solidFill>
                        <a:srgbClr val="0070C0"/>
                      </a:solidFill>
                      <a:prstDash val="solid"/>
                      <a:round/>
                      <a:headEnd type="none" w="med" len="med"/>
                      <a:tailEnd type="none" w="med" len="med"/>
                    </a:lnL>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noFill/>
                  </a:tcPr>
                </a:tc>
              </a:tr>
            </a:tbl>
          </a:graphicData>
        </a:graphic>
      </p:graphicFrame>
      <p:sp>
        <p:nvSpPr>
          <p:cNvPr id="10" name="TextBox 9"/>
          <p:cNvSpPr txBox="1"/>
          <p:nvPr/>
        </p:nvSpPr>
        <p:spPr>
          <a:xfrm>
            <a:off x="395536" y="6093296"/>
            <a:ext cx="3168352" cy="261610"/>
          </a:xfrm>
          <a:prstGeom prst="rect">
            <a:avLst/>
          </a:prstGeom>
          <a:noFill/>
        </p:spPr>
        <p:txBody>
          <a:bodyPr wrap="square" rtlCol="0">
            <a:spAutoFit/>
          </a:bodyPr>
          <a:lstStyle/>
          <a:p>
            <a:r>
              <a:rPr lang="ru-RU" sz="1100" dirty="0" smtClean="0"/>
              <a:t>* - на полный объем выйдет к июлю 2014 г.</a:t>
            </a:r>
            <a:endParaRPr lang="ru-RU" sz="1100" dirty="0"/>
          </a:p>
        </p:txBody>
      </p:sp>
      <p:cxnSp>
        <p:nvCxnSpPr>
          <p:cNvPr id="12" name="Прямая соединительная линия 11"/>
          <p:cNvCxnSpPr/>
          <p:nvPr/>
        </p:nvCxnSpPr>
        <p:spPr>
          <a:xfrm>
            <a:off x="323528" y="6093296"/>
            <a:ext cx="1440160" cy="0"/>
          </a:xfrm>
          <a:prstGeom prst="line">
            <a:avLst/>
          </a:prstGeom>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6453336"/>
            <a:ext cx="9144000" cy="404664"/>
          </a:xfrm>
          <a:prstGeom prst="rect">
            <a:avLst/>
          </a:prstGeom>
          <a:solidFill>
            <a:srgbClr val="B9CD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628650"/>
            <a:r>
              <a:rPr lang="ru-RU" sz="1200" dirty="0" smtClean="0">
                <a:solidFill>
                  <a:schemeClr val="tx1"/>
                </a:solidFill>
              </a:rPr>
              <a:t>Источник: </a:t>
            </a:r>
            <a:r>
              <a:rPr lang="en-US" sz="1200" dirty="0" smtClean="0">
                <a:solidFill>
                  <a:schemeClr val="tx1"/>
                </a:solidFill>
              </a:rPr>
              <a:t>http://www.morport.sebastopol.ua, </a:t>
            </a:r>
            <a:r>
              <a:rPr lang="ru-RU" sz="1200" dirty="0" smtClean="0">
                <a:solidFill>
                  <a:schemeClr val="tx1"/>
                </a:solidFill>
              </a:rPr>
              <a:t>анализ </a:t>
            </a:r>
            <a:r>
              <a:rPr lang="ru-RU" sz="1200" dirty="0" err="1" smtClean="0">
                <a:solidFill>
                  <a:schemeClr val="tx1"/>
                </a:solidFill>
              </a:rPr>
              <a:t>ИнфоТЭК-КОНСАЛТ</a:t>
            </a:r>
            <a:r>
              <a:rPr lang="ru-RU" sz="1200" dirty="0" smtClean="0">
                <a:solidFill>
                  <a:schemeClr val="tx1"/>
                </a:solidFill>
              </a:rPr>
              <a:t> 		                          </a:t>
            </a:r>
            <a:r>
              <a:rPr lang="ru-RU" sz="1200" dirty="0" err="1" smtClean="0">
                <a:solidFill>
                  <a:schemeClr val="tx1"/>
                </a:solidFill>
              </a:rPr>
              <a:t>ИнфоТЭК-КОНСАЛТ</a:t>
            </a:r>
            <a:r>
              <a:rPr lang="ru-RU" sz="1200" dirty="0" smtClean="0">
                <a:solidFill>
                  <a:schemeClr val="tx1"/>
                </a:solidFill>
              </a:rPr>
              <a:t>  </a:t>
            </a:r>
            <a:r>
              <a:rPr lang="en-US" sz="1200" dirty="0" smtClean="0">
                <a:solidFill>
                  <a:schemeClr val="tx1"/>
                </a:solidFill>
              </a:rPr>
              <a:t>|  </a:t>
            </a:r>
            <a:fld id="{2F53DC92-EA75-4413-A3DE-E9D8420ED53E}" type="slidenum">
              <a:rPr lang="ru-RU" sz="1200" smtClean="0">
                <a:solidFill>
                  <a:schemeClr val="tx1"/>
                </a:solidFill>
              </a:rPr>
              <a:pPr indent="628650"/>
              <a:t>11</a:t>
            </a:fld>
            <a:endParaRPr lang="ru-RU" sz="1200" dirty="0">
              <a:solidFill>
                <a:schemeClr val="tx1"/>
              </a:solidFill>
            </a:endParaRPr>
          </a:p>
        </p:txBody>
      </p:sp>
      <p:pic>
        <p:nvPicPr>
          <p:cNvPr id="5" name="Рисунок 4"/>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107504" y="6525344"/>
            <a:ext cx="517821" cy="239536"/>
          </a:xfrm>
          <a:prstGeom prst="rect">
            <a:avLst/>
          </a:prstGeom>
          <a:effectLst/>
        </p:spPr>
      </p:pic>
      <p:sp>
        <p:nvSpPr>
          <p:cNvPr id="7" name="TextBox 6"/>
          <p:cNvSpPr txBox="1"/>
          <p:nvPr/>
        </p:nvSpPr>
        <p:spPr>
          <a:xfrm>
            <a:off x="642910" y="1071546"/>
            <a:ext cx="7572428" cy="630942"/>
          </a:xfrm>
          <a:prstGeom prst="rect">
            <a:avLst/>
          </a:prstGeom>
          <a:noFill/>
        </p:spPr>
        <p:txBody>
          <a:bodyPr wrap="square" rtlCol="0">
            <a:spAutoFit/>
          </a:bodyPr>
          <a:lstStyle/>
          <a:p>
            <a:endParaRPr lang="ru-RU" sz="1700" dirty="0" smtClean="0"/>
          </a:p>
          <a:p>
            <a:endParaRPr lang="ru-RU" dirty="0"/>
          </a:p>
        </p:txBody>
      </p:sp>
      <p:sp>
        <p:nvSpPr>
          <p:cNvPr id="10" name="TextBox 9"/>
          <p:cNvSpPr txBox="1"/>
          <p:nvPr/>
        </p:nvSpPr>
        <p:spPr>
          <a:xfrm>
            <a:off x="3851920" y="980728"/>
            <a:ext cx="5292080" cy="4832092"/>
          </a:xfrm>
          <a:prstGeom prst="rect">
            <a:avLst/>
          </a:prstGeom>
          <a:noFill/>
        </p:spPr>
        <p:txBody>
          <a:bodyPr wrap="square" rtlCol="0">
            <a:spAutoFit/>
          </a:bodyPr>
          <a:lstStyle/>
          <a:p>
            <a:pPr>
              <a:spcBef>
                <a:spcPct val="0"/>
              </a:spcBef>
              <a:defRPr/>
            </a:pPr>
            <a:r>
              <a:rPr lang="ru-RU" sz="1400" b="1" dirty="0" smtClean="0"/>
              <a:t>Включает</a:t>
            </a:r>
            <a:r>
              <a:rPr lang="ru-RU" sz="1400" dirty="0" smtClean="0"/>
              <a:t>:</a:t>
            </a:r>
          </a:p>
          <a:p>
            <a:pPr>
              <a:spcBef>
                <a:spcPct val="0"/>
              </a:spcBef>
              <a:defRPr/>
            </a:pPr>
            <a:r>
              <a:rPr lang="ru-RU" sz="1400" b="1" dirty="0" smtClean="0">
                <a:solidFill>
                  <a:srgbClr val="FF0000"/>
                </a:solidFill>
              </a:rPr>
              <a:t>- грузопассажирский причал </a:t>
            </a:r>
            <a:r>
              <a:rPr lang="ru-RU" sz="1400" dirty="0" smtClean="0"/>
              <a:t>и </a:t>
            </a:r>
            <a:r>
              <a:rPr lang="ru-RU" sz="1400" b="1" dirty="0" smtClean="0">
                <a:solidFill>
                  <a:srgbClr val="FF0000"/>
                </a:solidFill>
              </a:rPr>
              <a:t>морской вокзал</a:t>
            </a:r>
            <a:r>
              <a:rPr lang="ru-RU" sz="1400" dirty="0" smtClean="0"/>
              <a:t> в Южной бухте</a:t>
            </a:r>
            <a:r>
              <a:rPr lang="en-US" sz="1400" dirty="0" smtClean="0"/>
              <a:t>,</a:t>
            </a:r>
          </a:p>
          <a:p>
            <a:pPr>
              <a:spcBef>
                <a:spcPct val="0"/>
              </a:spcBef>
              <a:defRPr/>
            </a:pPr>
            <a:r>
              <a:rPr lang="ru-RU" sz="1400" b="1" dirty="0" smtClean="0">
                <a:solidFill>
                  <a:srgbClr val="FF0000"/>
                </a:solidFill>
              </a:rPr>
              <a:t>- причалы в Артиллерийской бухте</a:t>
            </a:r>
            <a:r>
              <a:rPr lang="en-US" sz="1400" dirty="0" smtClean="0"/>
              <a:t>,</a:t>
            </a:r>
            <a:endParaRPr lang="ru-RU" sz="1400" dirty="0" smtClean="0"/>
          </a:p>
          <a:p>
            <a:pPr>
              <a:spcBef>
                <a:spcPct val="0"/>
              </a:spcBef>
              <a:defRPr/>
            </a:pPr>
            <a:r>
              <a:rPr lang="ru-RU" sz="1400" b="1" dirty="0" smtClean="0">
                <a:solidFill>
                  <a:srgbClr val="FF0000"/>
                </a:solidFill>
              </a:rPr>
              <a:t>- грузовой причал </a:t>
            </a:r>
            <a:r>
              <a:rPr lang="ru-RU" sz="1400" dirty="0" smtClean="0"/>
              <a:t>в канале реки Черной в Малом </a:t>
            </a:r>
            <a:r>
              <a:rPr lang="ru-RU" sz="1400" dirty="0" err="1" smtClean="0"/>
              <a:t>Инкермане</a:t>
            </a:r>
            <a:r>
              <a:rPr lang="en-US" sz="1400" dirty="0" smtClean="0"/>
              <a:t>,</a:t>
            </a:r>
          </a:p>
          <a:p>
            <a:pPr>
              <a:spcBef>
                <a:spcPct val="0"/>
              </a:spcBef>
              <a:defRPr/>
            </a:pPr>
            <a:r>
              <a:rPr lang="ru-RU" sz="1400" b="1" dirty="0" smtClean="0">
                <a:solidFill>
                  <a:srgbClr val="FF0000"/>
                </a:solidFill>
              </a:rPr>
              <a:t>-</a:t>
            </a:r>
            <a:r>
              <a:rPr lang="ru-RU" sz="1400" dirty="0" smtClean="0"/>
              <a:t> </a:t>
            </a:r>
            <a:r>
              <a:rPr lang="ru-RU" sz="1400" b="1" dirty="0" smtClean="0">
                <a:solidFill>
                  <a:srgbClr val="FF0000"/>
                </a:solidFill>
              </a:rPr>
              <a:t>причалы внутригородских линий </a:t>
            </a:r>
            <a:r>
              <a:rPr lang="ru-RU" sz="1400" dirty="0" smtClean="0"/>
              <a:t>пассажирского флота,</a:t>
            </a:r>
          </a:p>
          <a:p>
            <a:pPr>
              <a:spcBef>
                <a:spcPct val="0"/>
              </a:spcBef>
              <a:defRPr/>
            </a:pPr>
            <a:r>
              <a:rPr lang="ru-RU" sz="1400" b="1" dirty="0" smtClean="0">
                <a:solidFill>
                  <a:srgbClr val="FF0000"/>
                </a:solidFill>
              </a:rPr>
              <a:t>-</a:t>
            </a:r>
            <a:r>
              <a:rPr lang="ru-RU" sz="1400" dirty="0" smtClean="0"/>
              <a:t> </a:t>
            </a:r>
            <a:r>
              <a:rPr lang="ru-RU" sz="1400" b="1" dirty="0" smtClean="0">
                <a:solidFill>
                  <a:srgbClr val="FF0000"/>
                </a:solidFill>
              </a:rPr>
              <a:t>причалы пляжных линий.</a:t>
            </a:r>
            <a:endParaRPr lang="en-US" sz="1400" b="1" dirty="0" smtClean="0">
              <a:solidFill>
                <a:srgbClr val="FF0000"/>
              </a:solidFill>
            </a:endParaRPr>
          </a:p>
          <a:p>
            <a:pPr>
              <a:spcBef>
                <a:spcPct val="0"/>
              </a:spcBef>
              <a:defRPr/>
            </a:pPr>
            <a:endParaRPr lang="ru-RU" sz="1400" dirty="0" smtClean="0"/>
          </a:p>
          <a:p>
            <a:pPr>
              <a:spcBef>
                <a:spcPct val="0"/>
              </a:spcBef>
              <a:defRPr/>
            </a:pPr>
            <a:r>
              <a:rPr lang="ru-RU" sz="1400" dirty="0" smtClean="0"/>
              <a:t>Перегрузочные комплексы: </a:t>
            </a:r>
          </a:p>
          <a:p>
            <a:pPr>
              <a:spcBef>
                <a:spcPct val="0"/>
              </a:spcBef>
              <a:defRPr/>
            </a:pPr>
            <a:r>
              <a:rPr lang="ru-RU" sz="1400" b="1" dirty="0" smtClean="0">
                <a:solidFill>
                  <a:srgbClr val="FF0000"/>
                </a:solidFill>
              </a:rPr>
              <a:t>- ПК-1</a:t>
            </a:r>
            <a:r>
              <a:rPr lang="ru-RU" sz="1400" dirty="0" smtClean="0"/>
              <a:t> расположен в восточной части Севастопольской бухты в Малом </a:t>
            </a:r>
            <a:r>
              <a:rPr lang="ru-RU" sz="1400" dirty="0" err="1" smtClean="0"/>
              <a:t>Инкермане</a:t>
            </a:r>
            <a:r>
              <a:rPr lang="ru-RU" sz="1400" dirty="0" smtClean="0"/>
              <a:t> и специализируется на </a:t>
            </a:r>
            <a:r>
              <a:rPr lang="ru-RU" sz="1400" b="1" dirty="0" smtClean="0"/>
              <a:t>перевалке каботажного морского и речного </a:t>
            </a:r>
            <a:r>
              <a:rPr lang="ru-RU" sz="1400" b="1" dirty="0" err="1" smtClean="0"/>
              <a:t>пе</a:t>
            </a:r>
            <a:r>
              <a:rPr lang="en-US" sz="1400" b="1" dirty="0" smtClean="0"/>
              <a:t>c</a:t>
            </a:r>
            <a:r>
              <a:rPr lang="ru-RU" sz="1400" b="1" dirty="0" err="1" smtClean="0"/>
              <a:t>ка</a:t>
            </a:r>
            <a:r>
              <a:rPr lang="en-US" sz="1400" b="1" dirty="0" smtClean="0"/>
              <a:t>, </a:t>
            </a:r>
            <a:r>
              <a:rPr lang="ru-RU" sz="1400" b="1" dirty="0" smtClean="0"/>
              <a:t>экспортного лома черных и цветных металлов навалом</a:t>
            </a:r>
            <a:r>
              <a:rPr lang="en-US" sz="1400" b="1" dirty="0" smtClean="0"/>
              <a:t>, </a:t>
            </a:r>
            <a:r>
              <a:rPr lang="ru-RU" sz="1400" b="1" dirty="0" smtClean="0"/>
              <a:t>угля экспортного</a:t>
            </a:r>
            <a:r>
              <a:rPr lang="en-US" sz="1400" dirty="0" smtClean="0"/>
              <a:t>.</a:t>
            </a:r>
            <a:r>
              <a:rPr lang="ru-RU" sz="1400" dirty="0" smtClean="0"/>
              <a:t> </a:t>
            </a:r>
            <a:br>
              <a:rPr lang="ru-RU" sz="1400" dirty="0" smtClean="0"/>
            </a:br>
            <a:r>
              <a:rPr lang="ru-RU" sz="1400" dirty="0" smtClean="0"/>
              <a:t>Общая площадь – 15,6 га. Длина причала – 251,5 м.</a:t>
            </a:r>
          </a:p>
          <a:p>
            <a:pPr>
              <a:spcBef>
                <a:spcPct val="0"/>
              </a:spcBef>
              <a:defRPr/>
            </a:pPr>
            <a:r>
              <a:rPr lang="ru-RU" sz="1400" b="1" dirty="0" smtClean="0">
                <a:solidFill>
                  <a:srgbClr val="FF0000"/>
                </a:solidFill>
              </a:rPr>
              <a:t>- ПК-2</a:t>
            </a:r>
            <a:r>
              <a:rPr lang="ru-RU" sz="1400" dirty="0" smtClean="0"/>
              <a:t> расположен в Малом </a:t>
            </a:r>
            <a:r>
              <a:rPr lang="ru-RU" sz="1400" dirty="0" err="1" smtClean="0"/>
              <a:t>Инкермане</a:t>
            </a:r>
            <a:r>
              <a:rPr lang="ru-RU" sz="1400" dirty="0" smtClean="0"/>
              <a:t> в устье реки Черная и </a:t>
            </a:r>
            <a:r>
              <a:rPr lang="ru-RU" sz="1400" dirty="0" err="1" smtClean="0"/>
              <a:t>и</a:t>
            </a:r>
            <a:r>
              <a:rPr lang="ru-RU" sz="1400" dirty="0" smtClean="0"/>
              <a:t> специализируется на перевалке </a:t>
            </a:r>
            <a:r>
              <a:rPr lang="ru-RU" sz="1400" b="1" dirty="0" smtClean="0"/>
              <a:t>транзитного и экспортного угля</a:t>
            </a:r>
            <a:r>
              <a:rPr lang="en-US" sz="1400" b="1" dirty="0" smtClean="0"/>
              <a:t>, </a:t>
            </a:r>
            <a:r>
              <a:rPr lang="ru-RU" sz="1400" b="1" dirty="0" smtClean="0"/>
              <a:t>экспортного леса круглого</a:t>
            </a:r>
            <a:r>
              <a:rPr lang="en-US" sz="1400" b="1" dirty="0" smtClean="0"/>
              <a:t>, </a:t>
            </a:r>
            <a:r>
              <a:rPr lang="ru-RU" sz="1400" b="1" dirty="0" smtClean="0"/>
              <a:t>каботажного песка</a:t>
            </a:r>
            <a:r>
              <a:rPr lang="en-US" sz="1400" b="1" dirty="0" smtClean="0"/>
              <a:t>, </a:t>
            </a:r>
            <a:r>
              <a:rPr lang="ru-RU" sz="1400" b="1" dirty="0" smtClean="0"/>
              <a:t>экспортных тарно-штучных грузов  в упаковках</a:t>
            </a:r>
            <a:r>
              <a:rPr lang="en-US" sz="1400" b="1" dirty="0" smtClean="0"/>
              <a:t>, </a:t>
            </a:r>
            <a:r>
              <a:rPr lang="ru-RU" sz="1400" b="1" dirty="0" smtClean="0"/>
              <a:t>металлолома</a:t>
            </a:r>
            <a:r>
              <a:rPr lang="en-US" sz="1400" b="1" dirty="0" smtClean="0"/>
              <a:t>.</a:t>
            </a:r>
            <a:r>
              <a:rPr lang="ru-RU" sz="1400" b="1" dirty="0" smtClean="0"/>
              <a:t> </a:t>
            </a:r>
            <a:br>
              <a:rPr lang="ru-RU" sz="1400" b="1" dirty="0" smtClean="0"/>
            </a:br>
            <a:r>
              <a:rPr lang="ru-RU" sz="1400" dirty="0" smtClean="0"/>
              <a:t>Общая площадь грузового района – 4,8 га. Длина причала – 112 м.</a:t>
            </a:r>
            <a:endParaRPr lang="ru-RU" sz="1400" b="1" dirty="0" smtClean="0"/>
          </a:p>
          <a:p>
            <a:pPr>
              <a:spcBef>
                <a:spcPct val="0"/>
              </a:spcBef>
              <a:defRPr/>
            </a:pPr>
            <a:endParaRPr lang="ru-RU" sz="1400" b="1" dirty="0" smtClean="0"/>
          </a:p>
          <a:p>
            <a:pPr>
              <a:spcBef>
                <a:spcPct val="0"/>
              </a:spcBef>
              <a:defRPr/>
            </a:pPr>
            <a:r>
              <a:rPr lang="ru-RU" sz="1400" dirty="0" smtClean="0"/>
              <a:t>Осуществляет </a:t>
            </a:r>
            <a:r>
              <a:rPr lang="ru-RU" sz="1400" b="1" dirty="0" smtClean="0"/>
              <a:t>паромные перевозки </a:t>
            </a:r>
            <a:r>
              <a:rPr lang="ru-RU" sz="1400" dirty="0" smtClean="0"/>
              <a:t>на линии </a:t>
            </a:r>
            <a:r>
              <a:rPr lang="ru-RU" sz="1400" dirty="0" err="1" smtClean="0"/>
              <a:t>Артбухта-Северная</a:t>
            </a:r>
            <a:r>
              <a:rPr lang="ru-RU" sz="1400" dirty="0" smtClean="0"/>
              <a:t> и принимает </a:t>
            </a:r>
            <a:r>
              <a:rPr lang="ru-RU" sz="1400" b="1" dirty="0" smtClean="0"/>
              <a:t>круизные суда</a:t>
            </a:r>
            <a:r>
              <a:rPr lang="en-US" sz="1400" b="1" dirty="0" smtClean="0"/>
              <a:t> </a:t>
            </a:r>
            <a:r>
              <a:rPr lang="ru-RU" sz="1400" dirty="0" smtClean="0"/>
              <a:t>типа река – море и крупнотоннажные высокобортные суда</a:t>
            </a:r>
            <a:r>
              <a:rPr lang="en-US" sz="1400" dirty="0" smtClean="0"/>
              <a:t>.</a:t>
            </a:r>
            <a:r>
              <a:rPr lang="ru-RU" sz="1400" dirty="0" smtClean="0"/>
              <a:t> </a:t>
            </a:r>
          </a:p>
        </p:txBody>
      </p:sp>
      <p:pic>
        <p:nvPicPr>
          <p:cNvPr id="12" name="Рисунок 11" descr="morvoksal.jpg"/>
          <p:cNvPicPr>
            <a:picLocks noChangeAspect="1"/>
          </p:cNvPicPr>
          <p:nvPr/>
        </p:nvPicPr>
        <p:blipFill>
          <a:blip r:embed="rId4" cstate="print"/>
          <a:srcRect t="5325" b="9475"/>
          <a:stretch>
            <a:fillRect/>
          </a:stretch>
        </p:blipFill>
        <p:spPr>
          <a:xfrm>
            <a:off x="107504" y="764704"/>
            <a:ext cx="1512168" cy="1152128"/>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11" name="Прямоугольник 10"/>
          <p:cNvSpPr/>
          <p:nvPr/>
        </p:nvSpPr>
        <p:spPr>
          <a:xfrm>
            <a:off x="0" y="25460"/>
            <a:ext cx="4716016" cy="646331"/>
          </a:xfrm>
          <a:prstGeom prst="rect">
            <a:avLst/>
          </a:prstGeom>
        </p:spPr>
        <p:txBody>
          <a:bodyPr wrap="square">
            <a:spAutoFit/>
          </a:bodyPr>
          <a:lstStyle/>
          <a:p>
            <a:pPr>
              <a:spcBef>
                <a:spcPct val="0"/>
              </a:spcBef>
              <a:defRPr/>
            </a:pPr>
            <a:r>
              <a:rPr lang="ru-RU" sz="3600" b="1" dirty="0" smtClean="0">
                <a:ln w="11430"/>
                <a:solidFill>
                  <a:srgbClr val="000080"/>
                </a:solidFill>
                <a:effectLst>
                  <a:outerShdw blurRad="80000" dist="40000" dir="5040000" algn="tl">
                    <a:srgbClr val="000000">
                      <a:alpha val="30000"/>
                    </a:srgbClr>
                  </a:outerShdw>
                </a:effectLst>
                <a:latin typeface="+mj-lt"/>
                <a:ea typeface="+mj-ea"/>
                <a:cs typeface="+mj-cs"/>
              </a:rPr>
              <a:t>Севастополь</a:t>
            </a:r>
            <a:r>
              <a:rPr lang="en-US" sz="3600" b="1" dirty="0" smtClean="0">
                <a:ln w="11430"/>
                <a:solidFill>
                  <a:srgbClr val="000080"/>
                </a:solidFill>
                <a:effectLst>
                  <a:outerShdw blurRad="80000" dist="40000" dir="5040000" algn="tl">
                    <a:srgbClr val="000000">
                      <a:alpha val="30000"/>
                    </a:srgbClr>
                  </a:outerShdw>
                </a:effectLst>
                <a:latin typeface="+mj-lt"/>
                <a:ea typeface="+mj-ea"/>
                <a:cs typeface="+mj-cs"/>
              </a:rPr>
              <a:t>c</a:t>
            </a:r>
            <a:r>
              <a:rPr lang="ru-RU" sz="3600" b="1" dirty="0" smtClean="0">
                <a:ln w="11430"/>
                <a:solidFill>
                  <a:srgbClr val="000080"/>
                </a:solidFill>
                <a:effectLst>
                  <a:outerShdw blurRad="80000" dist="40000" dir="5040000" algn="tl">
                    <a:srgbClr val="000000">
                      <a:alpha val="30000"/>
                    </a:srgbClr>
                  </a:outerShdw>
                </a:effectLst>
                <a:latin typeface="+mj-lt"/>
                <a:ea typeface="+mj-ea"/>
                <a:cs typeface="+mj-cs"/>
              </a:rPr>
              <a:t>кий МТП</a:t>
            </a:r>
            <a:endParaRPr lang="ru-RU" sz="3600" b="1" dirty="0">
              <a:ln w="11430"/>
              <a:solidFill>
                <a:srgbClr val="000080"/>
              </a:solidFill>
              <a:effectLst>
                <a:outerShdw blurRad="80000" dist="40000" dir="5040000" algn="tl">
                  <a:srgbClr val="000000">
                    <a:alpha val="30000"/>
                  </a:srgbClr>
                </a:outerShdw>
              </a:effectLst>
              <a:latin typeface="+mj-lt"/>
              <a:ea typeface="+mj-ea"/>
              <a:cs typeface="+mj-cs"/>
            </a:endParaRPr>
          </a:p>
        </p:txBody>
      </p:sp>
      <p:sp>
        <p:nvSpPr>
          <p:cNvPr id="13" name="Прямоугольник 12"/>
          <p:cNvSpPr/>
          <p:nvPr/>
        </p:nvSpPr>
        <p:spPr>
          <a:xfrm>
            <a:off x="4139952" y="1"/>
            <a:ext cx="5004048" cy="707886"/>
          </a:xfrm>
          <a:prstGeom prst="rect">
            <a:avLst/>
          </a:prstGeom>
        </p:spPr>
        <p:txBody>
          <a:bodyPr wrap="square">
            <a:spAutoFit/>
          </a:bodyPr>
          <a:lstStyle/>
          <a:p>
            <a:pPr algn="r">
              <a:spcBef>
                <a:spcPct val="0"/>
              </a:spcBef>
              <a:defRPr/>
            </a:pPr>
            <a:r>
              <a:rPr lang="ru-RU" sz="2000" b="1" dirty="0" smtClean="0">
                <a:ln w="11430"/>
                <a:solidFill>
                  <a:srgbClr val="C00000"/>
                </a:solidFill>
                <a:effectLst>
                  <a:outerShdw blurRad="80000" dist="40000" dir="5040000" algn="tl">
                    <a:srgbClr val="000000">
                      <a:alpha val="30000"/>
                    </a:srgbClr>
                  </a:outerShdw>
                </a:effectLst>
                <a:latin typeface="+mj-lt"/>
                <a:ea typeface="+mj-ea"/>
                <a:cs typeface="+mj-cs"/>
              </a:rPr>
              <a:t>мощность 8,1 </a:t>
            </a:r>
            <a:r>
              <a:rPr lang="ru-RU" sz="2000" b="1" dirty="0" err="1" smtClean="0">
                <a:ln w="11430"/>
                <a:solidFill>
                  <a:srgbClr val="C00000"/>
                </a:solidFill>
                <a:effectLst>
                  <a:outerShdw blurRad="80000" dist="40000" dir="5040000" algn="tl">
                    <a:srgbClr val="000000">
                      <a:alpha val="30000"/>
                    </a:srgbClr>
                  </a:outerShdw>
                </a:effectLst>
                <a:latin typeface="+mj-lt"/>
                <a:ea typeface="+mj-ea"/>
                <a:cs typeface="+mj-cs"/>
              </a:rPr>
              <a:t>млн</a:t>
            </a:r>
            <a:r>
              <a:rPr lang="ru-RU" sz="2000" b="1" dirty="0" smtClean="0">
                <a:ln w="11430"/>
                <a:solidFill>
                  <a:srgbClr val="C00000"/>
                </a:solidFill>
                <a:effectLst>
                  <a:outerShdw blurRad="80000" dist="40000" dir="5040000" algn="tl">
                    <a:srgbClr val="000000">
                      <a:alpha val="30000"/>
                    </a:srgbClr>
                  </a:outerShdw>
                </a:effectLst>
                <a:latin typeface="+mj-lt"/>
                <a:ea typeface="+mj-ea"/>
                <a:cs typeface="+mj-cs"/>
              </a:rPr>
              <a:t> т грузов в год, </a:t>
            </a:r>
            <a:br>
              <a:rPr lang="ru-RU" sz="2000" b="1" dirty="0" smtClean="0">
                <a:ln w="11430"/>
                <a:solidFill>
                  <a:srgbClr val="C00000"/>
                </a:solidFill>
                <a:effectLst>
                  <a:outerShdw blurRad="80000" dist="40000" dir="5040000" algn="tl">
                    <a:srgbClr val="000000">
                      <a:alpha val="30000"/>
                    </a:srgbClr>
                  </a:outerShdw>
                </a:effectLst>
                <a:latin typeface="+mj-lt"/>
                <a:ea typeface="+mj-ea"/>
                <a:cs typeface="+mj-cs"/>
              </a:rPr>
            </a:br>
            <a:r>
              <a:rPr lang="ru-RU" sz="2000" b="1" dirty="0" smtClean="0">
                <a:ln w="11430"/>
                <a:solidFill>
                  <a:srgbClr val="C00000"/>
                </a:solidFill>
                <a:effectLst>
                  <a:outerShdw blurRad="80000" dist="40000" dir="5040000" algn="tl">
                    <a:srgbClr val="000000">
                      <a:alpha val="30000"/>
                    </a:srgbClr>
                  </a:outerShdw>
                </a:effectLst>
                <a:latin typeface="+mj-lt"/>
                <a:ea typeface="+mj-ea"/>
                <a:cs typeface="+mj-cs"/>
              </a:rPr>
              <a:t>35</a:t>
            </a:r>
            <a:r>
              <a:rPr lang="ru-RU" sz="2000" b="1" dirty="0" smtClean="0">
                <a:ln w="11430"/>
                <a:solidFill>
                  <a:srgbClr val="C00000"/>
                </a:solidFill>
                <a:effectLst>
                  <a:outerShdw blurRad="80000" dist="40000" dir="5040000" algn="tl">
                    <a:srgbClr val="000000">
                      <a:alpha val="30000"/>
                    </a:srgbClr>
                  </a:outerShdw>
                </a:effectLst>
              </a:rPr>
              <a:t> тыс. пассажиров в год </a:t>
            </a:r>
            <a:endParaRPr lang="ru-RU" sz="2000" b="1" dirty="0">
              <a:ln w="11430"/>
              <a:solidFill>
                <a:srgbClr val="C00000"/>
              </a:solidFill>
              <a:effectLst>
                <a:outerShdw blurRad="80000" dist="40000" dir="5040000" algn="tl">
                  <a:srgbClr val="000000">
                    <a:alpha val="30000"/>
                  </a:srgbClr>
                </a:outerShdw>
              </a:effectLst>
              <a:latin typeface="+mj-lt"/>
              <a:ea typeface="+mj-ea"/>
              <a:cs typeface="+mj-cs"/>
            </a:endParaRPr>
          </a:p>
        </p:txBody>
      </p:sp>
      <p:pic>
        <p:nvPicPr>
          <p:cNvPr id="27652" name="Picture 4" descr="http://isevastopol.net/wp-content/uploads/2013/12/ESXhZHgn2w.jpg"/>
          <p:cNvPicPr>
            <a:picLocks noChangeAspect="1" noChangeArrowheads="1"/>
          </p:cNvPicPr>
          <p:nvPr/>
        </p:nvPicPr>
        <p:blipFill>
          <a:blip r:embed="rId5" cstate="print"/>
          <a:srcRect/>
          <a:stretch>
            <a:fillRect/>
          </a:stretch>
        </p:blipFill>
        <p:spPr bwMode="auto">
          <a:xfrm>
            <a:off x="107505" y="4193704"/>
            <a:ext cx="3600399" cy="216024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27654" name="Picture 6" descr="http://sevnews.com.ua/uploads/posts/2011-02/1297439641_kopiya-dsc01510.jpg"/>
          <p:cNvPicPr>
            <a:picLocks noChangeAspect="1" noChangeArrowheads="1"/>
          </p:cNvPicPr>
          <p:nvPr/>
        </p:nvPicPr>
        <p:blipFill>
          <a:blip r:embed="rId6" cstate="print"/>
          <a:srcRect t="2518" b="20267"/>
          <a:stretch>
            <a:fillRect/>
          </a:stretch>
        </p:blipFill>
        <p:spPr bwMode="auto">
          <a:xfrm>
            <a:off x="107504" y="1988840"/>
            <a:ext cx="3605939" cy="2088232"/>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6453336"/>
            <a:ext cx="9144000" cy="404664"/>
          </a:xfrm>
          <a:prstGeom prst="rect">
            <a:avLst/>
          </a:prstGeom>
          <a:solidFill>
            <a:srgbClr val="B9CD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628650"/>
            <a:r>
              <a:rPr lang="ru-RU" sz="1200" dirty="0" smtClean="0">
                <a:solidFill>
                  <a:schemeClr val="tx1"/>
                </a:solidFill>
              </a:rPr>
              <a:t>Источник: </a:t>
            </a:r>
            <a:r>
              <a:rPr lang="en-US" sz="1200" dirty="0" smtClean="0">
                <a:solidFill>
                  <a:schemeClr val="tx1"/>
                </a:solidFill>
              </a:rPr>
              <a:t>http://sevmrp.com, </a:t>
            </a:r>
            <a:r>
              <a:rPr lang="ru-RU" sz="1200" dirty="0" smtClean="0">
                <a:solidFill>
                  <a:schemeClr val="tx1"/>
                </a:solidFill>
              </a:rPr>
              <a:t>анализ </a:t>
            </a:r>
            <a:r>
              <a:rPr lang="ru-RU" sz="1200" dirty="0" err="1" smtClean="0">
                <a:solidFill>
                  <a:schemeClr val="tx1"/>
                </a:solidFill>
              </a:rPr>
              <a:t>ИнфоТЭК-КОНСАЛТ</a:t>
            </a:r>
            <a:r>
              <a:rPr lang="ru-RU" sz="1200" dirty="0" smtClean="0">
                <a:solidFill>
                  <a:schemeClr val="tx1"/>
                </a:solidFill>
              </a:rPr>
              <a:t> 			                          </a:t>
            </a:r>
            <a:r>
              <a:rPr lang="ru-RU" sz="1200" dirty="0" err="1" smtClean="0">
                <a:solidFill>
                  <a:schemeClr val="tx1"/>
                </a:solidFill>
              </a:rPr>
              <a:t>ИнфоТЭК-КОНСАЛТ</a:t>
            </a:r>
            <a:r>
              <a:rPr lang="ru-RU" sz="1200" dirty="0" smtClean="0">
                <a:solidFill>
                  <a:schemeClr val="tx1"/>
                </a:solidFill>
              </a:rPr>
              <a:t>  </a:t>
            </a:r>
            <a:r>
              <a:rPr lang="en-US" sz="1200" dirty="0" smtClean="0">
                <a:solidFill>
                  <a:schemeClr val="tx1"/>
                </a:solidFill>
              </a:rPr>
              <a:t>|  </a:t>
            </a:r>
            <a:fld id="{2F53DC92-EA75-4413-A3DE-E9D8420ED53E}" type="slidenum">
              <a:rPr lang="ru-RU" sz="1200" smtClean="0">
                <a:solidFill>
                  <a:schemeClr val="tx1"/>
                </a:solidFill>
              </a:rPr>
              <a:pPr indent="628650"/>
              <a:t>12</a:t>
            </a:fld>
            <a:endParaRPr lang="ru-RU" sz="1200" dirty="0">
              <a:solidFill>
                <a:schemeClr val="tx1"/>
              </a:solidFill>
            </a:endParaRPr>
          </a:p>
        </p:txBody>
      </p:sp>
      <p:pic>
        <p:nvPicPr>
          <p:cNvPr id="5" name="Рисунок 4"/>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107504" y="6525344"/>
            <a:ext cx="517821" cy="239536"/>
          </a:xfrm>
          <a:prstGeom prst="rect">
            <a:avLst/>
          </a:prstGeom>
          <a:effectLst/>
        </p:spPr>
      </p:pic>
      <p:graphicFrame>
        <p:nvGraphicFramePr>
          <p:cNvPr id="9" name="Таблица 8"/>
          <p:cNvGraphicFramePr>
            <a:graphicFrameLocks noGrp="1"/>
          </p:cNvGraphicFramePr>
          <p:nvPr/>
        </p:nvGraphicFramePr>
        <p:xfrm>
          <a:off x="107504" y="4797152"/>
          <a:ext cx="5345029" cy="1600200"/>
        </p:xfrm>
        <a:graphic>
          <a:graphicData uri="http://schemas.openxmlformats.org/drawingml/2006/table">
            <a:tbl>
              <a:tblPr firstRow="1" bandRow="1">
                <a:tableStyleId>{5C22544A-7EE6-4342-B048-85BDC9FD1C3A}</a:tableStyleId>
              </a:tblPr>
              <a:tblGrid>
                <a:gridCol w="221607"/>
                <a:gridCol w="3378793"/>
                <a:gridCol w="792088"/>
                <a:gridCol w="952541"/>
              </a:tblGrid>
              <a:tr h="0">
                <a:tc>
                  <a:txBody>
                    <a:bodyPr/>
                    <a:lstStyle/>
                    <a:p>
                      <a:pPr algn="ctr"/>
                      <a:endParaRPr lang="en-US" sz="700" dirty="0" smtClean="0">
                        <a:solidFill>
                          <a:schemeClr val="tx1"/>
                        </a:solidFill>
                      </a:endParaRPr>
                    </a:p>
                    <a:p>
                      <a:pPr algn="ctr"/>
                      <a:endParaRPr lang="ru-RU" sz="700" dirty="0">
                        <a:solidFill>
                          <a:schemeClr val="tx1"/>
                        </a:solidFill>
                      </a:endParaRPr>
                    </a:p>
                  </a:txBody>
                  <a:tcPr marL="36000" marR="108000" marT="0" marB="0" anchor="ctr">
                    <a:lnL w="12700" cmpd="sng">
                      <a:noFill/>
                    </a:lnL>
                    <a:lnR w="9525"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ru-RU" sz="700" dirty="0" smtClean="0">
                          <a:solidFill>
                            <a:schemeClr val="tx1"/>
                          </a:solidFill>
                        </a:rPr>
                        <a:t>Операция</a:t>
                      </a:r>
                      <a:r>
                        <a:rPr lang="en-US" sz="700" dirty="0" smtClean="0">
                          <a:solidFill>
                            <a:schemeClr val="tx1"/>
                          </a:solidFill>
                        </a:rPr>
                        <a:t>/</a:t>
                      </a:r>
                      <a:r>
                        <a:rPr lang="ru-RU" sz="700" dirty="0" smtClean="0">
                          <a:solidFill>
                            <a:schemeClr val="tx1"/>
                          </a:solidFill>
                        </a:rPr>
                        <a:t>тариф</a:t>
                      </a:r>
                      <a:endParaRPr lang="ru-RU" sz="700" dirty="0">
                        <a:solidFill>
                          <a:schemeClr val="tx1"/>
                        </a:solidFill>
                      </a:endParaRPr>
                    </a:p>
                  </a:txBody>
                  <a:tcPr marL="36000" marR="108000" marT="0" marB="0" anchor="ctr">
                    <a:lnL w="9525" cap="flat" cmpd="sng" algn="ctr">
                      <a:solidFill>
                        <a:srgbClr val="0070C0"/>
                      </a:solidFill>
                      <a:prstDash val="solid"/>
                      <a:round/>
                      <a:headEnd type="none" w="med" len="med"/>
                      <a:tailEnd type="none" w="med" len="med"/>
                    </a:lnL>
                    <a:lnR w="9525"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ru-RU" sz="700" b="1" dirty="0" smtClean="0">
                          <a:solidFill>
                            <a:schemeClr val="tx1"/>
                          </a:solidFill>
                        </a:rPr>
                        <a:t>для резидентов, </a:t>
                      </a:r>
                      <a:r>
                        <a:rPr lang="ru-RU" sz="700" b="1" dirty="0" err="1" smtClean="0">
                          <a:solidFill>
                            <a:schemeClr val="tx1"/>
                          </a:solidFill>
                        </a:rPr>
                        <a:t>грн</a:t>
                      </a:r>
                      <a:endParaRPr lang="ru-RU" sz="700" dirty="0">
                        <a:solidFill>
                          <a:schemeClr val="tx1"/>
                        </a:solidFill>
                      </a:endParaRPr>
                    </a:p>
                  </a:txBody>
                  <a:tcPr marL="36000" marR="108000" marT="0" marB="0" anchor="ctr">
                    <a:lnL w="9525" cap="flat" cmpd="sng" algn="ctr">
                      <a:solidFill>
                        <a:srgbClr val="0070C0"/>
                      </a:solidFill>
                      <a:prstDash val="solid"/>
                      <a:round/>
                      <a:headEnd type="none" w="med" len="med"/>
                      <a:tailEnd type="none" w="med" len="med"/>
                    </a:lnL>
                    <a:lnR w="9525"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sz="700" b="1" dirty="0" smtClean="0">
                          <a:solidFill>
                            <a:schemeClr val="tx1"/>
                          </a:solidFill>
                        </a:rPr>
                        <a:t>Для нерезидентов, дол. США</a:t>
                      </a:r>
                      <a:endParaRPr lang="ru-RU" sz="700" dirty="0">
                        <a:solidFill>
                          <a:schemeClr val="tx1"/>
                        </a:solidFill>
                      </a:endParaRPr>
                    </a:p>
                  </a:txBody>
                  <a:tcPr marL="36000" marR="108000" marT="0" marB="0" anchor="ctr">
                    <a:lnL w="9525" cap="flat" cmpd="sng" algn="ctr">
                      <a:solidFill>
                        <a:srgbClr val="0070C0"/>
                      </a:solidFill>
                      <a:prstDash val="solid"/>
                      <a:round/>
                      <a:headEnd type="none" w="med" len="med"/>
                      <a:tailEnd type="none" w="med" len="med"/>
                    </a:lnL>
                    <a:lnR w="12700" cmpd="sng">
                      <a:noFill/>
                    </a:lnR>
                    <a:lnT w="19050" cap="flat" cmpd="sng" algn="ctr">
                      <a:solidFill>
                        <a:srgbClr val="0070C0"/>
                      </a:solidFill>
                      <a:prstDash val="solid"/>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noFill/>
                  </a:tcPr>
                </a:tc>
              </a:tr>
              <a:tr h="0">
                <a:tc>
                  <a:txBody>
                    <a:bodyPr/>
                    <a:lstStyle/>
                    <a:p>
                      <a:pPr algn="ctr"/>
                      <a:r>
                        <a:rPr lang="en-US" sz="700" dirty="0" smtClean="0"/>
                        <a:t>1</a:t>
                      </a:r>
                      <a:endParaRPr lang="ru-RU" sz="700" dirty="0"/>
                    </a:p>
                  </a:txBody>
                  <a:tcPr marL="36000" marR="108000" marT="0" marB="0">
                    <a:lnL w="12700" cmpd="sng">
                      <a:noFill/>
                    </a:lnL>
                    <a:lnR w="9525"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700" dirty="0" smtClean="0">
                          <a:solidFill>
                            <a:schemeClr val="tx1"/>
                          </a:solidFill>
                        </a:rPr>
                        <a:t>1 часа работы портовых буксиров </a:t>
                      </a:r>
                      <a:endParaRPr lang="ru-RU" sz="700" dirty="0">
                        <a:solidFill>
                          <a:schemeClr val="tx1"/>
                        </a:solidFill>
                      </a:endParaRPr>
                    </a:p>
                  </a:txBody>
                  <a:tcPr marL="36000" marR="108000" marT="0" marB="0">
                    <a:lnL w="9525" cap="flat" cmpd="sng" algn="ctr">
                      <a:solidFill>
                        <a:srgbClr val="0070C0"/>
                      </a:solidFill>
                      <a:prstDash val="solid"/>
                      <a:round/>
                      <a:headEnd type="none" w="med" len="med"/>
                      <a:tailEnd type="none" w="med" len="med"/>
                    </a:lnL>
                    <a:lnR w="9525"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ru-RU" sz="700" dirty="0"/>
                    </a:p>
                  </a:txBody>
                  <a:tcPr marL="36000" marR="108000" marT="0" marB="0" anchor="ctr">
                    <a:lnL w="9525" cap="flat" cmpd="sng" algn="ctr">
                      <a:solidFill>
                        <a:srgbClr val="0070C0"/>
                      </a:solidFill>
                      <a:prstDash val="solid"/>
                      <a:round/>
                      <a:headEnd type="none" w="med" len="med"/>
                      <a:tailEnd type="none" w="med" len="med"/>
                    </a:lnL>
                    <a:lnR w="9525"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ru-RU" sz="700" dirty="0"/>
                    </a:p>
                  </a:txBody>
                  <a:tcPr marL="36000" marR="108000" marT="0" marB="0" anchor="ctr">
                    <a:lnL w="9525" cap="flat" cmpd="sng" algn="ctr">
                      <a:solidFill>
                        <a:srgbClr val="0070C0"/>
                      </a:solidFill>
                      <a:prstDash val="solid"/>
                      <a:round/>
                      <a:headEnd type="none" w="med" len="med"/>
                      <a:tailEnd type="none" w="med" len="med"/>
                    </a:lnL>
                    <a:lnR w="12700" cmpd="sng">
                      <a:noFill/>
                    </a:lnR>
                    <a:lnT w="19050"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noFill/>
                  </a:tcPr>
                </a:tc>
              </a:tr>
              <a:tr h="0">
                <a:tc>
                  <a:txBody>
                    <a:bodyPr/>
                    <a:lstStyle/>
                    <a:p>
                      <a:pPr algn="ctr"/>
                      <a:endParaRPr lang="ru-RU" sz="700" dirty="0"/>
                    </a:p>
                  </a:txBody>
                  <a:tcPr marL="36000" marR="108000" marT="0" marB="0">
                    <a:lnL w="12700" cmpd="sng">
                      <a:noFill/>
                    </a:lnL>
                    <a:lnR w="9525" cap="flat" cmpd="sng" algn="ctr">
                      <a:solidFill>
                        <a:srgbClr val="0070C0"/>
                      </a:solidFill>
                      <a:prstDash val="solid"/>
                      <a:round/>
                      <a:headEnd type="none" w="med" len="med"/>
                      <a:tailEnd type="none" w="med" len="med"/>
                    </a:lnR>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ru-RU" sz="700" dirty="0" smtClean="0">
                          <a:solidFill>
                            <a:schemeClr val="tx1"/>
                          </a:solidFill>
                        </a:rPr>
                        <a:t>БК </a:t>
                      </a:r>
                      <a:r>
                        <a:rPr lang="ru-RU" sz="700" dirty="0" err="1" smtClean="0">
                          <a:solidFill>
                            <a:schemeClr val="tx1"/>
                          </a:solidFill>
                        </a:rPr>
                        <a:t>Камышовец</a:t>
                      </a:r>
                      <a:endParaRPr lang="ru-RU" sz="700" dirty="0">
                        <a:solidFill>
                          <a:schemeClr val="tx1"/>
                        </a:solidFill>
                      </a:endParaRPr>
                    </a:p>
                  </a:txBody>
                  <a:tcPr marL="36000" marR="108000" marT="0" marB="0">
                    <a:lnL w="9525" cap="flat" cmpd="sng" algn="ctr">
                      <a:solidFill>
                        <a:srgbClr val="0070C0"/>
                      </a:solidFill>
                      <a:prstDash val="solid"/>
                      <a:round/>
                      <a:headEnd type="none" w="med" len="med"/>
                      <a:tailEnd type="none" w="med" len="med"/>
                    </a:lnL>
                    <a:lnR w="9525" cap="flat" cmpd="sng" algn="ctr">
                      <a:solidFill>
                        <a:srgbClr val="0070C0"/>
                      </a:solidFill>
                      <a:prstDash val="solid"/>
                      <a:round/>
                      <a:headEnd type="none" w="med" len="med"/>
                      <a:tailEnd type="none" w="med" len="med"/>
                    </a:lnR>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sz="700" dirty="0" smtClean="0"/>
                        <a:t>2 365,50</a:t>
                      </a:r>
                      <a:endParaRPr lang="ru-RU" sz="700" dirty="0"/>
                    </a:p>
                  </a:txBody>
                  <a:tcPr marL="36000" marR="108000" marT="0" marB="0" anchor="ctr">
                    <a:lnL w="9525" cap="flat" cmpd="sng" algn="ctr">
                      <a:solidFill>
                        <a:srgbClr val="0070C0"/>
                      </a:solidFill>
                      <a:prstDash val="solid"/>
                      <a:round/>
                      <a:headEnd type="none" w="med" len="med"/>
                      <a:tailEnd type="none" w="med" len="med"/>
                    </a:lnL>
                    <a:lnR w="9525" cap="flat" cmpd="sng" algn="ctr">
                      <a:solidFill>
                        <a:srgbClr val="0070C0"/>
                      </a:solidFill>
                      <a:prstDash val="solid"/>
                      <a:round/>
                      <a:headEnd type="none" w="med" len="med"/>
                      <a:tailEnd type="none" w="med" len="med"/>
                    </a:lnR>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ru-RU" sz="700" dirty="0"/>
                    </a:p>
                  </a:txBody>
                  <a:tcPr marL="36000" marR="108000" marT="0" marB="0" anchor="ctr">
                    <a:lnL w="9525" cap="flat" cmpd="sng" algn="ctr">
                      <a:solidFill>
                        <a:srgbClr val="0070C0"/>
                      </a:solidFill>
                      <a:prstDash val="solid"/>
                      <a:round/>
                      <a:headEnd type="none" w="med" len="med"/>
                      <a:tailEnd type="none" w="med" len="med"/>
                    </a:lnL>
                    <a:lnR w="12700" cmpd="sng">
                      <a:noFill/>
                    </a:lnR>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noFill/>
                  </a:tcPr>
                </a:tc>
              </a:tr>
              <a:tr h="0">
                <a:tc>
                  <a:txBody>
                    <a:bodyPr/>
                    <a:lstStyle/>
                    <a:p>
                      <a:pPr algn="ctr"/>
                      <a:endParaRPr lang="ru-RU" sz="700" dirty="0"/>
                    </a:p>
                  </a:txBody>
                  <a:tcPr marL="36000" marR="108000" marT="0" marB="0">
                    <a:lnL w="12700" cmpd="sng">
                      <a:noFill/>
                    </a:lnL>
                    <a:lnR w="9525" cap="flat" cmpd="sng" algn="ctr">
                      <a:solidFill>
                        <a:srgbClr val="0070C0"/>
                      </a:solidFill>
                      <a:prstDash val="solid"/>
                      <a:round/>
                      <a:headEnd type="none" w="med" len="med"/>
                      <a:tailEnd type="none" w="med" len="med"/>
                    </a:lnR>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ru-RU" sz="700" dirty="0" smtClean="0">
                          <a:solidFill>
                            <a:schemeClr val="tx1"/>
                          </a:solidFill>
                        </a:rPr>
                        <a:t>БК </a:t>
                      </a:r>
                      <a:r>
                        <a:rPr lang="ru-RU" sz="700" dirty="0" err="1" smtClean="0">
                          <a:solidFill>
                            <a:schemeClr val="tx1"/>
                          </a:solidFill>
                        </a:rPr>
                        <a:t>Севастополец</a:t>
                      </a:r>
                      <a:endParaRPr lang="ru-RU" sz="700" dirty="0">
                        <a:solidFill>
                          <a:schemeClr val="tx1"/>
                        </a:solidFill>
                      </a:endParaRPr>
                    </a:p>
                  </a:txBody>
                  <a:tcPr marL="36000" marR="108000" marT="0" marB="0">
                    <a:lnL w="9525" cap="flat" cmpd="sng" algn="ctr">
                      <a:solidFill>
                        <a:srgbClr val="0070C0"/>
                      </a:solidFill>
                      <a:prstDash val="solid"/>
                      <a:round/>
                      <a:headEnd type="none" w="med" len="med"/>
                      <a:tailEnd type="none" w="med" len="med"/>
                    </a:lnL>
                    <a:lnR w="9525" cap="flat" cmpd="sng" algn="ctr">
                      <a:solidFill>
                        <a:srgbClr val="0070C0"/>
                      </a:solidFill>
                      <a:prstDash val="solid"/>
                      <a:round/>
                      <a:headEnd type="none" w="med" len="med"/>
                      <a:tailEnd type="none" w="med" len="med"/>
                    </a:lnR>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sz="700" dirty="0" smtClean="0"/>
                        <a:t>2 499,40</a:t>
                      </a:r>
                      <a:endParaRPr lang="ru-RU" sz="700" dirty="0"/>
                    </a:p>
                  </a:txBody>
                  <a:tcPr marL="36000" marR="108000" marT="0" marB="0" anchor="ctr">
                    <a:lnL w="9525" cap="flat" cmpd="sng" algn="ctr">
                      <a:solidFill>
                        <a:srgbClr val="0070C0"/>
                      </a:solidFill>
                      <a:prstDash val="solid"/>
                      <a:round/>
                      <a:headEnd type="none" w="med" len="med"/>
                      <a:tailEnd type="none" w="med" len="med"/>
                    </a:lnL>
                    <a:lnR w="9525" cap="flat" cmpd="sng" algn="ctr">
                      <a:solidFill>
                        <a:srgbClr val="0070C0"/>
                      </a:solidFill>
                      <a:prstDash val="solid"/>
                      <a:round/>
                      <a:headEnd type="none" w="med" len="med"/>
                      <a:tailEnd type="none" w="med" len="med"/>
                    </a:lnR>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ru-RU" sz="700" dirty="0"/>
                    </a:p>
                  </a:txBody>
                  <a:tcPr marL="36000" marR="108000" marT="0" marB="0" anchor="ctr">
                    <a:lnL w="9525" cap="flat" cmpd="sng" algn="ctr">
                      <a:solidFill>
                        <a:srgbClr val="0070C0"/>
                      </a:solidFill>
                      <a:prstDash val="solid"/>
                      <a:round/>
                      <a:headEnd type="none" w="med" len="med"/>
                      <a:tailEnd type="none" w="med" len="med"/>
                    </a:lnL>
                    <a:lnR w="12700" cmpd="sng">
                      <a:noFill/>
                    </a:lnR>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noFill/>
                  </a:tcPr>
                </a:tc>
              </a:tr>
              <a:tr h="0">
                <a:tc>
                  <a:txBody>
                    <a:bodyPr/>
                    <a:lstStyle/>
                    <a:p>
                      <a:pPr algn="ctr"/>
                      <a:endParaRPr lang="ru-RU" sz="700" dirty="0"/>
                    </a:p>
                  </a:txBody>
                  <a:tcPr marL="36000" marR="108000" marT="0" marB="0">
                    <a:lnL w="12700" cmpd="sng">
                      <a:noFill/>
                    </a:lnL>
                    <a:lnR w="9525" cap="flat" cmpd="sng" algn="ctr">
                      <a:solidFill>
                        <a:srgbClr val="0070C0"/>
                      </a:solidFill>
                      <a:prstDash val="solid"/>
                      <a:round/>
                      <a:headEnd type="none" w="med" len="med"/>
                      <a:tailEnd type="none" w="med" len="med"/>
                    </a:lnR>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ru-RU" sz="700" dirty="0" smtClean="0">
                          <a:solidFill>
                            <a:schemeClr val="tx1"/>
                          </a:solidFill>
                        </a:rPr>
                        <a:t>БК Чонгар</a:t>
                      </a:r>
                      <a:endParaRPr lang="ru-RU" sz="700" dirty="0">
                        <a:solidFill>
                          <a:schemeClr val="tx1"/>
                        </a:solidFill>
                      </a:endParaRPr>
                    </a:p>
                  </a:txBody>
                  <a:tcPr marL="36000" marR="108000" marT="0" marB="0">
                    <a:lnL w="9525" cap="flat" cmpd="sng" algn="ctr">
                      <a:solidFill>
                        <a:srgbClr val="0070C0"/>
                      </a:solidFill>
                      <a:prstDash val="solid"/>
                      <a:round/>
                      <a:headEnd type="none" w="med" len="med"/>
                      <a:tailEnd type="none" w="med" len="med"/>
                    </a:lnL>
                    <a:lnR w="9525" cap="flat" cmpd="sng" algn="ctr">
                      <a:solidFill>
                        <a:srgbClr val="0070C0"/>
                      </a:solidFill>
                      <a:prstDash val="solid"/>
                      <a:round/>
                      <a:headEnd type="none" w="med" len="med"/>
                      <a:tailEnd type="none" w="med" len="med"/>
                    </a:lnR>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sz="700" dirty="0" smtClean="0"/>
                        <a:t>2 650,90</a:t>
                      </a:r>
                      <a:endParaRPr lang="ru-RU" sz="700" dirty="0"/>
                    </a:p>
                  </a:txBody>
                  <a:tcPr marL="36000" marR="108000" marT="0" marB="0" anchor="ctr">
                    <a:lnL w="9525" cap="flat" cmpd="sng" algn="ctr">
                      <a:solidFill>
                        <a:srgbClr val="0070C0"/>
                      </a:solidFill>
                      <a:prstDash val="solid"/>
                      <a:round/>
                      <a:headEnd type="none" w="med" len="med"/>
                      <a:tailEnd type="none" w="med" len="med"/>
                    </a:lnL>
                    <a:lnR w="9525" cap="flat" cmpd="sng" algn="ctr">
                      <a:solidFill>
                        <a:srgbClr val="0070C0"/>
                      </a:solidFill>
                      <a:prstDash val="solid"/>
                      <a:round/>
                      <a:headEnd type="none" w="med" len="med"/>
                      <a:tailEnd type="none" w="med" len="med"/>
                    </a:lnR>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ru-RU" sz="700" dirty="0"/>
                    </a:p>
                  </a:txBody>
                  <a:tcPr marL="36000" marR="108000" marT="0" marB="0" anchor="ctr">
                    <a:lnL w="9525" cap="flat" cmpd="sng" algn="ctr">
                      <a:solidFill>
                        <a:srgbClr val="0070C0"/>
                      </a:solidFill>
                      <a:prstDash val="solid"/>
                      <a:round/>
                      <a:headEnd type="none" w="med" len="med"/>
                      <a:tailEnd type="none" w="med" len="med"/>
                    </a:lnL>
                    <a:lnR w="12700" cmpd="sng">
                      <a:noFill/>
                    </a:lnR>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noFill/>
                  </a:tcPr>
                </a:tc>
              </a:tr>
              <a:tr h="0">
                <a:tc>
                  <a:txBody>
                    <a:bodyPr/>
                    <a:lstStyle/>
                    <a:p>
                      <a:pPr algn="ctr"/>
                      <a:endParaRPr lang="ru-RU" sz="700" dirty="0"/>
                    </a:p>
                  </a:txBody>
                  <a:tcPr marL="36000" marR="108000" marT="0" marB="0">
                    <a:lnL w="12700" cmpd="sng">
                      <a:noFill/>
                    </a:lnL>
                    <a:lnR w="9525" cap="flat" cmpd="sng" algn="ctr">
                      <a:solidFill>
                        <a:srgbClr val="0070C0"/>
                      </a:solidFill>
                      <a:prstDash val="solid"/>
                      <a:round/>
                      <a:headEnd type="none" w="med" len="med"/>
                      <a:tailEnd type="none" w="med" len="med"/>
                    </a:lnR>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ru-RU" sz="700" dirty="0" smtClean="0">
                          <a:solidFill>
                            <a:schemeClr val="tx1"/>
                          </a:solidFill>
                        </a:rPr>
                        <a:t>БК Ритм</a:t>
                      </a:r>
                      <a:endParaRPr lang="ru-RU" sz="700" dirty="0">
                        <a:solidFill>
                          <a:schemeClr val="tx1"/>
                        </a:solidFill>
                      </a:endParaRPr>
                    </a:p>
                  </a:txBody>
                  <a:tcPr marL="36000" marR="108000" marT="0" marB="0">
                    <a:lnL w="9525" cap="flat" cmpd="sng" algn="ctr">
                      <a:solidFill>
                        <a:srgbClr val="0070C0"/>
                      </a:solidFill>
                      <a:prstDash val="solid"/>
                      <a:round/>
                      <a:headEnd type="none" w="med" len="med"/>
                      <a:tailEnd type="none" w="med" len="med"/>
                    </a:lnL>
                    <a:lnR w="9525" cap="flat" cmpd="sng" algn="ctr">
                      <a:solidFill>
                        <a:srgbClr val="0070C0"/>
                      </a:solidFill>
                      <a:prstDash val="solid"/>
                      <a:round/>
                      <a:headEnd type="none" w="med" len="med"/>
                      <a:tailEnd type="none" w="med" len="med"/>
                    </a:lnR>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ru-RU" sz="700" dirty="0" smtClean="0"/>
                        <a:t>3 884,50</a:t>
                      </a:r>
                      <a:endParaRPr lang="ru-RU" sz="700" dirty="0"/>
                    </a:p>
                  </a:txBody>
                  <a:tcPr marL="36000" marR="108000" marT="0" marB="0" anchor="ctr">
                    <a:lnL w="9525" cap="flat" cmpd="sng" algn="ctr">
                      <a:solidFill>
                        <a:srgbClr val="0070C0"/>
                      </a:solidFill>
                      <a:prstDash val="solid"/>
                      <a:round/>
                      <a:headEnd type="none" w="med" len="med"/>
                      <a:tailEnd type="none" w="med" len="med"/>
                    </a:lnL>
                    <a:lnR w="9525" cap="flat" cmpd="sng" algn="ctr">
                      <a:solidFill>
                        <a:srgbClr val="0070C0"/>
                      </a:solidFill>
                      <a:prstDash val="solid"/>
                      <a:round/>
                      <a:headEnd type="none" w="med" len="med"/>
                      <a:tailEnd type="none" w="med" len="med"/>
                    </a:lnR>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ru-RU" sz="700" dirty="0"/>
                    </a:p>
                  </a:txBody>
                  <a:tcPr marL="36000" marR="108000" marT="0" marB="0" anchor="ctr">
                    <a:lnL w="9525" cap="flat" cmpd="sng" algn="ctr">
                      <a:solidFill>
                        <a:srgbClr val="0070C0"/>
                      </a:solidFill>
                      <a:prstDash val="solid"/>
                      <a:round/>
                      <a:headEnd type="none" w="med" len="med"/>
                      <a:tailEnd type="none" w="med" len="med"/>
                    </a:lnL>
                    <a:lnR w="12700" cmpd="sng">
                      <a:noFill/>
                    </a:lnR>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noFill/>
                  </a:tcPr>
                </a:tc>
              </a:tr>
              <a:tr h="0">
                <a:tc>
                  <a:txBody>
                    <a:bodyPr/>
                    <a:lstStyle/>
                    <a:p>
                      <a:pPr algn="ctr"/>
                      <a:r>
                        <a:rPr lang="en-US" sz="700" dirty="0" smtClean="0"/>
                        <a:t>2</a:t>
                      </a:r>
                      <a:endParaRPr lang="ru-RU" sz="700" dirty="0"/>
                    </a:p>
                  </a:txBody>
                  <a:tcPr marL="36000" marR="108000" marT="0" marB="0">
                    <a:lnL w="12700" cmpd="sng">
                      <a:noFill/>
                    </a:lnL>
                    <a:lnR w="9525" cap="flat" cmpd="sng" algn="ctr">
                      <a:solidFill>
                        <a:srgbClr val="0070C0"/>
                      </a:solidFill>
                      <a:prstDash val="solid"/>
                      <a:round/>
                      <a:headEnd type="none" w="med" len="med"/>
                      <a:tailEnd type="none" w="med" len="med"/>
                    </a:lnR>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700" dirty="0" smtClean="0">
                          <a:solidFill>
                            <a:schemeClr val="tx1"/>
                          </a:solidFill>
                        </a:rPr>
                        <a:t>Сбор за пожарную охрану с судов, стоящих в порту, за 1 час</a:t>
                      </a:r>
                    </a:p>
                  </a:txBody>
                  <a:tcPr marL="36000" marR="108000" marT="0" marB="0">
                    <a:lnL w="9525" cap="flat" cmpd="sng" algn="ctr">
                      <a:solidFill>
                        <a:srgbClr val="0070C0"/>
                      </a:solidFill>
                      <a:prstDash val="solid"/>
                      <a:round/>
                      <a:headEnd type="none" w="med" len="med"/>
                      <a:tailEnd type="none" w="med" len="med"/>
                    </a:lnL>
                    <a:lnR w="9525" cap="flat" cmpd="sng" algn="ctr">
                      <a:solidFill>
                        <a:srgbClr val="0070C0"/>
                      </a:solidFill>
                      <a:prstDash val="solid"/>
                      <a:round/>
                      <a:headEnd type="none" w="med" len="med"/>
                      <a:tailEnd type="none" w="med" len="med"/>
                    </a:lnR>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ru-RU" sz="700" dirty="0" smtClean="0"/>
                        <a:t>2 058,00</a:t>
                      </a:r>
                      <a:endParaRPr lang="ru-RU" sz="700" dirty="0"/>
                    </a:p>
                  </a:txBody>
                  <a:tcPr marL="36000" marR="108000" marT="0" marB="0" anchor="ctr">
                    <a:lnL w="9525" cap="flat" cmpd="sng" algn="ctr">
                      <a:solidFill>
                        <a:srgbClr val="0070C0"/>
                      </a:solidFill>
                      <a:prstDash val="solid"/>
                      <a:round/>
                      <a:headEnd type="none" w="med" len="med"/>
                      <a:tailEnd type="none" w="med" len="med"/>
                    </a:lnL>
                    <a:lnR w="9525" cap="flat" cmpd="sng" algn="ctr">
                      <a:solidFill>
                        <a:srgbClr val="0070C0"/>
                      </a:solidFill>
                      <a:prstDash val="solid"/>
                      <a:round/>
                      <a:headEnd type="none" w="med" len="med"/>
                      <a:tailEnd type="none" w="med" len="med"/>
                    </a:lnR>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ru-RU" sz="700" dirty="0" smtClean="0"/>
                        <a:t>245,00</a:t>
                      </a:r>
                      <a:endParaRPr lang="ru-RU" sz="700" dirty="0"/>
                    </a:p>
                  </a:txBody>
                  <a:tcPr marL="36000" marR="108000" marT="0" marB="0" anchor="ctr">
                    <a:lnL w="9525" cap="flat" cmpd="sng" algn="ctr">
                      <a:solidFill>
                        <a:srgbClr val="0070C0"/>
                      </a:solidFill>
                      <a:prstDash val="solid"/>
                      <a:round/>
                      <a:headEnd type="none" w="med" len="med"/>
                      <a:tailEnd type="none" w="med" len="med"/>
                    </a:lnL>
                    <a:lnR w="12700" cmpd="sng">
                      <a:noFill/>
                    </a:lnR>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noFill/>
                  </a:tcPr>
                </a:tc>
              </a:tr>
              <a:tr h="0">
                <a:tc>
                  <a:txBody>
                    <a:bodyPr/>
                    <a:lstStyle/>
                    <a:p>
                      <a:pPr algn="ctr"/>
                      <a:r>
                        <a:rPr lang="en-US" sz="700" dirty="0" smtClean="0"/>
                        <a:t>3</a:t>
                      </a:r>
                      <a:endParaRPr lang="ru-RU" sz="700" dirty="0"/>
                    </a:p>
                  </a:txBody>
                  <a:tcPr marL="36000" marR="108000" marT="0" marB="0">
                    <a:lnL w="12700" cmpd="sng">
                      <a:noFill/>
                    </a:lnL>
                    <a:lnR w="9525" cap="flat" cmpd="sng" algn="ctr">
                      <a:solidFill>
                        <a:srgbClr val="0070C0"/>
                      </a:solidFill>
                      <a:prstDash val="solid"/>
                      <a:round/>
                      <a:headEnd type="none" w="med" len="med"/>
                      <a:tailEnd type="none" w="med" len="med"/>
                    </a:lnR>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ru-RU" sz="700" dirty="0" smtClean="0"/>
                        <a:t>Услуги портовых СЛВ </a:t>
                      </a:r>
                      <a:endParaRPr lang="ru-RU" sz="700" dirty="0"/>
                    </a:p>
                  </a:txBody>
                  <a:tcPr marL="36000" marR="108000" marT="0" marB="0">
                    <a:lnL w="9525" cap="flat" cmpd="sng" algn="ctr">
                      <a:solidFill>
                        <a:srgbClr val="0070C0"/>
                      </a:solidFill>
                      <a:prstDash val="solid"/>
                      <a:round/>
                      <a:headEnd type="none" w="med" len="med"/>
                      <a:tailEnd type="none" w="med" len="med"/>
                    </a:lnL>
                    <a:lnR w="9525" cap="flat" cmpd="sng" algn="ctr">
                      <a:solidFill>
                        <a:srgbClr val="0070C0"/>
                      </a:solidFill>
                      <a:prstDash val="solid"/>
                      <a:round/>
                      <a:headEnd type="none" w="med" len="med"/>
                      <a:tailEnd type="none" w="med" len="med"/>
                    </a:lnR>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ru-RU" sz="700" dirty="0"/>
                    </a:p>
                  </a:txBody>
                  <a:tcPr marL="36000" marR="108000" marT="0" marB="0" anchor="ctr">
                    <a:lnL w="9525" cap="flat" cmpd="sng" algn="ctr">
                      <a:solidFill>
                        <a:srgbClr val="0070C0"/>
                      </a:solidFill>
                      <a:prstDash val="solid"/>
                      <a:round/>
                      <a:headEnd type="none" w="med" len="med"/>
                      <a:tailEnd type="none" w="med" len="med"/>
                    </a:lnL>
                    <a:lnR w="9525" cap="flat" cmpd="sng" algn="ctr">
                      <a:solidFill>
                        <a:srgbClr val="0070C0"/>
                      </a:solidFill>
                      <a:prstDash val="solid"/>
                      <a:round/>
                      <a:headEnd type="none" w="med" len="med"/>
                      <a:tailEnd type="none" w="med" len="med"/>
                    </a:lnR>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ru-RU" sz="700" dirty="0"/>
                    </a:p>
                  </a:txBody>
                  <a:tcPr marL="36000" marR="108000" marT="0" marB="0" anchor="ctr">
                    <a:lnL w="9525" cap="flat" cmpd="sng" algn="ctr">
                      <a:solidFill>
                        <a:srgbClr val="0070C0"/>
                      </a:solidFill>
                      <a:prstDash val="solid"/>
                      <a:round/>
                      <a:headEnd type="none" w="med" len="med"/>
                      <a:tailEnd type="none" w="med" len="med"/>
                    </a:lnL>
                    <a:lnR w="12700" cmpd="sng">
                      <a:noFill/>
                    </a:lnR>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noFill/>
                  </a:tcPr>
                </a:tc>
              </a:tr>
              <a:tr h="0">
                <a:tc>
                  <a:txBody>
                    <a:bodyPr/>
                    <a:lstStyle/>
                    <a:p>
                      <a:pPr algn="ctr"/>
                      <a:endParaRPr lang="ru-RU" sz="700" dirty="0"/>
                    </a:p>
                  </a:txBody>
                  <a:tcPr marL="36000" marR="108000" marT="0" marB="0">
                    <a:lnL w="12700" cmpd="sng">
                      <a:noFill/>
                    </a:lnL>
                    <a:lnR w="9525" cap="flat" cmpd="sng" algn="ctr">
                      <a:solidFill>
                        <a:srgbClr val="0070C0"/>
                      </a:solidFill>
                      <a:prstDash val="solid"/>
                      <a:round/>
                      <a:headEnd type="none" w="med" len="med"/>
                      <a:tailEnd type="none" w="med" len="med"/>
                    </a:lnR>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ru-RU" sz="700" dirty="0" smtClean="0"/>
                        <a:t>Стоимость 1 часа работы СЛВ Стоимость хранения ГСМ, 1 т в сутки</a:t>
                      </a:r>
                      <a:endParaRPr lang="ru-RU" sz="700" dirty="0"/>
                    </a:p>
                  </a:txBody>
                  <a:tcPr marL="36000" marR="108000" marT="0" marB="0">
                    <a:lnL w="9525" cap="flat" cmpd="sng" algn="ctr">
                      <a:solidFill>
                        <a:srgbClr val="0070C0"/>
                      </a:solidFill>
                      <a:prstDash val="solid"/>
                      <a:round/>
                      <a:headEnd type="none" w="med" len="med"/>
                      <a:tailEnd type="none" w="med" len="med"/>
                    </a:lnL>
                    <a:lnR w="9525" cap="flat" cmpd="sng" algn="ctr">
                      <a:solidFill>
                        <a:srgbClr val="0070C0"/>
                      </a:solidFill>
                      <a:prstDash val="solid"/>
                      <a:round/>
                      <a:headEnd type="none" w="med" len="med"/>
                      <a:tailEnd type="none" w="med" len="med"/>
                    </a:lnR>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ru-RU" sz="700" dirty="0" smtClean="0"/>
                        <a:t>797,81</a:t>
                      </a:r>
                      <a:endParaRPr lang="ru-RU" sz="700" dirty="0"/>
                    </a:p>
                  </a:txBody>
                  <a:tcPr marL="36000" marR="108000" marT="0" marB="0" anchor="ctr">
                    <a:lnL w="9525" cap="flat" cmpd="sng" algn="ctr">
                      <a:solidFill>
                        <a:srgbClr val="0070C0"/>
                      </a:solidFill>
                      <a:prstDash val="solid"/>
                      <a:round/>
                      <a:headEnd type="none" w="med" len="med"/>
                      <a:tailEnd type="none" w="med" len="med"/>
                    </a:lnL>
                    <a:lnR w="9525" cap="flat" cmpd="sng" algn="ctr">
                      <a:solidFill>
                        <a:srgbClr val="0070C0"/>
                      </a:solidFill>
                      <a:prstDash val="solid"/>
                      <a:round/>
                      <a:headEnd type="none" w="med" len="med"/>
                      <a:tailEnd type="none" w="med" len="med"/>
                    </a:lnR>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ru-RU" sz="700" dirty="0" smtClean="0"/>
                        <a:t>98,50</a:t>
                      </a:r>
                      <a:endParaRPr lang="ru-RU" sz="700" dirty="0"/>
                    </a:p>
                  </a:txBody>
                  <a:tcPr marL="36000" marR="108000" marT="0" marB="0" anchor="ctr">
                    <a:lnL w="9525" cap="flat" cmpd="sng" algn="ctr">
                      <a:solidFill>
                        <a:srgbClr val="0070C0"/>
                      </a:solidFill>
                      <a:prstDash val="solid"/>
                      <a:round/>
                      <a:headEnd type="none" w="med" len="med"/>
                      <a:tailEnd type="none" w="med" len="med"/>
                    </a:lnL>
                    <a:lnR w="12700" cmpd="sng">
                      <a:noFill/>
                    </a:lnR>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noFill/>
                  </a:tcPr>
                </a:tc>
              </a:tr>
              <a:tr h="0">
                <a:tc>
                  <a:txBody>
                    <a:bodyPr/>
                    <a:lstStyle/>
                    <a:p>
                      <a:pPr algn="ctr"/>
                      <a:endParaRPr lang="ru-RU" sz="700" dirty="0"/>
                    </a:p>
                  </a:txBody>
                  <a:tcPr marL="36000" marR="108000" marT="0" marB="0">
                    <a:lnL w="12700" cmpd="sng">
                      <a:noFill/>
                    </a:lnL>
                    <a:lnR w="9525" cap="flat" cmpd="sng" algn="ctr">
                      <a:solidFill>
                        <a:srgbClr val="0070C0"/>
                      </a:solidFill>
                      <a:prstDash val="solid"/>
                      <a:round/>
                      <a:headEnd type="none" w="med" len="med"/>
                      <a:tailEnd type="none" w="med" len="med"/>
                    </a:lnR>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ru-RU" sz="700" dirty="0" smtClean="0"/>
                        <a:t>Стоимость хранения ГСМ, 1 т в сутки</a:t>
                      </a:r>
                      <a:endParaRPr lang="ru-RU" sz="700" dirty="0"/>
                    </a:p>
                  </a:txBody>
                  <a:tcPr marL="36000" marR="108000" marT="0" marB="0">
                    <a:lnL w="9525" cap="flat" cmpd="sng" algn="ctr">
                      <a:solidFill>
                        <a:srgbClr val="0070C0"/>
                      </a:solidFill>
                      <a:prstDash val="solid"/>
                      <a:round/>
                      <a:headEnd type="none" w="med" len="med"/>
                      <a:tailEnd type="none" w="med" len="med"/>
                    </a:lnL>
                    <a:lnR w="9525" cap="flat" cmpd="sng" algn="ctr">
                      <a:solidFill>
                        <a:srgbClr val="0070C0"/>
                      </a:solidFill>
                      <a:prstDash val="solid"/>
                      <a:round/>
                      <a:headEnd type="none" w="med" len="med"/>
                      <a:tailEnd type="none" w="med" len="med"/>
                    </a:lnR>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ru-RU" sz="700" dirty="0" smtClean="0"/>
                        <a:t>1,98</a:t>
                      </a:r>
                      <a:endParaRPr lang="ru-RU" sz="700" dirty="0"/>
                    </a:p>
                  </a:txBody>
                  <a:tcPr marL="36000" marR="108000" marT="0" marB="0" anchor="ctr">
                    <a:lnL w="9525" cap="flat" cmpd="sng" algn="ctr">
                      <a:solidFill>
                        <a:srgbClr val="0070C0"/>
                      </a:solidFill>
                      <a:prstDash val="solid"/>
                      <a:round/>
                      <a:headEnd type="none" w="med" len="med"/>
                      <a:tailEnd type="none" w="med" len="med"/>
                    </a:lnL>
                    <a:lnR w="9525" cap="flat" cmpd="sng" algn="ctr">
                      <a:solidFill>
                        <a:srgbClr val="0070C0"/>
                      </a:solidFill>
                      <a:prstDash val="solid"/>
                      <a:round/>
                      <a:headEnd type="none" w="med" len="med"/>
                      <a:tailEnd type="none" w="med" len="med"/>
                    </a:lnR>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ru-RU" sz="700" dirty="0" smtClean="0"/>
                        <a:t>0,25</a:t>
                      </a:r>
                      <a:endParaRPr lang="ru-RU" sz="700" dirty="0"/>
                    </a:p>
                  </a:txBody>
                  <a:tcPr marL="36000" marR="108000" marT="0" marB="0" anchor="ctr">
                    <a:lnL w="9525" cap="flat" cmpd="sng" algn="ctr">
                      <a:solidFill>
                        <a:srgbClr val="0070C0"/>
                      </a:solidFill>
                      <a:prstDash val="solid"/>
                      <a:round/>
                      <a:headEnd type="none" w="med" len="med"/>
                      <a:tailEnd type="none" w="med" len="med"/>
                    </a:lnL>
                    <a:lnR w="12700" cmpd="sng">
                      <a:noFill/>
                    </a:lnR>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noFill/>
                  </a:tcPr>
                </a:tc>
              </a:tr>
              <a:tr h="0">
                <a:tc>
                  <a:txBody>
                    <a:bodyPr/>
                    <a:lstStyle/>
                    <a:p>
                      <a:pPr algn="ctr"/>
                      <a:endParaRPr lang="ru-RU" sz="700" dirty="0"/>
                    </a:p>
                  </a:txBody>
                  <a:tcPr marL="36000" marR="108000" marT="0" marB="0">
                    <a:lnL w="12700" cmpd="sng">
                      <a:noFill/>
                    </a:lnL>
                    <a:lnR w="9525" cap="flat" cmpd="sng" algn="ctr">
                      <a:solidFill>
                        <a:srgbClr val="0070C0"/>
                      </a:solidFill>
                      <a:prstDash val="solid"/>
                      <a:round/>
                      <a:headEnd type="none" w="med" len="med"/>
                      <a:tailEnd type="none" w="med" len="med"/>
                    </a:lnR>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ru-RU" sz="700" dirty="0" smtClean="0"/>
                        <a:t>Стоимость бункеровки ГСМ, 1 т</a:t>
                      </a:r>
                      <a:endParaRPr lang="ru-RU" sz="700" dirty="0"/>
                    </a:p>
                  </a:txBody>
                  <a:tcPr marL="36000" marR="108000" marT="0" marB="0">
                    <a:lnL w="9525" cap="flat" cmpd="sng" algn="ctr">
                      <a:solidFill>
                        <a:srgbClr val="0070C0"/>
                      </a:solidFill>
                      <a:prstDash val="solid"/>
                      <a:round/>
                      <a:headEnd type="none" w="med" len="med"/>
                      <a:tailEnd type="none" w="med" len="med"/>
                    </a:lnL>
                    <a:lnR w="9525" cap="flat" cmpd="sng" algn="ctr">
                      <a:solidFill>
                        <a:srgbClr val="0070C0"/>
                      </a:solidFill>
                      <a:prstDash val="solid"/>
                      <a:round/>
                      <a:headEnd type="none" w="med" len="med"/>
                      <a:tailEnd type="none" w="med" len="med"/>
                    </a:lnR>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ru-RU" sz="700" dirty="0" smtClean="0"/>
                        <a:t>82,45</a:t>
                      </a:r>
                      <a:endParaRPr lang="ru-RU" sz="700" dirty="0"/>
                    </a:p>
                  </a:txBody>
                  <a:tcPr marL="36000" marR="108000" marT="0" marB="0" anchor="ctr">
                    <a:lnL w="9525" cap="flat" cmpd="sng" algn="ctr">
                      <a:solidFill>
                        <a:srgbClr val="0070C0"/>
                      </a:solidFill>
                      <a:prstDash val="solid"/>
                      <a:round/>
                      <a:headEnd type="none" w="med" len="med"/>
                      <a:tailEnd type="none" w="med" len="med"/>
                    </a:lnL>
                    <a:lnR w="9525" cap="flat" cmpd="sng" algn="ctr">
                      <a:solidFill>
                        <a:srgbClr val="0070C0"/>
                      </a:solidFill>
                      <a:prstDash val="solid"/>
                      <a:round/>
                      <a:headEnd type="none" w="med" len="med"/>
                      <a:tailEnd type="none" w="med" len="med"/>
                    </a:lnR>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ru-RU" sz="700" dirty="0" smtClean="0"/>
                        <a:t>11,60</a:t>
                      </a:r>
                      <a:endParaRPr lang="ru-RU" sz="700" dirty="0"/>
                    </a:p>
                  </a:txBody>
                  <a:tcPr marL="36000" marR="108000" marT="0" marB="0" anchor="ctr">
                    <a:lnL w="9525" cap="flat" cmpd="sng" algn="ctr">
                      <a:solidFill>
                        <a:srgbClr val="0070C0"/>
                      </a:solidFill>
                      <a:prstDash val="solid"/>
                      <a:round/>
                      <a:headEnd type="none" w="med" len="med"/>
                      <a:tailEnd type="none" w="med" len="med"/>
                    </a:lnL>
                    <a:lnR w="12700" cmpd="sng">
                      <a:noFill/>
                    </a:lnR>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noFill/>
                  </a:tcPr>
                </a:tc>
              </a:tr>
              <a:tr h="0">
                <a:tc>
                  <a:txBody>
                    <a:bodyPr/>
                    <a:lstStyle/>
                    <a:p>
                      <a:pPr algn="ctr"/>
                      <a:endParaRPr lang="ru-RU" sz="700" dirty="0"/>
                    </a:p>
                  </a:txBody>
                  <a:tcPr marL="36000" marR="108000" marT="0" marB="0">
                    <a:lnL w="12700" cmpd="sng">
                      <a:noFill/>
                    </a:lnL>
                    <a:lnR w="9525" cap="flat" cmpd="sng" algn="ctr">
                      <a:solidFill>
                        <a:srgbClr val="0070C0"/>
                      </a:solidFill>
                      <a:prstDash val="solid"/>
                      <a:round/>
                      <a:headEnd type="none" w="med" len="med"/>
                      <a:tailEnd type="none" w="med" len="med"/>
                    </a:lnR>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ru-RU" sz="700" dirty="0" smtClean="0"/>
                        <a:t>Прием, перевозка, сдача </a:t>
                      </a:r>
                      <a:r>
                        <a:rPr lang="ru-RU" sz="700" dirty="0" err="1" smtClean="0"/>
                        <a:t>льяльно-балластных</a:t>
                      </a:r>
                      <a:r>
                        <a:rPr lang="ru-RU" sz="700" dirty="0" smtClean="0"/>
                        <a:t> технических, </a:t>
                      </a:r>
                      <a:r>
                        <a:rPr lang="ru-RU" sz="700" dirty="0" err="1" smtClean="0"/>
                        <a:t>замазученных</a:t>
                      </a:r>
                      <a:r>
                        <a:rPr lang="ru-RU" sz="700" dirty="0" smtClean="0"/>
                        <a:t> вод, 1 т</a:t>
                      </a:r>
                      <a:endParaRPr lang="ru-RU" sz="700" dirty="0"/>
                    </a:p>
                  </a:txBody>
                  <a:tcPr marL="36000" marR="108000" marT="0" marB="0">
                    <a:lnL w="9525" cap="flat" cmpd="sng" algn="ctr">
                      <a:solidFill>
                        <a:srgbClr val="0070C0"/>
                      </a:solidFill>
                      <a:prstDash val="solid"/>
                      <a:round/>
                      <a:headEnd type="none" w="med" len="med"/>
                      <a:tailEnd type="none" w="med" len="med"/>
                    </a:lnL>
                    <a:lnR w="9525" cap="flat" cmpd="sng" algn="ctr">
                      <a:solidFill>
                        <a:srgbClr val="0070C0"/>
                      </a:solidFill>
                      <a:prstDash val="solid"/>
                      <a:round/>
                      <a:headEnd type="none" w="med" len="med"/>
                      <a:tailEnd type="none" w="med" len="med"/>
                    </a:lnR>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ru-RU" sz="700" dirty="0" smtClean="0"/>
                        <a:t>194,77</a:t>
                      </a:r>
                      <a:endParaRPr lang="ru-RU" sz="700" dirty="0"/>
                    </a:p>
                  </a:txBody>
                  <a:tcPr marL="36000" marR="108000" marT="0" marB="0" anchor="ctr">
                    <a:lnL w="9525" cap="flat" cmpd="sng" algn="ctr">
                      <a:solidFill>
                        <a:srgbClr val="0070C0"/>
                      </a:solidFill>
                      <a:prstDash val="solid"/>
                      <a:round/>
                      <a:headEnd type="none" w="med" len="med"/>
                      <a:tailEnd type="none" w="med" len="med"/>
                    </a:lnL>
                    <a:lnR w="9525" cap="flat" cmpd="sng" algn="ctr">
                      <a:solidFill>
                        <a:srgbClr val="0070C0"/>
                      </a:solidFill>
                      <a:prstDash val="solid"/>
                      <a:round/>
                      <a:headEnd type="none" w="med" len="med"/>
                      <a:tailEnd type="none" w="med" len="med"/>
                    </a:lnR>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ru-RU" sz="700" dirty="0" smtClean="0"/>
                        <a:t>24,30</a:t>
                      </a:r>
                      <a:endParaRPr lang="ru-RU" sz="700" dirty="0"/>
                    </a:p>
                  </a:txBody>
                  <a:tcPr marL="36000" marR="108000" marT="0" marB="0" anchor="ctr">
                    <a:lnL w="9525" cap="flat" cmpd="sng" algn="ctr">
                      <a:solidFill>
                        <a:srgbClr val="0070C0"/>
                      </a:solidFill>
                      <a:prstDash val="solid"/>
                      <a:round/>
                      <a:headEnd type="none" w="med" len="med"/>
                      <a:tailEnd type="none" w="med" len="med"/>
                    </a:lnL>
                    <a:lnR w="12700" cmpd="sng">
                      <a:noFill/>
                    </a:lnR>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noFill/>
                  </a:tcPr>
                </a:tc>
              </a:tr>
              <a:tr h="0">
                <a:tc>
                  <a:txBody>
                    <a:bodyPr/>
                    <a:lstStyle/>
                    <a:p>
                      <a:pPr algn="ctr"/>
                      <a:endParaRPr lang="ru-RU" sz="700" dirty="0"/>
                    </a:p>
                  </a:txBody>
                  <a:tcPr marL="36000" marR="108000" marT="0" marB="0">
                    <a:lnL w="12700" cmpd="sng">
                      <a:noFill/>
                    </a:lnL>
                    <a:lnR w="9525" cap="flat" cmpd="sng" algn="ctr">
                      <a:solidFill>
                        <a:srgbClr val="0070C0"/>
                      </a:solidFill>
                      <a:prstDash val="solid"/>
                      <a:round/>
                      <a:headEnd type="none" w="med" len="med"/>
                      <a:tailEnd type="none" w="med" len="med"/>
                    </a:lnR>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ru-RU" sz="700" dirty="0" smtClean="0"/>
                        <a:t>Прием с судов и перевозка сточно-фекальных вод с участием судов-сборщиков, 1 т</a:t>
                      </a:r>
                      <a:endParaRPr lang="ru-RU" sz="700" dirty="0"/>
                    </a:p>
                  </a:txBody>
                  <a:tcPr marL="36000" marR="108000" marT="0" marB="0">
                    <a:lnL w="9525" cap="flat" cmpd="sng" algn="ctr">
                      <a:solidFill>
                        <a:srgbClr val="0070C0"/>
                      </a:solidFill>
                      <a:prstDash val="solid"/>
                      <a:round/>
                      <a:headEnd type="none" w="med" len="med"/>
                      <a:tailEnd type="none" w="med" len="med"/>
                    </a:lnL>
                    <a:lnR w="9525" cap="flat" cmpd="sng" algn="ctr">
                      <a:solidFill>
                        <a:srgbClr val="0070C0"/>
                      </a:solidFill>
                      <a:prstDash val="solid"/>
                      <a:round/>
                      <a:headEnd type="none" w="med" len="med"/>
                      <a:tailEnd type="none" w="med" len="med"/>
                    </a:lnR>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ru-RU" sz="700" dirty="0" smtClean="0"/>
                        <a:t>151,11</a:t>
                      </a:r>
                      <a:endParaRPr lang="ru-RU" sz="700" dirty="0"/>
                    </a:p>
                  </a:txBody>
                  <a:tcPr marL="36000" marR="108000" marT="0" marB="0" anchor="ctr">
                    <a:lnL w="9525" cap="flat" cmpd="sng" algn="ctr">
                      <a:solidFill>
                        <a:srgbClr val="0070C0"/>
                      </a:solidFill>
                      <a:prstDash val="solid"/>
                      <a:round/>
                      <a:headEnd type="none" w="med" len="med"/>
                      <a:tailEnd type="none" w="med" len="med"/>
                    </a:lnL>
                    <a:lnR w="9525" cap="flat" cmpd="sng" algn="ctr">
                      <a:solidFill>
                        <a:srgbClr val="0070C0"/>
                      </a:solidFill>
                      <a:prstDash val="solid"/>
                      <a:round/>
                      <a:headEnd type="none" w="med" len="med"/>
                      <a:tailEnd type="none" w="med" len="med"/>
                    </a:lnR>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ru-RU" sz="700" dirty="0" smtClean="0"/>
                        <a:t>21,30</a:t>
                      </a:r>
                      <a:endParaRPr lang="ru-RU" sz="700" dirty="0"/>
                    </a:p>
                  </a:txBody>
                  <a:tcPr marL="36000" marR="108000" marT="0" marB="0" anchor="ctr">
                    <a:lnL w="9525" cap="flat" cmpd="sng" algn="ctr">
                      <a:solidFill>
                        <a:srgbClr val="0070C0"/>
                      </a:solidFill>
                      <a:prstDash val="solid"/>
                      <a:round/>
                      <a:headEnd type="none" w="med" len="med"/>
                      <a:tailEnd type="none" w="med" len="med"/>
                    </a:lnL>
                    <a:lnR w="12700" cmpd="sng">
                      <a:noFill/>
                    </a:lnR>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noFill/>
                  </a:tcPr>
                </a:tc>
              </a:tr>
              <a:tr h="0">
                <a:tc>
                  <a:txBody>
                    <a:bodyPr/>
                    <a:lstStyle/>
                    <a:p>
                      <a:pPr algn="ctr"/>
                      <a:r>
                        <a:rPr lang="en-US" sz="700" dirty="0" smtClean="0"/>
                        <a:t>4</a:t>
                      </a:r>
                      <a:endParaRPr lang="ru-RU" sz="700" dirty="0"/>
                    </a:p>
                  </a:txBody>
                  <a:tcPr marL="36000" marR="108000" marT="0" marB="0">
                    <a:lnL w="12700" cmpd="sng">
                      <a:noFill/>
                    </a:lnL>
                    <a:lnR w="9525" cap="flat" cmpd="sng" algn="ctr">
                      <a:solidFill>
                        <a:srgbClr val="0070C0"/>
                      </a:solidFill>
                      <a:prstDash val="solid"/>
                      <a:round/>
                      <a:headEnd type="none" w="med" len="med"/>
                      <a:tailEnd type="none" w="med" len="med"/>
                    </a:lnR>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ru-RU" sz="700" dirty="0" smtClean="0"/>
                        <a:t>Стоимость 1 часа работы </a:t>
                      </a:r>
                      <a:r>
                        <a:rPr lang="ru-RU" sz="700" dirty="0" err="1" smtClean="0"/>
                        <a:t>нефтемусоросборщика</a:t>
                      </a:r>
                      <a:endParaRPr lang="ru-RU" sz="700" dirty="0"/>
                    </a:p>
                  </a:txBody>
                  <a:tcPr marL="36000" marR="108000" marT="0" marB="0">
                    <a:lnL w="9525" cap="flat" cmpd="sng" algn="ctr">
                      <a:solidFill>
                        <a:srgbClr val="0070C0"/>
                      </a:solidFill>
                      <a:prstDash val="solid"/>
                      <a:round/>
                      <a:headEnd type="none" w="med" len="med"/>
                      <a:tailEnd type="none" w="med" len="med"/>
                    </a:lnL>
                    <a:lnR w="9525" cap="flat" cmpd="sng" algn="ctr">
                      <a:solidFill>
                        <a:srgbClr val="0070C0"/>
                      </a:solidFill>
                      <a:prstDash val="solid"/>
                      <a:round/>
                      <a:headEnd type="none" w="med" len="med"/>
                      <a:tailEnd type="none" w="med" len="med"/>
                    </a:lnR>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ru-RU" sz="700" dirty="0" smtClean="0"/>
                        <a:t>312,36</a:t>
                      </a:r>
                      <a:endParaRPr lang="ru-RU" sz="700" dirty="0"/>
                    </a:p>
                  </a:txBody>
                  <a:tcPr marL="36000" marR="108000" marT="0" marB="0" anchor="ctr">
                    <a:lnL w="9525" cap="flat" cmpd="sng" algn="ctr">
                      <a:solidFill>
                        <a:srgbClr val="0070C0"/>
                      </a:solidFill>
                      <a:prstDash val="solid"/>
                      <a:round/>
                      <a:headEnd type="none" w="med" len="med"/>
                      <a:tailEnd type="none" w="med" len="med"/>
                    </a:lnL>
                    <a:lnR w="9525" cap="flat" cmpd="sng" algn="ctr">
                      <a:solidFill>
                        <a:srgbClr val="0070C0"/>
                      </a:solidFill>
                      <a:prstDash val="solid"/>
                      <a:round/>
                      <a:headEnd type="none" w="med" len="med"/>
                      <a:tailEnd type="none" w="med" len="med"/>
                    </a:lnR>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ru-RU" sz="700" dirty="0" smtClean="0"/>
                        <a:t>42,10</a:t>
                      </a:r>
                      <a:endParaRPr lang="ru-RU" sz="700" dirty="0"/>
                    </a:p>
                  </a:txBody>
                  <a:tcPr marL="36000" marR="108000" marT="0" marB="0" anchor="ctr">
                    <a:lnL w="9525" cap="flat" cmpd="sng" algn="ctr">
                      <a:solidFill>
                        <a:srgbClr val="0070C0"/>
                      </a:solidFill>
                      <a:prstDash val="solid"/>
                      <a:round/>
                      <a:headEnd type="none" w="med" len="med"/>
                      <a:tailEnd type="none" w="med" len="med"/>
                    </a:lnL>
                    <a:lnR w="12700" cmpd="sng">
                      <a:noFill/>
                    </a:lnR>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noFill/>
                  </a:tcPr>
                </a:tc>
              </a:tr>
            </a:tbl>
          </a:graphicData>
        </a:graphic>
      </p:graphicFrame>
      <p:sp>
        <p:nvSpPr>
          <p:cNvPr id="10" name="TextBox 9"/>
          <p:cNvSpPr txBox="1"/>
          <p:nvPr/>
        </p:nvSpPr>
        <p:spPr>
          <a:xfrm>
            <a:off x="0" y="4437112"/>
            <a:ext cx="5508104" cy="276999"/>
          </a:xfrm>
          <a:prstGeom prst="rect">
            <a:avLst/>
          </a:prstGeom>
          <a:noFill/>
        </p:spPr>
        <p:txBody>
          <a:bodyPr wrap="square" rtlCol="0">
            <a:spAutoFit/>
          </a:bodyPr>
          <a:lstStyle/>
          <a:p>
            <a:pPr algn="r"/>
            <a:r>
              <a:rPr lang="ru-RU" sz="1200" b="1" dirty="0" smtClean="0">
                <a:ln w="11430"/>
                <a:solidFill>
                  <a:srgbClr val="0070C0"/>
                </a:solidFill>
                <a:effectLst>
                  <a:outerShdw blurRad="80000" dist="40000" dir="5040000" algn="tl">
                    <a:srgbClr val="000000">
                      <a:alpha val="30000"/>
                    </a:srgbClr>
                  </a:outerShdw>
                </a:effectLst>
              </a:rPr>
              <a:t>Тарифы на услуги </a:t>
            </a:r>
            <a:r>
              <a:rPr lang="ru-RU" sz="1200" b="1" dirty="0" err="1" smtClean="0">
                <a:ln w="11430"/>
                <a:solidFill>
                  <a:srgbClr val="0070C0"/>
                </a:solidFill>
                <a:effectLst>
                  <a:outerShdw blurRad="80000" dist="40000" dir="5040000" algn="tl">
                    <a:srgbClr val="000000">
                      <a:alpha val="30000"/>
                    </a:srgbClr>
                  </a:outerShdw>
                </a:effectLst>
              </a:rPr>
              <a:t>портофлота</a:t>
            </a:r>
            <a:r>
              <a:rPr lang="en-US" sz="1200" b="1" dirty="0" smtClean="0">
                <a:ln w="11430"/>
                <a:solidFill>
                  <a:srgbClr val="0070C0"/>
                </a:solidFill>
                <a:effectLst>
                  <a:outerShdw blurRad="80000" dist="40000" dir="5040000" algn="tl">
                    <a:srgbClr val="000000">
                      <a:alpha val="30000"/>
                    </a:srgbClr>
                  </a:outerShdw>
                </a:effectLst>
              </a:rPr>
              <a:t>,</a:t>
            </a:r>
            <a:r>
              <a:rPr lang="ru-RU" sz="1200" b="1" dirty="0" smtClean="0">
                <a:ln w="11430"/>
                <a:solidFill>
                  <a:srgbClr val="0070C0"/>
                </a:solidFill>
                <a:effectLst>
                  <a:outerShdw blurRad="80000" dist="40000" dir="5040000" algn="tl">
                    <a:srgbClr val="000000">
                      <a:alpha val="30000"/>
                    </a:srgbClr>
                  </a:outerShdw>
                </a:effectLst>
              </a:rPr>
              <a:t> без НДС</a:t>
            </a:r>
            <a:endParaRPr lang="ru-RU" sz="1200" b="1" dirty="0">
              <a:solidFill>
                <a:srgbClr val="0070C0"/>
              </a:solidFill>
            </a:endParaRPr>
          </a:p>
        </p:txBody>
      </p:sp>
      <p:pic>
        <p:nvPicPr>
          <p:cNvPr id="29698" name="Picture 2" descr="http://www.sevmrp.com/wp-content/uploads/2013/04/AV100926-9905_1.jpg"/>
          <p:cNvPicPr>
            <a:picLocks noChangeAspect="1" noChangeArrowheads="1"/>
          </p:cNvPicPr>
          <p:nvPr/>
        </p:nvPicPr>
        <p:blipFill>
          <a:blip r:embed="rId4" cstate="print"/>
          <a:srcRect/>
          <a:stretch>
            <a:fillRect/>
          </a:stretch>
        </p:blipFill>
        <p:spPr bwMode="auto">
          <a:xfrm>
            <a:off x="107504" y="764704"/>
            <a:ext cx="2592288" cy="1728192"/>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13" name="Прямоугольник 12"/>
          <p:cNvSpPr/>
          <p:nvPr/>
        </p:nvSpPr>
        <p:spPr>
          <a:xfrm>
            <a:off x="2987824" y="1124744"/>
            <a:ext cx="6156176" cy="5493812"/>
          </a:xfrm>
          <a:prstGeom prst="rect">
            <a:avLst/>
          </a:prstGeom>
        </p:spPr>
        <p:txBody>
          <a:bodyPr wrap="square">
            <a:spAutoFit/>
          </a:bodyPr>
          <a:lstStyle/>
          <a:p>
            <a:r>
              <a:rPr lang="ru-RU" sz="1300" b="1" dirty="0" smtClean="0"/>
              <a:t>Включает:</a:t>
            </a:r>
          </a:p>
          <a:p>
            <a:r>
              <a:rPr lang="ru-RU" sz="1300" b="1" dirty="0" smtClean="0">
                <a:solidFill>
                  <a:srgbClr val="FF0000"/>
                </a:solidFill>
              </a:rPr>
              <a:t>- Внутренний рейд </a:t>
            </a:r>
            <a:r>
              <a:rPr lang="ru-RU" sz="1300" dirty="0" smtClean="0"/>
              <a:t>состоит из внешней и внутренней гаваней, защищенных тремя молами: западным, восточным и внутренним.</a:t>
            </a:r>
          </a:p>
          <a:p>
            <a:r>
              <a:rPr lang="ru-RU" sz="1300" b="1" dirty="0" smtClean="0">
                <a:solidFill>
                  <a:srgbClr val="FF0000"/>
                </a:solidFill>
              </a:rPr>
              <a:t>- Внешний рейд</a:t>
            </a:r>
            <a:r>
              <a:rPr lang="ru-RU" sz="1300" dirty="0" smtClean="0"/>
              <a:t>,</a:t>
            </a:r>
            <a:r>
              <a:rPr lang="ru-RU" sz="1300" b="1" dirty="0" smtClean="0">
                <a:solidFill>
                  <a:srgbClr val="FF0000"/>
                </a:solidFill>
              </a:rPr>
              <a:t> </a:t>
            </a:r>
            <a:r>
              <a:rPr lang="ru-RU" sz="1300" dirty="0" smtClean="0"/>
              <a:t>на котором расположены 2 якорные стоянки.</a:t>
            </a:r>
          </a:p>
          <a:p>
            <a:endParaRPr lang="ru-RU" sz="1300" dirty="0" smtClean="0"/>
          </a:p>
          <a:p>
            <a:r>
              <a:rPr lang="ru-RU" sz="1300" dirty="0" smtClean="0"/>
              <a:t>Площадь территории порта – 28,9 га. </a:t>
            </a:r>
          </a:p>
          <a:p>
            <a:r>
              <a:rPr lang="ru-RU" sz="1300" dirty="0" smtClean="0"/>
              <a:t>11 причалов общей протяженностью 1 770 метров.</a:t>
            </a:r>
          </a:p>
          <a:p>
            <a:r>
              <a:rPr lang="ru-RU" sz="1300" dirty="0" smtClean="0"/>
              <a:t>Максимальная осадка у трех основных причалов составляет 9,1 метра, </a:t>
            </a:r>
            <a:br>
              <a:rPr lang="ru-RU" sz="1300" dirty="0" smtClean="0"/>
            </a:br>
            <a:r>
              <a:rPr lang="ru-RU" sz="1300" dirty="0" smtClean="0"/>
              <a:t>на рейдовом причале – 10,6 м.</a:t>
            </a:r>
          </a:p>
          <a:p>
            <a:endParaRPr lang="ru-RU" sz="1300" dirty="0" smtClean="0"/>
          </a:p>
          <a:p>
            <a:r>
              <a:rPr lang="ru-RU" sz="1300" b="1" dirty="0" smtClean="0"/>
              <a:t>Имеется возможность рейдовой дозагрузки.</a:t>
            </a:r>
            <a:endParaRPr lang="ru-RU" sz="1300" dirty="0" smtClean="0"/>
          </a:p>
          <a:p>
            <a:endParaRPr lang="ru-RU" sz="1300" dirty="0" smtClean="0"/>
          </a:p>
          <a:p>
            <a:r>
              <a:rPr lang="ru-RU" sz="1300" dirty="0" smtClean="0"/>
              <a:t>Среднесуточная перерабатывающая способность по выгрузке – 168 вагонов.</a:t>
            </a:r>
          </a:p>
          <a:p>
            <a:pPr marL="2598738"/>
            <a:endParaRPr lang="ru-RU" sz="1300" b="1" dirty="0" smtClean="0"/>
          </a:p>
          <a:p>
            <a:pPr marL="2598738"/>
            <a:r>
              <a:rPr lang="ru-RU" sz="1300" b="1" dirty="0" smtClean="0"/>
              <a:t>Концепция развития порта </a:t>
            </a:r>
            <a:r>
              <a:rPr lang="ru-RU" sz="1300" dirty="0" smtClean="0"/>
              <a:t>предусматривала строительство глубоководного причального фронта длиной 1 000 п.м и образование новой портовой территории ориентировочной площадью 10 га.</a:t>
            </a:r>
          </a:p>
          <a:p>
            <a:pPr marL="2598738"/>
            <a:r>
              <a:rPr lang="ru-RU" sz="1300" b="1" dirty="0" smtClean="0"/>
              <a:t>Первый этап </a:t>
            </a:r>
            <a:r>
              <a:rPr lang="ru-RU" sz="1300" dirty="0" smtClean="0"/>
              <a:t>– строительство причала универсального назначения длиной 300 п.м с глубинами 13 м для приема судов дедвейтом 50 тыс. т до полной загрузки.</a:t>
            </a:r>
          </a:p>
          <a:p>
            <a:pPr marL="2598738"/>
            <a:r>
              <a:rPr lang="ru-RU" sz="1300" b="1" dirty="0" smtClean="0"/>
              <a:t>Второй этап </a:t>
            </a:r>
            <a:r>
              <a:rPr lang="ru-RU" sz="1300" dirty="0" smtClean="0"/>
              <a:t>– проведение дноуглубления до 15 м, для приема судов дедвейтом 70 тыс. т </a:t>
            </a:r>
            <a:br>
              <a:rPr lang="ru-RU" sz="1300" dirty="0" smtClean="0"/>
            </a:br>
            <a:r>
              <a:rPr lang="ru-RU" sz="1300" dirty="0" smtClean="0"/>
              <a:t>до полной загрузки.</a:t>
            </a:r>
            <a:endParaRPr lang="ru-RU" sz="1300" dirty="0"/>
          </a:p>
        </p:txBody>
      </p:sp>
      <p:pic>
        <p:nvPicPr>
          <p:cNvPr id="29700" name="Picture 4" descr="http://www.sevmrp.com/wp-content/uploads/2013/04/prichal.jpg"/>
          <p:cNvPicPr>
            <a:picLocks noChangeAspect="1" noChangeArrowheads="1"/>
          </p:cNvPicPr>
          <p:nvPr/>
        </p:nvPicPr>
        <p:blipFill>
          <a:blip r:embed="rId5" cstate="print"/>
          <a:srcRect/>
          <a:stretch>
            <a:fillRect/>
          </a:stretch>
        </p:blipFill>
        <p:spPr bwMode="auto">
          <a:xfrm>
            <a:off x="107504" y="2564904"/>
            <a:ext cx="2656295" cy="1992222"/>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14" name="Прямоугольник 13"/>
          <p:cNvSpPr/>
          <p:nvPr/>
        </p:nvSpPr>
        <p:spPr>
          <a:xfrm>
            <a:off x="0" y="25460"/>
            <a:ext cx="4788024" cy="646331"/>
          </a:xfrm>
          <a:prstGeom prst="rect">
            <a:avLst/>
          </a:prstGeom>
        </p:spPr>
        <p:txBody>
          <a:bodyPr wrap="square">
            <a:spAutoFit/>
          </a:bodyPr>
          <a:lstStyle/>
          <a:p>
            <a:pPr>
              <a:spcBef>
                <a:spcPct val="0"/>
              </a:spcBef>
              <a:defRPr/>
            </a:pPr>
            <a:r>
              <a:rPr lang="ru-RU" sz="3600" b="1" dirty="0" smtClean="0">
                <a:ln w="11430"/>
                <a:solidFill>
                  <a:srgbClr val="000080"/>
                </a:solidFill>
                <a:effectLst>
                  <a:outerShdw blurRad="80000" dist="40000" dir="5040000" algn="tl">
                    <a:srgbClr val="000000">
                      <a:alpha val="30000"/>
                    </a:srgbClr>
                  </a:outerShdw>
                </a:effectLst>
                <a:latin typeface="+mj-lt"/>
                <a:ea typeface="+mj-ea"/>
                <a:cs typeface="+mj-cs"/>
              </a:rPr>
              <a:t>Севастопольский МРП</a:t>
            </a:r>
            <a:endParaRPr lang="ru-RU" sz="3600" b="1" dirty="0">
              <a:ln w="11430"/>
              <a:solidFill>
                <a:srgbClr val="000080"/>
              </a:solidFill>
              <a:effectLst>
                <a:outerShdw blurRad="80000" dist="40000" dir="5040000" algn="tl">
                  <a:srgbClr val="000000">
                    <a:alpha val="30000"/>
                  </a:srgbClr>
                </a:outerShdw>
              </a:effectLst>
              <a:latin typeface="+mj-lt"/>
              <a:ea typeface="+mj-ea"/>
              <a:cs typeface="+mj-cs"/>
            </a:endParaRPr>
          </a:p>
        </p:txBody>
      </p:sp>
      <p:sp>
        <p:nvSpPr>
          <p:cNvPr id="15" name="Прямоугольник 14"/>
          <p:cNvSpPr/>
          <p:nvPr/>
        </p:nvSpPr>
        <p:spPr>
          <a:xfrm>
            <a:off x="4320480" y="0"/>
            <a:ext cx="4823520" cy="707886"/>
          </a:xfrm>
          <a:prstGeom prst="rect">
            <a:avLst/>
          </a:prstGeom>
        </p:spPr>
        <p:txBody>
          <a:bodyPr wrap="square">
            <a:spAutoFit/>
          </a:bodyPr>
          <a:lstStyle/>
          <a:p>
            <a:pPr algn="r">
              <a:spcBef>
                <a:spcPct val="0"/>
              </a:spcBef>
              <a:defRPr/>
            </a:pPr>
            <a:r>
              <a:rPr lang="ru-RU" sz="2000" b="1" dirty="0" smtClean="0">
                <a:ln w="11430"/>
                <a:solidFill>
                  <a:srgbClr val="C00000"/>
                </a:solidFill>
                <a:effectLst>
                  <a:outerShdw blurRad="80000" dist="40000" dir="5040000" algn="tl">
                    <a:srgbClr val="000000">
                      <a:alpha val="30000"/>
                    </a:srgbClr>
                  </a:outerShdw>
                </a:effectLst>
                <a:latin typeface="+mj-lt"/>
                <a:ea typeface="+mj-ea"/>
                <a:cs typeface="+mj-cs"/>
              </a:rPr>
              <a:t>мощность 5</a:t>
            </a:r>
            <a:r>
              <a:rPr lang="en-US" sz="2000" b="1" dirty="0" smtClean="0">
                <a:ln w="11430"/>
                <a:solidFill>
                  <a:srgbClr val="C00000"/>
                </a:solidFill>
                <a:effectLst>
                  <a:outerShdw blurRad="80000" dist="40000" dir="5040000" algn="tl">
                    <a:srgbClr val="000000">
                      <a:alpha val="30000"/>
                    </a:srgbClr>
                  </a:outerShdw>
                </a:effectLst>
                <a:latin typeface="+mj-lt"/>
                <a:ea typeface="+mj-ea"/>
                <a:cs typeface="+mj-cs"/>
              </a:rPr>
              <a:t>,</a:t>
            </a:r>
            <a:r>
              <a:rPr lang="ru-RU" sz="2000" b="1" dirty="0" smtClean="0">
                <a:ln w="11430"/>
                <a:solidFill>
                  <a:srgbClr val="C00000"/>
                </a:solidFill>
                <a:effectLst>
                  <a:outerShdw blurRad="80000" dist="40000" dir="5040000" algn="tl">
                    <a:srgbClr val="000000">
                      <a:alpha val="30000"/>
                    </a:srgbClr>
                  </a:outerShdw>
                </a:effectLst>
                <a:latin typeface="+mj-lt"/>
                <a:ea typeface="+mj-ea"/>
                <a:cs typeface="+mj-cs"/>
              </a:rPr>
              <a:t>5</a:t>
            </a:r>
            <a:r>
              <a:rPr lang="en-US" sz="2000" b="1" dirty="0" smtClean="0">
                <a:ln w="11430"/>
                <a:solidFill>
                  <a:srgbClr val="C00000"/>
                </a:solidFill>
                <a:effectLst>
                  <a:outerShdw blurRad="80000" dist="40000" dir="5040000" algn="tl">
                    <a:srgbClr val="000000">
                      <a:alpha val="30000"/>
                    </a:srgbClr>
                  </a:outerShdw>
                </a:effectLst>
                <a:latin typeface="+mj-lt"/>
                <a:ea typeface="+mj-ea"/>
                <a:cs typeface="+mj-cs"/>
              </a:rPr>
              <a:t> </a:t>
            </a:r>
            <a:r>
              <a:rPr lang="ru-RU" sz="2000" b="1" dirty="0" err="1" smtClean="0">
                <a:ln w="11430"/>
                <a:solidFill>
                  <a:srgbClr val="C00000"/>
                </a:solidFill>
                <a:effectLst>
                  <a:outerShdw blurRad="80000" dist="40000" dir="5040000" algn="tl">
                    <a:srgbClr val="000000">
                      <a:alpha val="30000"/>
                    </a:srgbClr>
                  </a:outerShdw>
                </a:effectLst>
                <a:latin typeface="+mj-lt"/>
                <a:ea typeface="+mj-ea"/>
                <a:cs typeface="+mj-cs"/>
              </a:rPr>
              <a:t>млн</a:t>
            </a:r>
            <a:r>
              <a:rPr lang="ru-RU" sz="2000" b="1" dirty="0" smtClean="0">
                <a:ln w="11430"/>
                <a:solidFill>
                  <a:srgbClr val="C00000"/>
                </a:solidFill>
                <a:effectLst>
                  <a:outerShdw blurRad="80000" dist="40000" dir="5040000" algn="tl">
                    <a:srgbClr val="000000">
                      <a:alpha val="30000"/>
                    </a:srgbClr>
                  </a:outerShdw>
                </a:effectLst>
                <a:latin typeface="+mj-lt"/>
                <a:ea typeface="+mj-ea"/>
                <a:cs typeface="+mj-cs"/>
              </a:rPr>
              <a:t> т грузов в год</a:t>
            </a:r>
            <a:r>
              <a:rPr lang="en-US" sz="2000" b="1" dirty="0" smtClean="0">
                <a:ln w="11430"/>
                <a:solidFill>
                  <a:srgbClr val="C00000"/>
                </a:solidFill>
                <a:effectLst>
                  <a:outerShdw blurRad="80000" dist="40000" dir="5040000" algn="tl">
                    <a:srgbClr val="000000">
                      <a:alpha val="30000"/>
                    </a:srgbClr>
                  </a:outerShdw>
                </a:effectLst>
                <a:latin typeface="+mj-lt"/>
                <a:ea typeface="+mj-ea"/>
                <a:cs typeface="+mj-cs"/>
              </a:rPr>
              <a:t>, </a:t>
            </a:r>
            <a:r>
              <a:rPr lang="ru-RU" sz="2000" b="1" dirty="0" smtClean="0">
                <a:ln w="11430"/>
                <a:solidFill>
                  <a:srgbClr val="C00000"/>
                </a:solidFill>
                <a:effectLst>
                  <a:outerShdw blurRad="80000" dist="40000" dir="5040000" algn="tl">
                    <a:srgbClr val="000000">
                      <a:alpha val="30000"/>
                    </a:srgbClr>
                  </a:outerShdw>
                </a:effectLst>
                <a:latin typeface="+mj-lt"/>
                <a:ea typeface="+mj-ea"/>
                <a:cs typeface="+mj-cs"/>
              </a:rPr>
              <a:t/>
            </a:r>
            <a:br>
              <a:rPr lang="ru-RU" sz="2000" b="1" dirty="0" smtClean="0">
                <a:ln w="11430"/>
                <a:solidFill>
                  <a:srgbClr val="C00000"/>
                </a:solidFill>
                <a:effectLst>
                  <a:outerShdw blurRad="80000" dist="40000" dir="5040000" algn="tl">
                    <a:srgbClr val="000000">
                      <a:alpha val="30000"/>
                    </a:srgbClr>
                  </a:outerShdw>
                </a:effectLst>
                <a:latin typeface="+mj-lt"/>
                <a:ea typeface="+mj-ea"/>
                <a:cs typeface="+mj-cs"/>
              </a:rPr>
            </a:br>
            <a:r>
              <a:rPr lang="ru-RU" sz="2000" b="1" dirty="0" smtClean="0">
                <a:ln w="11430"/>
                <a:solidFill>
                  <a:srgbClr val="C00000"/>
                </a:solidFill>
                <a:effectLst>
                  <a:outerShdw blurRad="80000" dist="40000" dir="5040000" algn="tl">
                    <a:srgbClr val="000000">
                      <a:alpha val="30000"/>
                    </a:srgbClr>
                  </a:outerShdw>
                </a:effectLst>
                <a:latin typeface="+mj-lt"/>
                <a:ea typeface="+mj-ea"/>
                <a:cs typeface="+mj-cs"/>
              </a:rPr>
              <a:t>в том числе 3</a:t>
            </a:r>
            <a:r>
              <a:rPr lang="en-US" sz="2000" b="1" dirty="0" smtClean="0">
                <a:ln w="11430"/>
                <a:solidFill>
                  <a:srgbClr val="C00000"/>
                </a:solidFill>
                <a:effectLst>
                  <a:outerShdw blurRad="80000" dist="40000" dir="5040000" algn="tl">
                    <a:srgbClr val="000000">
                      <a:alpha val="30000"/>
                    </a:srgbClr>
                  </a:outerShdw>
                </a:effectLst>
                <a:latin typeface="+mj-lt"/>
                <a:ea typeface="+mj-ea"/>
                <a:cs typeface="+mj-cs"/>
              </a:rPr>
              <a:t>,</a:t>
            </a:r>
            <a:r>
              <a:rPr lang="ru-RU" sz="2000" b="1" dirty="0" smtClean="0">
                <a:ln w="11430"/>
                <a:solidFill>
                  <a:srgbClr val="C00000"/>
                </a:solidFill>
                <a:effectLst>
                  <a:outerShdw blurRad="80000" dist="40000" dir="5040000" algn="tl">
                    <a:srgbClr val="000000">
                      <a:alpha val="30000"/>
                    </a:srgbClr>
                  </a:outerShdw>
                </a:effectLst>
                <a:latin typeface="+mj-lt"/>
                <a:ea typeface="+mj-ea"/>
                <a:cs typeface="+mj-cs"/>
              </a:rPr>
              <a:t>0</a:t>
            </a:r>
            <a:r>
              <a:rPr lang="en-US" sz="2000" b="1" dirty="0" smtClean="0">
                <a:ln w="11430"/>
                <a:solidFill>
                  <a:srgbClr val="C00000"/>
                </a:solidFill>
                <a:effectLst>
                  <a:outerShdw blurRad="80000" dist="40000" dir="5040000" algn="tl">
                    <a:srgbClr val="000000">
                      <a:alpha val="30000"/>
                    </a:srgbClr>
                  </a:outerShdw>
                </a:effectLst>
                <a:latin typeface="+mj-lt"/>
                <a:ea typeface="+mj-ea"/>
                <a:cs typeface="+mj-cs"/>
              </a:rPr>
              <a:t> </a:t>
            </a:r>
            <a:r>
              <a:rPr lang="ru-RU" sz="2000" b="1" dirty="0" err="1" smtClean="0">
                <a:ln w="11430"/>
                <a:solidFill>
                  <a:srgbClr val="C00000"/>
                </a:solidFill>
                <a:effectLst>
                  <a:outerShdw blurRad="80000" dist="40000" dir="5040000" algn="tl">
                    <a:srgbClr val="000000">
                      <a:alpha val="30000"/>
                    </a:srgbClr>
                  </a:outerShdw>
                </a:effectLst>
                <a:latin typeface="+mj-lt"/>
                <a:ea typeface="+mj-ea"/>
                <a:cs typeface="+mj-cs"/>
              </a:rPr>
              <a:t>млн</a:t>
            </a:r>
            <a:r>
              <a:rPr lang="ru-RU" sz="2000" b="1" dirty="0" smtClean="0">
                <a:ln w="11430"/>
                <a:solidFill>
                  <a:srgbClr val="C00000"/>
                </a:solidFill>
                <a:effectLst>
                  <a:outerShdw blurRad="80000" dist="40000" dir="5040000" algn="tl">
                    <a:srgbClr val="000000">
                      <a:alpha val="30000"/>
                    </a:srgbClr>
                  </a:outerShdw>
                </a:effectLst>
                <a:latin typeface="+mj-lt"/>
                <a:ea typeface="+mj-ea"/>
                <a:cs typeface="+mj-cs"/>
              </a:rPr>
              <a:t> нефтепродукты</a:t>
            </a:r>
            <a:endParaRPr lang="ru-RU" sz="2000" b="1" dirty="0">
              <a:ln w="11430"/>
              <a:solidFill>
                <a:srgbClr val="C00000"/>
              </a:solidFill>
              <a:effectLst>
                <a:outerShdw blurRad="80000" dist="40000" dir="5040000" algn="tl">
                  <a:srgbClr val="000000">
                    <a:alpha val="30000"/>
                  </a:srgbClr>
                </a:outerShdw>
              </a:effectLst>
              <a:latin typeface="+mj-lt"/>
              <a:ea typeface="+mj-ea"/>
              <a:cs typeface="+mj-cs"/>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0" y="25460"/>
            <a:ext cx="4788024" cy="646331"/>
          </a:xfrm>
          <a:prstGeom prst="rect">
            <a:avLst/>
          </a:prstGeom>
        </p:spPr>
        <p:txBody>
          <a:bodyPr wrap="square">
            <a:spAutoFit/>
          </a:bodyPr>
          <a:lstStyle/>
          <a:p>
            <a:pPr>
              <a:spcBef>
                <a:spcPct val="0"/>
              </a:spcBef>
              <a:defRPr/>
            </a:pPr>
            <a:r>
              <a:rPr lang="ru-RU" sz="3600" b="1" dirty="0" smtClean="0">
                <a:ln w="11430"/>
                <a:solidFill>
                  <a:srgbClr val="000080"/>
                </a:solidFill>
                <a:effectLst>
                  <a:outerShdw blurRad="80000" dist="40000" dir="5040000" algn="tl">
                    <a:srgbClr val="000000">
                      <a:alpha val="30000"/>
                    </a:srgbClr>
                  </a:outerShdw>
                </a:effectLst>
                <a:latin typeface="+mj-lt"/>
                <a:ea typeface="+mj-ea"/>
                <a:cs typeface="+mj-cs"/>
              </a:rPr>
              <a:t>Керченский МТП</a:t>
            </a:r>
            <a:endParaRPr lang="ru-RU" sz="3600" b="1" dirty="0">
              <a:ln w="11430"/>
              <a:solidFill>
                <a:srgbClr val="000080"/>
              </a:solidFill>
              <a:effectLst>
                <a:outerShdw blurRad="80000" dist="40000" dir="5040000" algn="tl">
                  <a:srgbClr val="000000">
                    <a:alpha val="30000"/>
                  </a:srgbClr>
                </a:outerShdw>
              </a:effectLst>
              <a:latin typeface="+mj-lt"/>
              <a:ea typeface="+mj-ea"/>
              <a:cs typeface="+mj-cs"/>
            </a:endParaRPr>
          </a:p>
        </p:txBody>
      </p:sp>
      <p:sp>
        <p:nvSpPr>
          <p:cNvPr id="6" name="Прямоугольник 5"/>
          <p:cNvSpPr/>
          <p:nvPr/>
        </p:nvSpPr>
        <p:spPr>
          <a:xfrm>
            <a:off x="4320480" y="116632"/>
            <a:ext cx="4823520" cy="400110"/>
          </a:xfrm>
          <a:prstGeom prst="rect">
            <a:avLst/>
          </a:prstGeom>
        </p:spPr>
        <p:txBody>
          <a:bodyPr wrap="square">
            <a:spAutoFit/>
          </a:bodyPr>
          <a:lstStyle/>
          <a:p>
            <a:pPr algn="r">
              <a:spcBef>
                <a:spcPct val="0"/>
              </a:spcBef>
              <a:defRPr/>
            </a:pPr>
            <a:r>
              <a:rPr lang="ru-RU" sz="2000" b="1" dirty="0" smtClean="0">
                <a:ln w="11430"/>
                <a:solidFill>
                  <a:srgbClr val="C00000"/>
                </a:solidFill>
                <a:effectLst>
                  <a:outerShdw blurRad="80000" dist="40000" dir="5040000" algn="tl">
                    <a:srgbClr val="000000">
                      <a:alpha val="30000"/>
                    </a:srgbClr>
                  </a:outerShdw>
                </a:effectLst>
                <a:latin typeface="+mj-lt"/>
                <a:ea typeface="+mj-ea"/>
                <a:cs typeface="+mj-cs"/>
              </a:rPr>
              <a:t>мощность 2,8</a:t>
            </a:r>
            <a:r>
              <a:rPr lang="en-US" sz="2000" b="1" dirty="0" smtClean="0">
                <a:ln w="11430"/>
                <a:solidFill>
                  <a:srgbClr val="C00000"/>
                </a:solidFill>
                <a:effectLst>
                  <a:outerShdw blurRad="80000" dist="40000" dir="5040000" algn="tl">
                    <a:srgbClr val="000000">
                      <a:alpha val="30000"/>
                    </a:srgbClr>
                  </a:outerShdw>
                </a:effectLst>
                <a:latin typeface="+mj-lt"/>
                <a:ea typeface="+mj-ea"/>
                <a:cs typeface="+mj-cs"/>
              </a:rPr>
              <a:t> </a:t>
            </a:r>
            <a:r>
              <a:rPr lang="ru-RU" sz="2000" b="1" dirty="0" err="1" smtClean="0">
                <a:ln w="11430"/>
                <a:solidFill>
                  <a:srgbClr val="C00000"/>
                </a:solidFill>
                <a:effectLst>
                  <a:outerShdw blurRad="80000" dist="40000" dir="5040000" algn="tl">
                    <a:srgbClr val="000000">
                      <a:alpha val="30000"/>
                    </a:srgbClr>
                  </a:outerShdw>
                </a:effectLst>
                <a:latin typeface="+mj-lt"/>
                <a:ea typeface="+mj-ea"/>
                <a:cs typeface="+mj-cs"/>
              </a:rPr>
              <a:t>млн</a:t>
            </a:r>
            <a:r>
              <a:rPr lang="ru-RU" sz="2000" b="1" dirty="0" smtClean="0">
                <a:ln w="11430"/>
                <a:solidFill>
                  <a:srgbClr val="C00000"/>
                </a:solidFill>
                <a:effectLst>
                  <a:outerShdw blurRad="80000" dist="40000" dir="5040000" algn="tl">
                    <a:srgbClr val="000000">
                      <a:alpha val="30000"/>
                    </a:srgbClr>
                  </a:outerShdw>
                </a:effectLst>
                <a:latin typeface="+mj-lt"/>
                <a:ea typeface="+mj-ea"/>
                <a:cs typeface="+mj-cs"/>
              </a:rPr>
              <a:t> т грузов в год</a:t>
            </a:r>
            <a:endParaRPr lang="ru-RU" sz="2000" b="1" dirty="0">
              <a:ln w="11430"/>
              <a:solidFill>
                <a:srgbClr val="C00000"/>
              </a:solidFill>
              <a:effectLst>
                <a:outerShdw blurRad="80000" dist="40000" dir="5040000" algn="tl">
                  <a:srgbClr val="000000">
                    <a:alpha val="30000"/>
                  </a:srgbClr>
                </a:outerShdw>
              </a:effectLst>
              <a:latin typeface="+mj-lt"/>
              <a:ea typeface="+mj-ea"/>
              <a:cs typeface="+mj-cs"/>
            </a:endParaRPr>
          </a:p>
        </p:txBody>
      </p:sp>
      <p:sp>
        <p:nvSpPr>
          <p:cNvPr id="7" name="Прямоугольник 6"/>
          <p:cNvSpPr/>
          <p:nvPr/>
        </p:nvSpPr>
        <p:spPr>
          <a:xfrm>
            <a:off x="0" y="6453336"/>
            <a:ext cx="9144000" cy="404664"/>
          </a:xfrm>
          <a:prstGeom prst="rect">
            <a:avLst/>
          </a:prstGeom>
          <a:solidFill>
            <a:srgbClr val="B9CD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628650"/>
            <a:r>
              <a:rPr lang="ru-RU" sz="1200" dirty="0" smtClean="0">
                <a:solidFill>
                  <a:schemeClr val="tx1"/>
                </a:solidFill>
              </a:rPr>
              <a:t>Источник: </a:t>
            </a:r>
            <a:r>
              <a:rPr lang="en-US" sz="1200" dirty="0" smtClean="0">
                <a:solidFill>
                  <a:schemeClr val="tx1"/>
                </a:solidFill>
              </a:rPr>
              <a:t>http://www.kerchport.com</a:t>
            </a:r>
            <a:r>
              <a:rPr lang="ru-RU" sz="1200" dirty="0" smtClean="0">
                <a:solidFill>
                  <a:schemeClr val="tx1"/>
                </a:solidFill>
              </a:rPr>
              <a:t>, анализ </a:t>
            </a:r>
            <a:r>
              <a:rPr lang="ru-RU" sz="1200" dirty="0" err="1" smtClean="0">
                <a:solidFill>
                  <a:schemeClr val="tx1"/>
                </a:solidFill>
              </a:rPr>
              <a:t>ИнфоТЭК-КОНСАЛТ</a:t>
            </a:r>
            <a:r>
              <a:rPr lang="ru-RU" sz="1200" dirty="0" smtClean="0">
                <a:solidFill>
                  <a:schemeClr val="tx1"/>
                </a:solidFill>
              </a:rPr>
              <a:t> 		                         </a:t>
            </a:r>
            <a:r>
              <a:rPr lang="ru-RU" sz="1200" dirty="0" err="1" smtClean="0">
                <a:solidFill>
                  <a:schemeClr val="tx1"/>
                </a:solidFill>
              </a:rPr>
              <a:t>ИнфоТЭК-КОНСАЛТ</a:t>
            </a:r>
            <a:r>
              <a:rPr lang="ru-RU" sz="1200" dirty="0" smtClean="0">
                <a:solidFill>
                  <a:schemeClr val="tx1"/>
                </a:solidFill>
              </a:rPr>
              <a:t>  </a:t>
            </a:r>
            <a:r>
              <a:rPr lang="en-US" sz="1200" dirty="0" smtClean="0">
                <a:solidFill>
                  <a:schemeClr val="tx1"/>
                </a:solidFill>
              </a:rPr>
              <a:t>|  </a:t>
            </a:r>
            <a:fld id="{2F53DC92-EA75-4413-A3DE-E9D8420ED53E}" type="slidenum">
              <a:rPr lang="ru-RU" sz="1200" smtClean="0">
                <a:solidFill>
                  <a:schemeClr val="tx1"/>
                </a:solidFill>
              </a:rPr>
              <a:pPr indent="628650"/>
              <a:t>13</a:t>
            </a:fld>
            <a:endParaRPr lang="ru-RU" sz="1200" dirty="0">
              <a:solidFill>
                <a:schemeClr val="tx1"/>
              </a:solidFill>
            </a:endParaRPr>
          </a:p>
        </p:txBody>
      </p:sp>
      <p:pic>
        <p:nvPicPr>
          <p:cNvPr id="8" name="Рисунок 7"/>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107504" y="6525344"/>
            <a:ext cx="517821" cy="239536"/>
          </a:xfrm>
          <a:prstGeom prst="rect">
            <a:avLst/>
          </a:prstGeom>
          <a:effectLst/>
        </p:spPr>
      </p:pic>
      <p:sp>
        <p:nvSpPr>
          <p:cNvPr id="9" name="Прямоугольник 8"/>
          <p:cNvSpPr/>
          <p:nvPr/>
        </p:nvSpPr>
        <p:spPr>
          <a:xfrm>
            <a:off x="3851920" y="2276872"/>
            <a:ext cx="5040560" cy="3323987"/>
          </a:xfrm>
          <a:prstGeom prst="rect">
            <a:avLst/>
          </a:prstGeom>
        </p:spPr>
        <p:txBody>
          <a:bodyPr wrap="square">
            <a:spAutoFit/>
          </a:bodyPr>
          <a:lstStyle/>
          <a:p>
            <a:r>
              <a:rPr lang="ru-RU" sz="1400" dirty="0" smtClean="0"/>
              <a:t>Может перерабатывать навалочные, генеральные, наливные грузы, имеет опыт перевалки контейнерных грузов. </a:t>
            </a:r>
          </a:p>
          <a:p>
            <a:endParaRPr lang="ru-RU" sz="1400" dirty="0" smtClean="0"/>
          </a:p>
          <a:p>
            <a:r>
              <a:rPr lang="ru-RU" sz="1400" b="1" dirty="0" smtClean="0"/>
              <a:t>Включает:</a:t>
            </a:r>
          </a:p>
          <a:p>
            <a:r>
              <a:rPr lang="ru-RU" sz="1400" b="1" dirty="0" smtClean="0">
                <a:solidFill>
                  <a:srgbClr val="FF0000"/>
                </a:solidFill>
              </a:rPr>
              <a:t>- универсальный перегрузочный комплекс,</a:t>
            </a:r>
          </a:p>
          <a:p>
            <a:r>
              <a:rPr lang="ru-RU" sz="1400" b="1" dirty="0" smtClean="0">
                <a:solidFill>
                  <a:srgbClr val="FF0000"/>
                </a:solidFill>
              </a:rPr>
              <a:t>- комплекс по переработке сжиженного газа,</a:t>
            </a:r>
          </a:p>
          <a:p>
            <a:r>
              <a:rPr lang="ru-RU" sz="1400" b="1" dirty="0" smtClean="0">
                <a:solidFill>
                  <a:srgbClr val="FF0000"/>
                </a:solidFill>
              </a:rPr>
              <a:t>- железнодорожный паромный комплекс,</a:t>
            </a:r>
          </a:p>
          <a:p>
            <a:r>
              <a:rPr lang="ru-RU" sz="1400" b="1" dirty="0" smtClean="0">
                <a:solidFill>
                  <a:srgbClr val="FF0000"/>
                </a:solidFill>
              </a:rPr>
              <a:t>- пассажирский терминал </a:t>
            </a:r>
            <a:r>
              <a:rPr lang="ru-RU" sz="1400" dirty="0" smtClean="0"/>
              <a:t>(морской вокзал),</a:t>
            </a:r>
          </a:p>
          <a:p>
            <a:r>
              <a:rPr lang="ru-RU" sz="1400" b="1" dirty="0" smtClean="0">
                <a:solidFill>
                  <a:srgbClr val="FF0000"/>
                </a:solidFill>
              </a:rPr>
              <a:t>- грузовой причал</a:t>
            </a:r>
            <a:r>
              <a:rPr lang="ru-RU" sz="1400" dirty="0" smtClean="0"/>
              <a:t> южной косы оз. </a:t>
            </a:r>
            <a:r>
              <a:rPr lang="ru-RU" sz="1400" dirty="0" err="1" smtClean="0"/>
              <a:t>Донузлав</a:t>
            </a:r>
            <a:r>
              <a:rPr lang="ru-RU" sz="1400" dirty="0" smtClean="0"/>
              <a:t>, в составе которого имеются: глубоководный и строительный причалы.</a:t>
            </a:r>
          </a:p>
          <a:p>
            <a:r>
              <a:rPr lang="ru-RU" sz="1400" b="1" dirty="0" smtClean="0">
                <a:solidFill>
                  <a:srgbClr val="FF0000"/>
                </a:solidFill>
              </a:rPr>
              <a:t>- якорную стоянку</a:t>
            </a:r>
            <a:r>
              <a:rPr lang="ru-RU" sz="1400" b="1" dirty="0" smtClean="0"/>
              <a:t> </a:t>
            </a:r>
            <a:r>
              <a:rPr lang="ru-RU" sz="1400" dirty="0" smtClean="0"/>
              <a:t>№471 в южной части Керченского пролива.</a:t>
            </a:r>
          </a:p>
          <a:p>
            <a:endParaRPr lang="ru-RU" sz="1400" dirty="0" smtClean="0"/>
          </a:p>
          <a:p>
            <a:r>
              <a:rPr lang="ru-RU" sz="1400" dirty="0" smtClean="0"/>
              <a:t>В порту имеются 2 производственно-перегрузочных комплекса, </a:t>
            </a:r>
            <a:br>
              <a:rPr lang="ru-RU" sz="1400" dirty="0" smtClean="0"/>
            </a:br>
            <a:r>
              <a:rPr lang="ru-RU" sz="1400" dirty="0" smtClean="0"/>
              <a:t>которые располагают 9-ю причалами общей протяженностью </a:t>
            </a:r>
            <a:br>
              <a:rPr lang="ru-RU" sz="1400" dirty="0" smtClean="0"/>
            </a:br>
            <a:r>
              <a:rPr lang="ru-RU" sz="1400" dirty="0" smtClean="0"/>
              <a:t>1 784 м. </a:t>
            </a:r>
          </a:p>
        </p:txBody>
      </p:sp>
      <p:pic>
        <p:nvPicPr>
          <p:cNvPr id="64514" name="Picture 2" descr="http://www.kerchport.com/gal4.jpg"/>
          <p:cNvPicPr>
            <a:picLocks noChangeAspect="1" noChangeArrowheads="1"/>
          </p:cNvPicPr>
          <p:nvPr/>
        </p:nvPicPr>
        <p:blipFill>
          <a:blip r:embed="rId3" cstate="print"/>
          <a:srcRect/>
          <a:stretch>
            <a:fillRect/>
          </a:stretch>
        </p:blipFill>
        <p:spPr bwMode="auto">
          <a:xfrm>
            <a:off x="107504" y="2297446"/>
            <a:ext cx="3240360" cy="1851634"/>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64516" name="Picture 4" descr="http://pantikapei.ru/wp-content/uploads/2011/07/29128.jpg"/>
          <p:cNvPicPr>
            <a:picLocks noChangeAspect="1" noChangeArrowheads="1"/>
          </p:cNvPicPr>
          <p:nvPr/>
        </p:nvPicPr>
        <p:blipFill>
          <a:blip r:embed="rId4" cstate="print"/>
          <a:srcRect/>
          <a:stretch>
            <a:fillRect/>
          </a:stretch>
        </p:blipFill>
        <p:spPr bwMode="auto">
          <a:xfrm>
            <a:off x="107505" y="4365104"/>
            <a:ext cx="3240359" cy="1821082"/>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64517" name="Picture 5"/>
          <p:cNvPicPr>
            <a:picLocks noChangeAspect="1" noChangeArrowheads="1"/>
          </p:cNvPicPr>
          <p:nvPr/>
        </p:nvPicPr>
        <p:blipFill>
          <a:blip r:embed="rId5" cstate="print"/>
          <a:srcRect l="3057" t="18900" r="38854" b="13901"/>
          <a:stretch>
            <a:fillRect/>
          </a:stretch>
        </p:blipFill>
        <p:spPr bwMode="auto">
          <a:xfrm>
            <a:off x="107504" y="996923"/>
            <a:ext cx="2316255" cy="1063925"/>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6453336"/>
            <a:ext cx="9144000" cy="404664"/>
          </a:xfrm>
          <a:prstGeom prst="rect">
            <a:avLst/>
          </a:prstGeom>
          <a:solidFill>
            <a:srgbClr val="B9CD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628650"/>
            <a:r>
              <a:rPr lang="ru-RU" sz="1200" dirty="0" smtClean="0">
                <a:solidFill>
                  <a:schemeClr val="tx1"/>
                </a:solidFill>
              </a:rPr>
              <a:t>Источник: </a:t>
            </a:r>
            <a:r>
              <a:rPr lang="en-US" sz="1200" dirty="0" smtClean="0">
                <a:solidFill>
                  <a:schemeClr val="tx1"/>
                </a:solidFill>
              </a:rPr>
              <a:t>http://www.kmrp.com.ua</a:t>
            </a:r>
            <a:r>
              <a:rPr lang="ru-RU" sz="1200" dirty="0" smtClean="0">
                <a:solidFill>
                  <a:schemeClr val="tx1"/>
                </a:solidFill>
              </a:rPr>
              <a:t>, анализ </a:t>
            </a:r>
            <a:r>
              <a:rPr lang="ru-RU" sz="1200" dirty="0" err="1" smtClean="0">
                <a:solidFill>
                  <a:schemeClr val="tx1"/>
                </a:solidFill>
              </a:rPr>
              <a:t>ИнфоТЭК-КОНСАЛТ</a:t>
            </a:r>
            <a:r>
              <a:rPr lang="ru-RU" sz="1200" dirty="0" smtClean="0">
                <a:solidFill>
                  <a:schemeClr val="tx1"/>
                </a:solidFill>
              </a:rPr>
              <a:t> 		                         </a:t>
            </a:r>
            <a:r>
              <a:rPr lang="ru-RU" sz="1200" dirty="0" err="1" smtClean="0">
                <a:solidFill>
                  <a:schemeClr val="tx1"/>
                </a:solidFill>
              </a:rPr>
              <a:t>ИнфоТЭК-КОНСАЛТ</a:t>
            </a:r>
            <a:r>
              <a:rPr lang="ru-RU" sz="1200" dirty="0" smtClean="0">
                <a:solidFill>
                  <a:schemeClr val="tx1"/>
                </a:solidFill>
              </a:rPr>
              <a:t>  </a:t>
            </a:r>
            <a:r>
              <a:rPr lang="en-US" sz="1200" dirty="0" smtClean="0">
                <a:solidFill>
                  <a:schemeClr val="tx1"/>
                </a:solidFill>
              </a:rPr>
              <a:t>|  </a:t>
            </a:r>
            <a:fld id="{2F53DC92-EA75-4413-A3DE-E9D8420ED53E}" type="slidenum">
              <a:rPr lang="ru-RU" sz="1200" smtClean="0">
                <a:solidFill>
                  <a:schemeClr val="tx1"/>
                </a:solidFill>
              </a:rPr>
              <a:pPr indent="628650"/>
              <a:t>14</a:t>
            </a:fld>
            <a:endParaRPr lang="ru-RU" sz="1200" dirty="0">
              <a:solidFill>
                <a:schemeClr val="tx1"/>
              </a:solidFill>
            </a:endParaRPr>
          </a:p>
        </p:txBody>
      </p:sp>
      <p:pic>
        <p:nvPicPr>
          <p:cNvPr id="5" name="Рисунок 4"/>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107504" y="6525344"/>
            <a:ext cx="517821" cy="239536"/>
          </a:xfrm>
          <a:prstGeom prst="rect">
            <a:avLst/>
          </a:prstGeom>
          <a:effectLst/>
        </p:spPr>
      </p:pic>
      <p:pic>
        <p:nvPicPr>
          <p:cNvPr id="10" name="Рисунок 9" descr="КМРП.jpg"/>
          <p:cNvPicPr>
            <a:picLocks noChangeAspect="1"/>
          </p:cNvPicPr>
          <p:nvPr/>
        </p:nvPicPr>
        <p:blipFill>
          <a:blip r:embed="rId4" cstate="print"/>
          <a:srcRect l="10559" t="3014" r="30898" b="27654"/>
          <a:stretch>
            <a:fillRect/>
          </a:stretch>
        </p:blipFill>
        <p:spPr>
          <a:xfrm>
            <a:off x="107504" y="836712"/>
            <a:ext cx="2592288" cy="3312368"/>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25601" name="Rectangle 1"/>
          <p:cNvSpPr>
            <a:spLocks noChangeArrowheads="1"/>
          </p:cNvSpPr>
          <p:nvPr/>
        </p:nvSpPr>
        <p:spPr bwMode="auto">
          <a:xfrm>
            <a:off x="3131840" y="2492896"/>
            <a:ext cx="5904656" cy="3112360"/>
          </a:xfrm>
          <a:prstGeom prst="rect">
            <a:avLst/>
          </a:prstGeom>
          <a:noFill/>
          <a:ln w="9525">
            <a:noFill/>
            <a:miter lim="800000"/>
            <a:headEnd/>
            <a:tailEnd/>
          </a:ln>
          <a:effectLst/>
        </p:spPr>
        <p:txBody>
          <a:bodyPr vert="horz" wrap="square" lIns="0" tIns="0" rIns="71415" bIns="95220" numCol="1" anchor="ctr" anchorCtr="0" compatLnSpc="1">
            <a:prstTxWarp prst="textNoShape">
              <a:avLst/>
            </a:prstTxWarp>
            <a:spAutoFit/>
          </a:bodyPr>
          <a:lstStyle/>
          <a:p>
            <a:pPr lvl="0" fontAlgn="base">
              <a:spcBef>
                <a:spcPct val="0"/>
              </a:spcBef>
              <a:spcAft>
                <a:spcPct val="0"/>
              </a:spcAft>
            </a:pPr>
            <a:r>
              <a:rPr lang="ru-RU" sz="1400" dirty="0" smtClean="0"/>
              <a:t>Может перерабатывать навалочные, генеральные и наливные грузы.</a:t>
            </a:r>
            <a:endParaRPr lang="ru-RU" sz="1400" b="1" u="sng" dirty="0" smtClean="0">
              <a:solidFill>
                <a:srgbClr val="000000"/>
              </a:solidFill>
              <a:cs typeface="Arial" pitchFamily="34" charset="0"/>
            </a:endParaRPr>
          </a:p>
          <a:p>
            <a:endParaRPr lang="ru-RU" sz="1400" b="1" dirty="0" smtClean="0"/>
          </a:p>
          <a:p>
            <a:r>
              <a:rPr lang="ru-RU" sz="1400" b="1" dirty="0" smtClean="0"/>
              <a:t>Включает:</a:t>
            </a:r>
            <a:endParaRPr lang="ru-RU" sz="1400" dirty="0" smtClean="0"/>
          </a:p>
          <a:p>
            <a:r>
              <a:rPr lang="ru-RU" sz="1400" dirty="0" smtClean="0">
                <a:cs typeface="Arial" pitchFamily="34" charset="0"/>
              </a:rPr>
              <a:t>- Причальную линию из 7-ми причалов.</a:t>
            </a:r>
            <a:endParaRPr lang="ru-RU" sz="1400" dirty="0" smtClean="0"/>
          </a:p>
          <a:p>
            <a:r>
              <a:rPr lang="ru-RU" sz="1400" dirty="0" smtClean="0"/>
              <a:t>- Комплексы для перевалки сырой нефти и СУГ  по прямому варианту.</a:t>
            </a:r>
          </a:p>
          <a:p>
            <a:r>
              <a:rPr lang="ru-RU" sz="1400" dirty="0" smtClean="0"/>
              <a:t>- Сливные устройства для перевалки и хранения дизельного топлива, мазута и масел.</a:t>
            </a:r>
          </a:p>
          <a:p>
            <a:pPr>
              <a:buFontTx/>
              <a:buChar char="-"/>
            </a:pPr>
            <a:r>
              <a:rPr lang="ru-RU" sz="1400" dirty="0" smtClean="0"/>
              <a:t> Элеватор для перевалки и хранения зерна.</a:t>
            </a:r>
          </a:p>
          <a:p>
            <a:pPr marL="0" marR="0" lvl="0" indent="0" algn="l" defTabSz="914400" rtl="0" eaLnBrk="1" fontAlgn="base" latinLnBrk="0" hangingPunct="1">
              <a:lnSpc>
                <a:spcPct val="100000"/>
              </a:lnSpc>
              <a:spcBef>
                <a:spcPct val="0"/>
              </a:spcBef>
              <a:spcAft>
                <a:spcPct val="0"/>
              </a:spcAft>
              <a:buClrTx/>
              <a:buSzTx/>
              <a:buFontTx/>
              <a:buChar char="-"/>
              <a:tabLst/>
            </a:pPr>
            <a:endParaRPr lang="ru-RU" sz="1400" b="1" u="sng" dirty="0" smtClean="0">
              <a:solidFill>
                <a:srgbClr val="000000"/>
              </a:solidFill>
              <a:cs typeface="Arial" pitchFamily="34" charset="0"/>
            </a:endParaRPr>
          </a:p>
          <a:p>
            <a:r>
              <a:rPr lang="ru-RU" sz="1400" dirty="0" smtClean="0"/>
              <a:t>Территория порта составляет 19,48 га. </a:t>
            </a:r>
          </a:p>
          <a:p>
            <a:r>
              <a:rPr lang="ru-RU" sz="1400" dirty="0" smtClean="0"/>
              <a:t>Акватория – 32,75 га</a:t>
            </a:r>
          </a:p>
          <a:p>
            <a:r>
              <a:rPr lang="ru-RU" sz="1400" dirty="0" smtClean="0"/>
              <a:t>Длина причальной линии – 1 016,6 м.</a:t>
            </a:r>
          </a:p>
          <a:p>
            <a:pPr lvl="0" eaLnBrk="0" fontAlgn="base" hangingPunct="0">
              <a:spcBef>
                <a:spcPct val="0"/>
              </a:spcBef>
              <a:spcAft>
                <a:spcPct val="0"/>
              </a:spcAft>
            </a:pPr>
            <a:r>
              <a:rPr kumimoji="0" lang="ru-RU" sz="1400" b="0" i="0" u="none" strike="noStrike" cap="none" normalizeH="0" baseline="0" dirty="0" smtClean="0">
                <a:ln>
                  <a:noFill/>
                </a:ln>
                <a:solidFill>
                  <a:schemeClr val="tx1"/>
                </a:solidFill>
                <a:effectLst/>
                <a:cs typeface="Arial" pitchFamily="34" charset="0"/>
              </a:rPr>
              <a:t>             </a:t>
            </a:r>
          </a:p>
          <a:p>
            <a:r>
              <a:rPr lang="ru-RU" sz="1400" dirty="0" smtClean="0"/>
              <a:t>В перспективе планировалось пополнить  портовый флот.</a:t>
            </a:r>
            <a:endParaRPr kumimoji="0" lang="ru-RU" sz="1400" b="0" i="0" u="none" strike="noStrike" cap="none" normalizeH="0" baseline="0" dirty="0" smtClean="0">
              <a:ln>
                <a:noFill/>
              </a:ln>
              <a:solidFill>
                <a:schemeClr val="tx1"/>
              </a:solidFill>
              <a:effectLst/>
              <a:cs typeface="Arial" pitchFamily="34" charset="0"/>
            </a:endParaRPr>
          </a:p>
        </p:txBody>
      </p:sp>
      <p:sp>
        <p:nvSpPr>
          <p:cNvPr id="17" name="Прямоугольник 16"/>
          <p:cNvSpPr/>
          <p:nvPr/>
        </p:nvSpPr>
        <p:spPr>
          <a:xfrm>
            <a:off x="0" y="25460"/>
            <a:ext cx="4788024" cy="646331"/>
          </a:xfrm>
          <a:prstGeom prst="rect">
            <a:avLst/>
          </a:prstGeom>
        </p:spPr>
        <p:txBody>
          <a:bodyPr wrap="square">
            <a:spAutoFit/>
          </a:bodyPr>
          <a:lstStyle/>
          <a:p>
            <a:pPr>
              <a:spcBef>
                <a:spcPct val="0"/>
              </a:spcBef>
              <a:defRPr/>
            </a:pPr>
            <a:r>
              <a:rPr lang="ru-RU" sz="3600" b="1" dirty="0" smtClean="0">
                <a:ln w="11430"/>
                <a:solidFill>
                  <a:srgbClr val="000080"/>
                </a:solidFill>
                <a:effectLst>
                  <a:outerShdw blurRad="80000" dist="40000" dir="5040000" algn="tl">
                    <a:srgbClr val="000000">
                      <a:alpha val="30000"/>
                    </a:srgbClr>
                  </a:outerShdw>
                </a:effectLst>
                <a:latin typeface="+mj-lt"/>
                <a:ea typeface="+mj-ea"/>
                <a:cs typeface="+mj-cs"/>
              </a:rPr>
              <a:t>Керченский МРП</a:t>
            </a:r>
            <a:endParaRPr lang="ru-RU" sz="3600" b="1" dirty="0">
              <a:ln w="11430"/>
              <a:solidFill>
                <a:srgbClr val="000080"/>
              </a:solidFill>
              <a:effectLst>
                <a:outerShdw blurRad="80000" dist="40000" dir="5040000" algn="tl">
                  <a:srgbClr val="000000">
                    <a:alpha val="30000"/>
                  </a:srgbClr>
                </a:outerShdw>
              </a:effectLst>
              <a:latin typeface="+mj-lt"/>
              <a:ea typeface="+mj-ea"/>
              <a:cs typeface="+mj-cs"/>
            </a:endParaRPr>
          </a:p>
        </p:txBody>
      </p:sp>
      <p:sp>
        <p:nvSpPr>
          <p:cNvPr id="18" name="Прямоугольник 17"/>
          <p:cNvSpPr/>
          <p:nvPr/>
        </p:nvSpPr>
        <p:spPr>
          <a:xfrm>
            <a:off x="4320480" y="116632"/>
            <a:ext cx="4823520" cy="400110"/>
          </a:xfrm>
          <a:prstGeom prst="rect">
            <a:avLst/>
          </a:prstGeom>
        </p:spPr>
        <p:txBody>
          <a:bodyPr wrap="square">
            <a:spAutoFit/>
          </a:bodyPr>
          <a:lstStyle/>
          <a:p>
            <a:pPr algn="r">
              <a:spcBef>
                <a:spcPct val="0"/>
              </a:spcBef>
              <a:defRPr/>
            </a:pPr>
            <a:r>
              <a:rPr lang="ru-RU" sz="2000" b="1" dirty="0" smtClean="0">
                <a:ln w="11430"/>
                <a:solidFill>
                  <a:srgbClr val="C00000"/>
                </a:solidFill>
                <a:effectLst>
                  <a:outerShdw blurRad="80000" dist="40000" dir="5040000" algn="tl">
                    <a:srgbClr val="000000">
                      <a:alpha val="30000"/>
                    </a:srgbClr>
                  </a:outerShdw>
                </a:effectLst>
                <a:latin typeface="+mj-lt"/>
                <a:ea typeface="+mj-ea"/>
                <a:cs typeface="+mj-cs"/>
              </a:rPr>
              <a:t>мощность 2,6</a:t>
            </a:r>
            <a:r>
              <a:rPr lang="en-US" sz="2000" b="1" dirty="0" smtClean="0">
                <a:ln w="11430"/>
                <a:solidFill>
                  <a:srgbClr val="C00000"/>
                </a:solidFill>
                <a:effectLst>
                  <a:outerShdw blurRad="80000" dist="40000" dir="5040000" algn="tl">
                    <a:srgbClr val="000000">
                      <a:alpha val="30000"/>
                    </a:srgbClr>
                  </a:outerShdw>
                </a:effectLst>
                <a:latin typeface="+mj-lt"/>
                <a:ea typeface="+mj-ea"/>
                <a:cs typeface="+mj-cs"/>
              </a:rPr>
              <a:t> </a:t>
            </a:r>
            <a:r>
              <a:rPr lang="ru-RU" sz="2000" b="1" dirty="0" err="1" smtClean="0">
                <a:ln w="11430"/>
                <a:solidFill>
                  <a:srgbClr val="C00000"/>
                </a:solidFill>
                <a:effectLst>
                  <a:outerShdw blurRad="80000" dist="40000" dir="5040000" algn="tl">
                    <a:srgbClr val="000000">
                      <a:alpha val="30000"/>
                    </a:srgbClr>
                  </a:outerShdw>
                </a:effectLst>
                <a:latin typeface="+mj-lt"/>
                <a:ea typeface="+mj-ea"/>
                <a:cs typeface="+mj-cs"/>
              </a:rPr>
              <a:t>млн</a:t>
            </a:r>
            <a:r>
              <a:rPr lang="ru-RU" sz="2000" b="1" dirty="0" smtClean="0">
                <a:ln w="11430"/>
                <a:solidFill>
                  <a:srgbClr val="C00000"/>
                </a:solidFill>
                <a:effectLst>
                  <a:outerShdw blurRad="80000" dist="40000" dir="5040000" algn="tl">
                    <a:srgbClr val="000000">
                      <a:alpha val="30000"/>
                    </a:srgbClr>
                  </a:outerShdw>
                </a:effectLst>
                <a:latin typeface="+mj-lt"/>
                <a:ea typeface="+mj-ea"/>
                <a:cs typeface="+mj-cs"/>
              </a:rPr>
              <a:t> т грузов в год</a:t>
            </a:r>
            <a:endParaRPr lang="ru-RU" sz="2000" b="1" dirty="0">
              <a:ln w="11430"/>
              <a:solidFill>
                <a:srgbClr val="C00000"/>
              </a:solidFill>
              <a:effectLst>
                <a:outerShdw blurRad="80000" dist="40000" dir="5040000" algn="tl">
                  <a:srgbClr val="000000">
                    <a:alpha val="30000"/>
                  </a:srgbClr>
                </a:outerShdw>
              </a:effectLst>
              <a:latin typeface="+mj-lt"/>
              <a:ea typeface="+mj-ea"/>
              <a:cs typeface="+mj-cs"/>
            </a:endParaRPr>
          </a:p>
        </p:txBody>
      </p:sp>
      <p:pic>
        <p:nvPicPr>
          <p:cNvPr id="25604" name="Picture 4" descr="http://www.kmrp.com.ua/images/fotogal/i0459.jpg"/>
          <p:cNvPicPr>
            <a:picLocks noChangeAspect="1" noChangeArrowheads="1"/>
          </p:cNvPicPr>
          <p:nvPr/>
        </p:nvPicPr>
        <p:blipFill>
          <a:blip r:embed="rId5" cstate="print"/>
          <a:srcRect l="21818" t="21818" r="5455" b="5454"/>
          <a:stretch>
            <a:fillRect/>
          </a:stretch>
        </p:blipFill>
        <p:spPr bwMode="auto">
          <a:xfrm>
            <a:off x="107505" y="4332548"/>
            <a:ext cx="2635695" cy="1976772"/>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6453336"/>
            <a:ext cx="9144000" cy="404664"/>
          </a:xfrm>
          <a:prstGeom prst="rect">
            <a:avLst/>
          </a:prstGeom>
          <a:solidFill>
            <a:srgbClr val="B9CD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628650"/>
            <a:r>
              <a:rPr lang="ru-RU" sz="1200" dirty="0" smtClean="0">
                <a:solidFill>
                  <a:schemeClr val="tx1"/>
                </a:solidFill>
              </a:rPr>
              <a:t>Источник: http://www.nr2.ru </a:t>
            </a:r>
            <a:r>
              <a:rPr lang="en-US" sz="1200" dirty="0" smtClean="0">
                <a:solidFill>
                  <a:schemeClr val="tx1"/>
                </a:solidFill>
              </a:rPr>
              <a:t>, </a:t>
            </a:r>
            <a:r>
              <a:rPr lang="ru-RU" sz="1200" dirty="0" smtClean="0">
                <a:solidFill>
                  <a:schemeClr val="tx1"/>
                </a:solidFill>
              </a:rPr>
              <a:t>анализ </a:t>
            </a:r>
            <a:r>
              <a:rPr lang="ru-RU" sz="1200" dirty="0" err="1" smtClean="0">
                <a:solidFill>
                  <a:schemeClr val="tx1"/>
                </a:solidFill>
              </a:rPr>
              <a:t>ИнфоТЭК-КОНСАЛТ</a:t>
            </a:r>
            <a:r>
              <a:rPr lang="ru-RU" sz="1200" dirty="0" smtClean="0">
                <a:solidFill>
                  <a:schemeClr val="tx1"/>
                </a:solidFill>
              </a:rPr>
              <a:t> 			                         </a:t>
            </a:r>
            <a:r>
              <a:rPr lang="ru-RU" sz="1200" dirty="0" err="1" smtClean="0">
                <a:solidFill>
                  <a:schemeClr val="tx1"/>
                </a:solidFill>
              </a:rPr>
              <a:t>ИнфоТЭК-КОНСАЛТ</a:t>
            </a:r>
            <a:r>
              <a:rPr lang="ru-RU" sz="1200" dirty="0" smtClean="0">
                <a:solidFill>
                  <a:schemeClr val="tx1"/>
                </a:solidFill>
              </a:rPr>
              <a:t>  </a:t>
            </a:r>
            <a:r>
              <a:rPr lang="en-US" sz="1200" dirty="0" smtClean="0">
                <a:solidFill>
                  <a:schemeClr val="tx1"/>
                </a:solidFill>
              </a:rPr>
              <a:t>|  </a:t>
            </a:r>
            <a:fld id="{2F53DC92-EA75-4413-A3DE-E9D8420ED53E}" type="slidenum">
              <a:rPr lang="ru-RU" sz="1200" smtClean="0">
                <a:solidFill>
                  <a:schemeClr val="tx1"/>
                </a:solidFill>
              </a:rPr>
              <a:pPr indent="628650"/>
              <a:t>15</a:t>
            </a:fld>
            <a:endParaRPr lang="ru-RU" sz="1200" dirty="0">
              <a:solidFill>
                <a:schemeClr val="tx1"/>
              </a:solidFill>
            </a:endParaRPr>
          </a:p>
        </p:txBody>
      </p:sp>
      <p:pic>
        <p:nvPicPr>
          <p:cNvPr id="5" name="Рисунок 4"/>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107504" y="6525344"/>
            <a:ext cx="517821" cy="239536"/>
          </a:xfrm>
          <a:prstGeom prst="rect">
            <a:avLst/>
          </a:prstGeom>
          <a:effectLst/>
        </p:spPr>
      </p:pic>
      <p:sp>
        <p:nvSpPr>
          <p:cNvPr id="6" name="Прямоугольник 5"/>
          <p:cNvSpPr/>
          <p:nvPr/>
        </p:nvSpPr>
        <p:spPr>
          <a:xfrm>
            <a:off x="0" y="0"/>
            <a:ext cx="9144000" cy="523220"/>
          </a:xfrm>
          <a:prstGeom prst="rect">
            <a:avLst/>
          </a:prstGeom>
        </p:spPr>
        <p:txBody>
          <a:bodyPr wrap="square">
            <a:spAutoFit/>
          </a:bodyPr>
          <a:lstStyle/>
          <a:p>
            <a:pPr algn="ctr">
              <a:spcBef>
                <a:spcPct val="0"/>
              </a:spcBef>
              <a:defRPr/>
            </a:pPr>
            <a:r>
              <a:rPr lang="ru-RU" sz="2800" b="1" dirty="0" smtClean="0">
                <a:ln w="11430"/>
                <a:solidFill>
                  <a:srgbClr val="C00000"/>
                </a:solidFill>
                <a:effectLst>
                  <a:outerShdw blurRad="80000" dist="40000" dir="5040000" algn="tl">
                    <a:srgbClr val="000000">
                      <a:alpha val="30000"/>
                    </a:srgbClr>
                  </a:outerShdw>
                </a:effectLst>
                <a:latin typeface="+mj-lt"/>
                <a:ea typeface="+mj-ea"/>
                <a:cs typeface="+mj-cs"/>
              </a:rPr>
              <a:t>Якорные стоянки в Керченском  проливе</a:t>
            </a:r>
          </a:p>
        </p:txBody>
      </p:sp>
      <p:sp>
        <p:nvSpPr>
          <p:cNvPr id="10" name="Заголовок 1"/>
          <p:cNvSpPr txBox="1">
            <a:spLocks/>
          </p:cNvSpPr>
          <p:nvPr/>
        </p:nvSpPr>
        <p:spPr>
          <a:xfrm>
            <a:off x="395536" y="764704"/>
            <a:ext cx="8424936" cy="5521816"/>
          </a:xfrm>
          <a:prstGeom prst="rect">
            <a:avLst/>
          </a:prstGeom>
        </p:spPr>
        <p:txBody>
          <a:bodyPr vert="horz" lIns="91440" tIns="45720" rIns="91440" bIns="45720" rtlCol="0" anchor="t">
            <a:noAutofit/>
          </a:bodyPr>
          <a:lstStyle/>
          <a:p>
            <a:r>
              <a:rPr lang="ru-RU" sz="1200" dirty="0" smtClean="0">
                <a:latin typeface="+mj-lt"/>
              </a:rPr>
              <a:t>При учете результатов рейдовой перевалки практически во всех портах возникает путаница. </a:t>
            </a:r>
          </a:p>
          <a:p>
            <a:endParaRPr lang="ru-RU" sz="1200" dirty="0" smtClean="0">
              <a:latin typeface="+mj-lt"/>
            </a:endParaRPr>
          </a:p>
          <a:p>
            <a:r>
              <a:rPr lang="ru-RU" sz="1200" dirty="0" smtClean="0">
                <a:latin typeface="+mj-lt"/>
              </a:rPr>
              <a:t>Долгое время Керченский порт учитывал объемы рейдовой перевалки и благодаря этому был самым крупным транзитным портом Украины. Компания «</a:t>
            </a:r>
            <a:r>
              <a:rPr lang="ru-RU" sz="1200" dirty="0" err="1" smtClean="0">
                <a:latin typeface="+mj-lt"/>
              </a:rPr>
              <a:t>Трансшип</a:t>
            </a:r>
            <a:r>
              <a:rPr lang="ru-RU" sz="1200" dirty="0" smtClean="0">
                <a:latin typeface="+mj-lt"/>
              </a:rPr>
              <a:t>», выполнявшая рейдовую перевалку, платила порту часть портовых сборов. </a:t>
            </a:r>
            <a:br>
              <a:rPr lang="ru-RU" sz="1200" dirty="0" smtClean="0">
                <a:latin typeface="+mj-lt"/>
              </a:rPr>
            </a:br>
            <a:r>
              <a:rPr lang="ru-RU" sz="1200" dirty="0" smtClean="0">
                <a:latin typeface="+mj-lt"/>
              </a:rPr>
              <a:t>Сейчас компания выполняет операции в нейтральных водах, что резко подкосило статистику керченского порта в 2013 году.  </a:t>
            </a:r>
            <a:br>
              <a:rPr lang="ru-RU" sz="1200" dirty="0" smtClean="0">
                <a:latin typeface="+mj-lt"/>
              </a:rPr>
            </a:br>
            <a:r>
              <a:rPr lang="ru-RU" sz="1200" dirty="0" smtClean="0">
                <a:latin typeface="+mj-lt"/>
              </a:rPr>
              <a:t>Так что сейчас</a:t>
            </a:r>
            <a:r>
              <a:rPr lang="en-US" sz="1200" dirty="0" smtClean="0">
                <a:latin typeface="+mj-lt"/>
              </a:rPr>
              <a:t>, </a:t>
            </a:r>
            <a:r>
              <a:rPr lang="ru-RU" sz="1200" dirty="0" smtClean="0">
                <a:latin typeface="+mj-lt"/>
              </a:rPr>
              <a:t>по мнению украинских экспертов, в статистике Керчи рейдовая перевалка не учитывается</a:t>
            </a:r>
            <a:r>
              <a:rPr lang="en-US" sz="1200" dirty="0" smtClean="0">
                <a:latin typeface="+mj-lt"/>
              </a:rPr>
              <a:t>. </a:t>
            </a:r>
            <a:endParaRPr lang="ru-RU" sz="1200" dirty="0" smtClean="0">
              <a:latin typeface="+mj-lt"/>
            </a:endParaRPr>
          </a:p>
          <a:p>
            <a:endParaRPr lang="ru-RU" sz="1200" dirty="0" smtClean="0">
              <a:latin typeface="+mj-lt"/>
            </a:endParaRPr>
          </a:p>
          <a:p>
            <a:r>
              <a:rPr lang="ru-RU" sz="1200" dirty="0" smtClean="0">
                <a:latin typeface="+mj-lt"/>
              </a:rPr>
              <a:t>Перегрузка грузов в Керченском проливе осуществляется на двух якорных стоянках:</a:t>
            </a:r>
          </a:p>
          <a:p>
            <a:pPr>
              <a:spcBef>
                <a:spcPts val="600"/>
              </a:spcBef>
              <a:spcAft>
                <a:spcPts val="600"/>
              </a:spcAft>
            </a:pPr>
            <a:r>
              <a:rPr lang="ru-RU" sz="1200" dirty="0" smtClean="0">
                <a:latin typeface="+mj-lt"/>
              </a:rPr>
              <a:t>№ </a:t>
            </a:r>
            <a:r>
              <a:rPr lang="ru-RU" sz="1200" b="1" dirty="0" smtClean="0">
                <a:solidFill>
                  <a:srgbClr val="FF0000"/>
                </a:solidFill>
                <a:latin typeface="+mj-lt"/>
              </a:rPr>
              <a:t>471</a:t>
            </a:r>
            <a:r>
              <a:rPr lang="ru-RU" sz="1200" dirty="0" smtClean="0">
                <a:latin typeface="+mj-lt"/>
              </a:rPr>
              <a:t> (Украина), которая находится на расстоянии 14,6 км от Керченского морского </a:t>
            </a:r>
            <a:r>
              <a:rPr lang="en-US" sz="1200" dirty="0" smtClean="0">
                <a:latin typeface="+mj-lt"/>
              </a:rPr>
              <a:t> </a:t>
            </a:r>
            <a:r>
              <a:rPr lang="ru-RU" sz="1200" dirty="0" smtClean="0">
                <a:latin typeface="+mj-lt"/>
              </a:rPr>
              <a:t>торгового порта, </a:t>
            </a:r>
          </a:p>
          <a:p>
            <a:pPr>
              <a:spcBef>
                <a:spcPts val="600"/>
              </a:spcBef>
              <a:spcAft>
                <a:spcPts val="600"/>
              </a:spcAft>
            </a:pPr>
            <a:r>
              <a:rPr lang="ru-RU" sz="1200" dirty="0" smtClean="0">
                <a:latin typeface="+mj-lt"/>
              </a:rPr>
              <a:t>№ </a:t>
            </a:r>
            <a:r>
              <a:rPr lang="ru-RU" sz="1200" b="1" dirty="0" smtClean="0">
                <a:solidFill>
                  <a:srgbClr val="FF0000"/>
                </a:solidFill>
                <a:latin typeface="+mj-lt"/>
              </a:rPr>
              <a:t>451</a:t>
            </a:r>
            <a:r>
              <a:rPr lang="ru-RU" sz="1200" dirty="0" smtClean="0">
                <a:latin typeface="+mj-lt"/>
              </a:rPr>
              <a:t> (Россия), находящаяся более чем в 37 км от порта Кавказ. </a:t>
            </a:r>
          </a:p>
          <a:p>
            <a:pPr>
              <a:spcBef>
                <a:spcPts val="600"/>
              </a:spcBef>
              <a:spcAft>
                <a:spcPts val="600"/>
              </a:spcAft>
            </a:pPr>
            <a:r>
              <a:rPr lang="ru-RU" sz="1200" dirty="0" smtClean="0">
                <a:latin typeface="+mj-lt"/>
              </a:rPr>
              <a:t>В проливе и в </a:t>
            </a:r>
            <a:r>
              <a:rPr lang="ru-RU" sz="1200" dirty="0" err="1" smtClean="0">
                <a:latin typeface="+mj-lt"/>
              </a:rPr>
              <a:t>предпроливье</a:t>
            </a:r>
            <a:r>
              <a:rPr lang="ru-RU" sz="1200" dirty="0" smtClean="0">
                <a:latin typeface="+mj-lt"/>
              </a:rPr>
              <a:t> (со стороны Азовского моря) имеются также якорные стоянки № </a:t>
            </a:r>
            <a:r>
              <a:rPr lang="ru-RU" sz="1200" b="1" dirty="0" smtClean="0">
                <a:latin typeface="+mj-lt"/>
              </a:rPr>
              <a:t>450</a:t>
            </a:r>
            <a:r>
              <a:rPr lang="ru-RU" sz="1200" dirty="0" smtClean="0">
                <a:latin typeface="+mj-lt"/>
              </a:rPr>
              <a:t> (Украина) и</a:t>
            </a:r>
            <a:br>
              <a:rPr lang="ru-RU" sz="1200" dirty="0" smtClean="0">
                <a:latin typeface="+mj-lt"/>
              </a:rPr>
            </a:br>
            <a:r>
              <a:rPr lang="ru-RU" sz="1200" dirty="0" smtClean="0">
                <a:latin typeface="+mj-lt"/>
              </a:rPr>
              <a:t>№№ </a:t>
            </a:r>
            <a:r>
              <a:rPr lang="ru-RU" sz="1200" b="1" dirty="0" smtClean="0">
                <a:latin typeface="+mj-lt"/>
              </a:rPr>
              <a:t>453</a:t>
            </a:r>
            <a:r>
              <a:rPr lang="ru-RU" sz="1200" dirty="0" smtClean="0">
                <a:latin typeface="+mj-lt"/>
              </a:rPr>
              <a:t>, </a:t>
            </a:r>
            <a:r>
              <a:rPr lang="ru-RU" sz="1200" b="1" dirty="0" smtClean="0">
                <a:latin typeface="+mj-lt"/>
              </a:rPr>
              <a:t>455</a:t>
            </a:r>
            <a:r>
              <a:rPr lang="ru-RU" sz="1200" dirty="0" smtClean="0">
                <a:latin typeface="+mj-lt"/>
              </a:rPr>
              <a:t> (Россия), </a:t>
            </a:r>
            <a:r>
              <a:rPr lang="ru-RU" sz="1200" b="1" dirty="0" smtClean="0">
                <a:latin typeface="+mj-lt"/>
              </a:rPr>
              <a:t>на которых перегрузка не осуществляется</a:t>
            </a:r>
            <a:r>
              <a:rPr lang="ru-RU" sz="1200" dirty="0" smtClean="0">
                <a:latin typeface="+mj-lt"/>
              </a:rPr>
              <a:t>.</a:t>
            </a:r>
          </a:p>
          <a:p>
            <a:pPr>
              <a:spcBef>
                <a:spcPts val="600"/>
              </a:spcBef>
              <a:spcAft>
                <a:spcPts val="600"/>
              </a:spcAft>
            </a:pPr>
            <a:r>
              <a:rPr lang="ru-RU" sz="1200" dirty="0" smtClean="0">
                <a:latin typeface="+mj-lt"/>
              </a:rPr>
              <a:t>По оценкам украинских экспертов</a:t>
            </a:r>
            <a:r>
              <a:rPr lang="en-US" sz="1200" dirty="0" smtClean="0">
                <a:latin typeface="+mj-lt"/>
              </a:rPr>
              <a:t>, </a:t>
            </a:r>
            <a:r>
              <a:rPr lang="ru-RU" sz="1200" dirty="0" smtClean="0">
                <a:latin typeface="+mj-lt"/>
              </a:rPr>
              <a:t>на рейде в украинской части Керченского пролива ежегодно перерабатывается </a:t>
            </a:r>
            <a:br>
              <a:rPr lang="ru-RU" sz="1200" dirty="0" smtClean="0">
                <a:latin typeface="+mj-lt"/>
              </a:rPr>
            </a:br>
            <a:r>
              <a:rPr lang="ru-RU" sz="1200" dirty="0" smtClean="0">
                <a:latin typeface="+mj-lt"/>
              </a:rPr>
              <a:t>около </a:t>
            </a:r>
            <a:r>
              <a:rPr lang="ru-RU" sz="1200" b="1" dirty="0" smtClean="0">
                <a:latin typeface="+mj-lt"/>
              </a:rPr>
              <a:t>15 </a:t>
            </a:r>
            <a:r>
              <a:rPr lang="ru-RU" sz="1200" b="1" dirty="0" err="1" smtClean="0">
                <a:latin typeface="+mj-lt"/>
              </a:rPr>
              <a:t>млн</a:t>
            </a:r>
            <a:r>
              <a:rPr lang="ru-RU" sz="1200" b="1" dirty="0" smtClean="0">
                <a:latin typeface="+mj-lt"/>
              </a:rPr>
              <a:t> т грузов</a:t>
            </a:r>
            <a:r>
              <a:rPr lang="ru-RU" sz="1200" dirty="0" smtClean="0">
                <a:latin typeface="+mj-lt"/>
              </a:rPr>
              <a:t>. На </a:t>
            </a:r>
            <a:r>
              <a:rPr lang="ru-RU" sz="1200" u="sng" dirty="0" smtClean="0">
                <a:latin typeface="+mj-lt"/>
              </a:rPr>
              <a:t>95% это российские грузы</a:t>
            </a:r>
            <a:r>
              <a:rPr lang="ru-RU" sz="1200" dirty="0" smtClean="0">
                <a:latin typeface="+mj-lt"/>
              </a:rPr>
              <a:t>, из портов Волги, Дона и Каспия. На рейде они перегружаются </a:t>
            </a:r>
            <a:br>
              <a:rPr lang="ru-RU" sz="1200" dirty="0" smtClean="0">
                <a:latin typeface="+mj-lt"/>
              </a:rPr>
            </a:br>
            <a:r>
              <a:rPr lang="ru-RU" sz="1200" dirty="0" smtClean="0">
                <a:latin typeface="+mj-lt"/>
              </a:rPr>
              <a:t>с крупнотоннажных судов на мелкие фидерные или речные (и наоборот), чтобы уйти в пункт назначения. </a:t>
            </a:r>
            <a:br>
              <a:rPr lang="ru-RU" sz="1200" dirty="0" smtClean="0">
                <a:latin typeface="+mj-lt"/>
              </a:rPr>
            </a:br>
            <a:r>
              <a:rPr lang="ru-RU" sz="1200" dirty="0" smtClean="0">
                <a:latin typeface="+mj-lt"/>
              </a:rPr>
              <a:t>Это делается для оптимизации судовых партий, из-за перегруженности причалов или чтобы избежать формальностей </a:t>
            </a:r>
            <a:br>
              <a:rPr lang="ru-RU" sz="1200" dirty="0" smtClean="0">
                <a:latin typeface="+mj-lt"/>
              </a:rPr>
            </a:br>
            <a:r>
              <a:rPr lang="ru-RU" sz="1200" dirty="0" smtClean="0">
                <a:latin typeface="+mj-lt"/>
              </a:rPr>
              <a:t>при </a:t>
            </a:r>
            <a:r>
              <a:rPr lang="ru-RU" sz="1200" dirty="0" err="1" smtClean="0">
                <a:latin typeface="+mj-lt"/>
              </a:rPr>
              <a:t>судозаходе</a:t>
            </a:r>
            <a:r>
              <a:rPr lang="ru-RU" sz="1200" dirty="0" smtClean="0">
                <a:latin typeface="+mj-lt"/>
              </a:rPr>
              <a:t> в порт. Основная номенклатура – </a:t>
            </a:r>
            <a:r>
              <a:rPr lang="ru-RU" sz="1200" b="1" dirty="0" smtClean="0">
                <a:latin typeface="+mj-lt"/>
              </a:rPr>
              <a:t>сера, нефтепродукты, зерно</a:t>
            </a:r>
            <a:r>
              <a:rPr lang="ru-RU" sz="1200" dirty="0" smtClean="0">
                <a:latin typeface="+mj-lt"/>
              </a:rPr>
              <a:t>. </a:t>
            </a:r>
          </a:p>
          <a:p>
            <a:pPr>
              <a:spcBef>
                <a:spcPts val="600"/>
              </a:spcBef>
              <a:spcAft>
                <a:spcPts val="600"/>
              </a:spcAft>
            </a:pPr>
            <a:r>
              <a:rPr lang="ru-RU" sz="1200" dirty="0" smtClean="0">
                <a:solidFill>
                  <a:srgbClr val="FF0000"/>
                </a:solidFill>
                <a:latin typeface="+mj-lt"/>
              </a:rPr>
              <a:t>В 2012 г общий объем </a:t>
            </a:r>
            <a:r>
              <a:rPr lang="ru-RU" sz="1200" dirty="0" err="1" smtClean="0">
                <a:solidFill>
                  <a:srgbClr val="FF0000"/>
                </a:solidFill>
                <a:latin typeface="+mj-lt"/>
              </a:rPr>
              <a:t>грузопереработки</a:t>
            </a:r>
            <a:r>
              <a:rPr lang="ru-RU" sz="1200" dirty="0" smtClean="0">
                <a:solidFill>
                  <a:srgbClr val="FF0000"/>
                </a:solidFill>
                <a:latin typeface="+mj-lt"/>
              </a:rPr>
              <a:t> Керченского </a:t>
            </a:r>
            <a:r>
              <a:rPr lang="ru-RU" sz="1200" dirty="0" err="1" smtClean="0">
                <a:solidFill>
                  <a:srgbClr val="FF0000"/>
                </a:solidFill>
                <a:latin typeface="+mj-lt"/>
              </a:rPr>
              <a:t>морпорта</a:t>
            </a:r>
            <a:r>
              <a:rPr lang="ru-RU" sz="1200" dirty="0" smtClean="0">
                <a:solidFill>
                  <a:srgbClr val="FF0000"/>
                </a:solidFill>
                <a:latin typeface="+mj-lt"/>
              </a:rPr>
              <a:t> составил </a:t>
            </a:r>
            <a:r>
              <a:rPr lang="ru-RU" sz="1200" b="1" dirty="0" smtClean="0">
                <a:solidFill>
                  <a:srgbClr val="FF0000"/>
                </a:solidFill>
                <a:latin typeface="+mj-lt"/>
              </a:rPr>
              <a:t>5 938,6 тыс. т </a:t>
            </a:r>
            <a:r>
              <a:rPr lang="ru-RU" sz="1200" dirty="0" smtClean="0">
                <a:solidFill>
                  <a:srgbClr val="FF0000"/>
                </a:solidFill>
                <a:latin typeface="+mj-lt"/>
              </a:rPr>
              <a:t>из которых транзит – </a:t>
            </a:r>
            <a:r>
              <a:rPr lang="ru-RU" sz="1200" b="1" dirty="0" smtClean="0">
                <a:solidFill>
                  <a:srgbClr val="FF0000"/>
                </a:solidFill>
                <a:latin typeface="+mj-lt"/>
              </a:rPr>
              <a:t>4 707,2 тыс. т </a:t>
            </a:r>
            <a:r>
              <a:rPr lang="ru-RU" sz="1200" dirty="0" smtClean="0">
                <a:solidFill>
                  <a:srgbClr val="FF0000"/>
                </a:solidFill>
                <a:latin typeface="+mj-lt"/>
              </a:rPr>
              <a:t>(доля 79,3%). Практически весь этот объем получен за счет российских грузов, переработанных на рейде</a:t>
            </a:r>
            <a:r>
              <a:rPr lang="en-US" sz="1200" dirty="0" smtClean="0">
                <a:solidFill>
                  <a:srgbClr val="FF0000"/>
                </a:solidFill>
                <a:latin typeface="+mj-lt"/>
              </a:rPr>
              <a:t>. </a:t>
            </a:r>
            <a:r>
              <a:rPr lang="ru-RU" sz="1200" dirty="0" smtClean="0">
                <a:solidFill>
                  <a:srgbClr val="FF0000"/>
                </a:solidFill>
                <a:latin typeface="+mj-lt"/>
              </a:rPr>
              <a:t/>
            </a:r>
            <a:br>
              <a:rPr lang="ru-RU" sz="1200" dirty="0" smtClean="0">
                <a:solidFill>
                  <a:srgbClr val="FF0000"/>
                </a:solidFill>
                <a:latin typeface="+mj-lt"/>
              </a:rPr>
            </a:br>
            <a:r>
              <a:rPr lang="ru-RU" sz="1200" b="1" dirty="0" smtClean="0">
                <a:solidFill>
                  <a:srgbClr val="FF0000"/>
                </a:solidFill>
                <a:latin typeface="+mj-lt"/>
              </a:rPr>
              <a:t>При этом из 2 099,7 тыс. т транзитного зерна, переработанного за прошлый год всеми торговыми портами Украины, – </a:t>
            </a:r>
            <a:br>
              <a:rPr lang="ru-RU" sz="1200" b="1" dirty="0" smtClean="0">
                <a:solidFill>
                  <a:srgbClr val="FF0000"/>
                </a:solidFill>
                <a:latin typeface="+mj-lt"/>
              </a:rPr>
            </a:br>
            <a:r>
              <a:rPr lang="ru-RU" sz="1200" b="1" dirty="0" smtClean="0">
                <a:solidFill>
                  <a:srgbClr val="FF0000"/>
                </a:solidFill>
                <a:latin typeface="+mj-lt"/>
              </a:rPr>
              <a:t>1 845,8 тыс. т (87,9%) приходится на рейдовую перевалку Керчи</a:t>
            </a:r>
            <a:r>
              <a:rPr lang="ru-RU" sz="1200" dirty="0" smtClean="0">
                <a:solidFill>
                  <a:srgbClr val="FF0000"/>
                </a:solidFill>
                <a:latin typeface="+mj-lt"/>
              </a:rPr>
              <a:t>.</a:t>
            </a:r>
          </a:p>
          <a:p>
            <a:pPr>
              <a:spcBef>
                <a:spcPts val="600"/>
              </a:spcBef>
              <a:spcAft>
                <a:spcPts val="600"/>
              </a:spcAft>
            </a:pPr>
            <a:r>
              <a:rPr lang="ru-RU" sz="1200" i="1" dirty="0" smtClean="0">
                <a:latin typeface="+mj-lt"/>
              </a:rPr>
              <a:t>«28 февраля 2013 г. Украинская таможня обязала проходить контроль все суда, осуществляющие перевалку грузов на якорной стоянке Керченского </a:t>
            </a:r>
            <a:r>
              <a:rPr lang="ru-RU" sz="1200" i="1" dirty="0" err="1" smtClean="0">
                <a:latin typeface="+mj-lt"/>
              </a:rPr>
              <a:t>морпорта</a:t>
            </a:r>
            <a:r>
              <a:rPr lang="ru-RU" sz="1200" i="1" dirty="0" smtClean="0">
                <a:latin typeface="+mj-lt"/>
              </a:rPr>
              <a:t> в Керченском проливе. Перевалка грузов на рейде велась по решению исполкома Керченского горсовета, и фактически превратила якорную стоянку в оффшорную зону»</a:t>
            </a:r>
            <a:r>
              <a:rPr lang="en-US" sz="1200" i="1" dirty="0" smtClean="0">
                <a:latin typeface="+mj-lt"/>
              </a:rPr>
              <a:t>. (</a:t>
            </a:r>
            <a:r>
              <a:rPr lang="ru-RU" sz="1200" i="1" u="sng" dirty="0" smtClean="0">
                <a:latin typeface="+mj-lt"/>
                <a:hlinkClick r:id="rId3"/>
              </a:rPr>
              <a:t>http://www.nr2.ru</a:t>
            </a:r>
            <a:r>
              <a:rPr lang="en-US" sz="1200" i="1" u="sng" dirty="0" smtClean="0">
                <a:latin typeface="+mj-lt"/>
              </a:rPr>
              <a:t>)</a:t>
            </a:r>
            <a:endParaRPr kumimoji="0" lang="ru-RU" sz="1200" b="1" i="0" u="none" strike="noStrike" kern="1200" cap="all" spc="0" normalizeH="0" baseline="0" noProof="0" dirty="0">
              <a:ln>
                <a:noFill/>
              </a:ln>
              <a:solidFill>
                <a:schemeClr val="tx1"/>
              </a:solidFill>
              <a:effectLst/>
              <a:uLnTx/>
              <a:uFillTx/>
              <a:latin typeface="+mj-lt"/>
              <a:ea typeface="+mj-ea"/>
              <a:cs typeface="+mj-cs"/>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6429396"/>
            <a:ext cx="9144000" cy="404664"/>
          </a:xfrm>
          <a:prstGeom prst="rect">
            <a:avLst/>
          </a:prstGeom>
          <a:solidFill>
            <a:srgbClr val="B9CD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628650" algn="r"/>
            <a:r>
              <a:rPr lang="ru-RU" sz="1200" dirty="0" smtClean="0">
                <a:solidFill>
                  <a:schemeClr val="tx1"/>
                </a:solidFill>
              </a:rPr>
              <a:t>Источник:</a:t>
            </a:r>
            <a:r>
              <a:rPr lang="en-US" sz="1200" dirty="0" smtClean="0">
                <a:solidFill>
                  <a:schemeClr val="tx1"/>
                </a:solidFill>
              </a:rPr>
              <a:t> http://portkafa.com, </a:t>
            </a:r>
            <a:r>
              <a:rPr lang="ru-RU" sz="1200" dirty="0" smtClean="0">
                <a:solidFill>
                  <a:schemeClr val="tx1"/>
                </a:solidFill>
              </a:rPr>
              <a:t>анализ </a:t>
            </a:r>
            <a:r>
              <a:rPr lang="ru-RU" sz="1200" dirty="0" err="1" smtClean="0">
                <a:solidFill>
                  <a:schemeClr val="tx1"/>
                </a:solidFill>
              </a:rPr>
              <a:t>ИнфоТЭК-КОНСАЛТ</a:t>
            </a:r>
            <a:r>
              <a:rPr lang="ru-RU" sz="1200" dirty="0" smtClean="0">
                <a:solidFill>
                  <a:schemeClr val="tx1"/>
                </a:solidFill>
              </a:rPr>
              <a:t>			                          </a:t>
            </a:r>
            <a:r>
              <a:rPr lang="ru-RU" sz="1200" dirty="0" err="1" smtClean="0">
                <a:solidFill>
                  <a:schemeClr val="tx1"/>
                </a:solidFill>
              </a:rPr>
              <a:t>ИнфоТЭК-КОНСАЛТ</a:t>
            </a:r>
            <a:r>
              <a:rPr lang="ru-RU" sz="1200" dirty="0" smtClean="0">
                <a:solidFill>
                  <a:schemeClr val="tx1"/>
                </a:solidFill>
              </a:rPr>
              <a:t>  </a:t>
            </a:r>
            <a:r>
              <a:rPr lang="en-US" sz="1200" dirty="0" smtClean="0">
                <a:solidFill>
                  <a:schemeClr val="tx1"/>
                </a:solidFill>
              </a:rPr>
              <a:t>|  </a:t>
            </a:r>
            <a:fld id="{2F53DC92-EA75-4413-A3DE-E9D8420ED53E}" type="slidenum">
              <a:rPr lang="ru-RU" sz="1200" smtClean="0">
                <a:solidFill>
                  <a:schemeClr val="tx1"/>
                </a:solidFill>
              </a:rPr>
              <a:pPr indent="628650" algn="r"/>
              <a:t>16</a:t>
            </a:fld>
            <a:endParaRPr lang="ru-RU" sz="1200" dirty="0">
              <a:solidFill>
                <a:schemeClr val="tx1"/>
              </a:solidFill>
            </a:endParaRPr>
          </a:p>
        </p:txBody>
      </p:sp>
      <p:pic>
        <p:nvPicPr>
          <p:cNvPr id="5" name="Рисунок 4"/>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107504" y="6525344"/>
            <a:ext cx="517821" cy="239536"/>
          </a:xfrm>
          <a:prstGeom prst="rect">
            <a:avLst/>
          </a:prstGeom>
          <a:effectLst/>
        </p:spPr>
      </p:pic>
      <p:sp>
        <p:nvSpPr>
          <p:cNvPr id="6" name="Прямоугольник 5"/>
          <p:cNvSpPr/>
          <p:nvPr/>
        </p:nvSpPr>
        <p:spPr>
          <a:xfrm>
            <a:off x="0" y="25460"/>
            <a:ext cx="4427984" cy="646331"/>
          </a:xfrm>
          <a:prstGeom prst="rect">
            <a:avLst/>
          </a:prstGeom>
        </p:spPr>
        <p:txBody>
          <a:bodyPr wrap="square">
            <a:spAutoFit/>
          </a:bodyPr>
          <a:lstStyle/>
          <a:p>
            <a:pPr>
              <a:spcBef>
                <a:spcPct val="0"/>
              </a:spcBef>
              <a:defRPr/>
            </a:pPr>
            <a:r>
              <a:rPr lang="ru-RU" sz="3600" b="1" dirty="0" smtClean="0">
                <a:ln w="11430"/>
                <a:solidFill>
                  <a:srgbClr val="000080"/>
                </a:solidFill>
                <a:effectLst>
                  <a:outerShdw blurRad="80000" dist="40000" dir="5040000" algn="tl">
                    <a:srgbClr val="000000">
                      <a:alpha val="30000"/>
                    </a:srgbClr>
                  </a:outerShdw>
                </a:effectLst>
                <a:latin typeface="+mj-lt"/>
                <a:ea typeface="+mj-ea"/>
                <a:cs typeface="+mj-cs"/>
              </a:rPr>
              <a:t>Феодосийский порт</a:t>
            </a:r>
            <a:endParaRPr lang="ru-RU" sz="3600" b="1" dirty="0">
              <a:ln w="11430"/>
              <a:solidFill>
                <a:srgbClr val="000080"/>
              </a:solidFill>
              <a:effectLst>
                <a:outerShdw blurRad="80000" dist="40000" dir="5040000" algn="tl">
                  <a:srgbClr val="000000">
                    <a:alpha val="30000"/>
                  </a:srgbClr>
                </a:outerShdw>
              </a:effectLst>
              <a:latin typeface="+mj-lt"/>
              <a:ea typeface="+mj-ea"/>
              <a:cs typeface="+mj-cs"/>
            </a:endParaRPr>
          </a:p>
        </p:txBody>
      </p:sp>
      <p:sp>
        <p:nvSpPr>
          <p:cNvPr id="7" name="TextBox 6"/>
          <p:cNvSpPr txBox="1"/>
          <p:nvPr/>
        </p:nvSpPr>
        <p:spPr>
          <a:xfrm>
            <a:off x="642910" y="1071546"/>
            <a:ext cx="7572428" cy="630942"/>
          </a:xfrm>
          <a:prstGeom prst="rect">
            <a:avLst/>
          </a:prstGeom>
          <a:noFill/>
        </p:spPr>
        <p:txBody>
          <a:bodyPr wrap="square" rtlCol="0">
            <a:spAutoFit/>
          </a:bodyPr>
          <a:lstStyle/>
          <a:p>
            <a:endParaRPr lang="ru-RU" sz="1700" dirty="0" smtClean="0"/>
          </a:p>
          <a:p>
            <a:endParaRPr lang="ru-RU" dirty="0"/>
          </a:p>
        </p:txBody>
      </p:sp>
      <p:sp>
        <p:nvSpPr>
          <p:cNvPr id="9" name="TextBox 8"/>
          <p:cNvSpPr txBox="1"/>
          <p:nvPr/>
        </p:nvSpPr>
        <p:spPr>
          <a:xfrm>
            <a:off x="3491880" y="908720"/>
            <a:ext cx="5509276" cy="5447645"/>
          </a:xfrm>
          <a:prstGeom prst="rect">
            <a:avLst/>
          </a:prstGeom>
          <a:noFill/>
        </p:spPr>
        <p:txBody>
          <a:bodyPr wrap="square" rtlCol="0">
            <a:spAutoFit/>
          </a:bodyPr>
          <a:lstStyle/>
          <a:p>
            <a:r>
              <a:rPr lang="ru-RU" sz="1200" b="1" dirty="0" smtClean="0"/>
              <a:t>В порту – 2 грузовых района: </a:t>
            </a:r>
          </a:p>
          <a:p>
            <a:r>
              <a:rPr lang="ru-RU" sz="1200" dirty="0" smtClean="0"/>
              <a:t>- один предназначен для перегрузки сухих грузов, </a:t>
            </a:r>
          </a:p>
          <a:p>
            <a:r>
              <a:rPr lang="ru-RU" sz="1200" dirty="0" smtClean="0"/>
              <a:t>- другой – нефти и нефтепродуктов. </a:t>
            </a:r>
          </a:p>
          <a:p>
            <a:endParaRPr lang="ru-RU" sz="1200" dirty="0" smtClean="0"/>
          </a:p>
          <a:p>
            <a:r>
              <a:rPr lang="ru-RU" sz="1200" dirty="0" smtClean="0"/>
              <a:t>Первый район обслуживал </a:t>
            </a:r>
            <a:r>
              <a:rPr lang="ru-RU" sz="1200" dirty="0" err="1" smtClean="0"/>
              <a:t>лихтеровозы</a:t>
            </a:r>
            <a:r>
              <a:rPr lang="ru-RU" sz="1200" dirty="0" smtClean="0"/>
              <a:t>, суда «</a:t>
            </a:r>
            <a:r>
              <a:rPr lang="ru-RU" sz="1200" dirty="0" err="1" smtClean="0"/>
              <a:t>ро-ро</a:t>
            </a:r>
            <a:r>
              <a:rPr lang="ru-RU" sz="1200" dirty="0" smtClean="0"/>
              <a:t>», сухогрузные суда грузоподъемностью до 35 тыс. т. Возможна дозагрузка и обработка судов на рейде с использованием лихтеров и судовых кранов или плавкрана</a:t>
            </a:r>
            <a:r>
              <a:rPr lang="en-US" sz="1200" dirty="0" smtClean="0"/>
              <a:t>.</a:t>
            </a:r>
            <a:r>
              <a:rPr lang="ru-RU" sz="1200" dirty="0" smtClean="0"/>
              <a:t> Может круглогодично перерабатывать: металлопрокат – до 500 тыс. т; минеральные удобрения – до 100 тыс. т; глина – до 1 000 тыс. т.</a:t>
            </a:r>
          </a:p>
          <a:p>
            <a:endParaRPr lang="ru-RU" sz="1200" dirty="0" smtClean="0"/>
          </a:p>
          <a:p>
            <a:r>
              <a:rPr lang="ru-RU" sz="1200" dirty="0" smtClean="0"/>
              <a:t>На втором грузовом районе перевалка нефтеналивных грузов осуществляется через </a:t>
            </a:r>
            <a:r>
              <a:rPr lang="ru-RU" sz="1200" b="1" dirty="0" smtClean="0"/>
              <a:t>два рейдовых </a:t>
            </a:r>
            <a:r>
              <a:rPr lang="ru-RU" sz="1200" b="1" dirty="0" err="1" smtClean="0"/>
              <a:t>нефтепричала</a:t>
            </a:r>
            <a:r>
              <a:rPr lang="ru-RU" sz="1200" dirty="0" smtClean="0"/>
              <a:t>:</a:t>
            </a:r>
          </a:p>
          <a:p>
            <a:pPr marL="1698625" indent="-801688"/>
            <a:r>
              <a:rPr lang="ru-RU" sz="1200" b="1" dirty="0" smtClean="0">
                <a:solidFill>
                  <a:srgbClr val="FF0000"/>
                </a:solidFill>
              </a:rPr>
              <a:t>- Северный </a:t>
            </a:r>
            <a:r>
              <a:rPr lang="ru-RU" sz="1200" dirty="0" smtClean="0"/>
              <a:t>с глубинами до 13,5 м (может принимать танкеры дедвейтом 115 тыс. т при осадке до 12,5 м). </a:t>
            </a:r>
          </a:p>
          <a:p>
            <a:pPr marL="1698625" indent="-801688"/>
            <a:r>
              <a:rPr lang="ru-RU" sz="1200" b="1" dirty="0" smtClean="0">
                <a:solidFill>
                  <a:srgbClr val="FF0000"/>
                </a:solidFill>
              </a:rPr>
              <a:t>- Южный</a:t>
            </a:r>
            <a:r>
              <a:rPr lang="ru-RU" sz="1200" b="1" dirty="0" smtClean="0"/>
              <a:t> </a:t>
            </a:r>
            <a:r>
              <a:rPr lang="ru-RU" sz="1200" dirty="0" smtClean="0"/>
              <a:t>(до 80 тыс. т при осадке до 11,5м). </a:t>
            </a:r>
          </a:p>
          <a:p>
            <a:endParaRPr lang="ru-RU" sz="1200" dirty="0" smtClean="0"/>
          </a:p>
          <a:p>
            <a:r>
              <a:rPr lang="ru-RU" sz="1200" dirty="0" smtClean="0"/>
              <a:t>Оба причала могут обеспечивать перевалку сырой нефти и светлых нефтепродуктов и могут работать одновременно, причем в разном направлении. Техническая производительность погрузки/выгрузки  нефтепродуктов на Северном причале составляет до 2 500 т/час. Объемы ежемесячной перевалки наливных грузов в летние месяцы возможны до 800 тыс. т.</a:t>
            </a:r>
          </a:p>
          <a:p>
            <a:endParaRPr lang="ru-RU" sz="1200" dirty="0" smtClean="0"/>
          </a:p>
          <a:p>
            <a:r>
              <a:rPr lang="ru-RU" sz="1200" dirty="0" smtClean="0"/>
              <a:t>Территория порта – 13,44 га. </a:t>
            </a:r>
          </a:p>
          <a:p>
            <a:r>
              <a:rPr lang="ru-RU" sz="1200" dirty="0" smtClean="0"/>
              <a:t> </a:t>
            </a:r>
          </a:p>
          <a:p>
            <a:r>
              <a:rPr lang="ru-RU" sz="1200" dirty="0" smtClean="0"/>
              <a:t>Планировалось реконструировать оставшуюся часть причала №2 и полностью реконструировать  причал №3, тем самым увеличив складские площади и углубиться до 13,0 м, что достаточно для приема большегрузных судов. Также планировалось открыть 3-ю якорную стоянку для рейдовой обработки судов с осадкой до 15 м.</a:t>
            </a:r>
          </a:p>
        </p:txBody>
      </p:sp>
      <p:pic>
        <p:nvPicPr>
          <p:cNvPr id="1026" name="Picture 2"/>
          <p:cNvPicPr>
            <a:picLocks noChangeAspect="1" noChangeArrowheads="1"/>
          </p:cNvPicPr>
          <p:nvPr/>
        </p:nvPicPr>
        <p:blipFill>
          <a:blip r:embed="rId4" cstate="print"/>
          <a:srcRect l="12215" t="20064" r="38392" b="5030"/>
          <a:stretch>
            <a:fillRect/>
          </a:stretch>
        </p:blipFill>
        <p:spPr bwMode="auto">
          <a:xfrm>
            <a:off x="107504" y="4365104"/>
            <a:ext cx="3240360" cy="1951185"/>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10" name="Прямоугольник 9"/>
          <p:cNvSpPr/>
          <p:nvPr/>
        </p:nvSpPr>
        <p:spPr>
          <a:xfrm>
            <a:off x="4320480" y="0"/>
            <a:ext cx="4823520" cy="707886"/>
          </a:xfrm>
          <a:prstGeom prst="rect">
            <a:avLst/>
          </a:prstGeom>
        </p:spPr>
        <p:txBody>
          <a:bodyPr wrap="square">
            <a:spAutoFit/>
          </a:bodyPr>
          <a:lstStyle/>
          <a:p>
            <a:pPr algn="r">
              <a:spcBef>
                <a:spcPct val="0"/>
              </a:spcBef>
              <a:defRPr/>
            </a:pPr>
            <a:r>
              <a:rPr lang="ru-RU" sz="2000" b="1" dirty="0" smtClean="0">
                <a:ln w="11430"/>
                <a:solidFill>
                  <a:srgbClr val="C00000"/>
                </a:solidFill>
                <a:effectLst>
                  <a:outerShdw blurRad="80000" dist="40000" dir="5040000" algn="tl">
                    <a:srgbClr val="000000">
                      <a:alpha val="30000"/>
                    </a:srgbClr>
                  </a:outerShdw>
                </a:effectLst>
                <a:latin typeface="+mj-lt"/>
                <a:ea typeface="+mj-ea"/>
                <a:cs typeface="+mj-cs"/>
              </a:rPr>
              <a:t>мощность 11</a:t>
            </a:r>
            <a:r>
              <a:rPr lang="en-US" sz="2000" b="1" dirty="0" smtClean="0">
                <a:ln w="11430"/>
                <a:solidFill>
                  <a:srgbClr val="C00000"/>
                </a:solidFill>
                <a:effectLst>
                  <a:outerShdw blurRad="80000" dist="40000" dir="5040000" algn="tl">
                    <a:srgbClr val="000000">
                      <a:alpha val="30000"/>
                    </a:srgbClr>
                  </a:outerShdw>
                </a:effectLst>
                <a:latin typeface="+mj-lt"/>
                <a:ea typeface="+mj-ea"/>
                <a:cs typeface="+mj-cs"/>
              </a:rPr>
              <a:t>,</a:t>
            </a:r>
            <a:r>
              <a:rPr lang="ru-RU" sz="2000" b="1" dirty="0" smtClean="0">
                <a:ln w="11430"/>
                <a:solidFill>
                  <a:srgbClr val="C00000"/>
                </a:solidFill>
                <a:effectLst>
                  <a:outerShdw blurRad="80000" dist="40000" dir="5040000" algn="tl">
                    <a:srgbClr val="000000">
                      <a:alpha val="30000"/>
                    </a:srgbClr>
                  </a:outerShdw>
                </a:effectLst>
                <a:latin typeface="+mj-lt"/>
                <a:ea typeface="+mj-ea"/>
                <a:cs typeface="+mj-cs"/>
              </a:rPr>
              <a:t>3</a:t>
            </a:r>
            <a:r>
              <a:rPr lang="en-US" sz="2000" b="1" dirty="0" smtClean="0">
                <a:ln w="11430"/>
                <a:solidFill>
                  <a:srgbClr val="C00000"/>
                </a:solidFill>
                <a:effectLst>
                  <a:outerShdw blurRad="80000" dist="40000" dir="5040000" algn="tl">
                    <a:srgbClr val="000000">
                      <a:alpha val="30000"/>
                    </a:srgbClr>
                  </a:outerShdw>
                </a:effectLst>
                <a:latin typeface="+mj-lt"/>
                <a:ea typeface="+mj-ea"/>
                <a:cs typeface="+mj-cs"/>
              </a:rPr>
              <a:t> </a:t>
            </a:r>
            <a:r>
              <a:rPr lang="ru-RU" sz="2000" b="1" dirty="0" err="1" smtClean="0">
                <a:ln w="11430"/>
                <a:solidFill>
                  <a:srgbClr val="C00000"/>
                </a:solidFill>
                <a:effectLst>
                  <a:outerShdw blurRad="80000" dist="40000" dir="5040000" algn="tl">
                    <a:srgbClr val="000000">
                      <a:alpha val="30000"/>
                    </a:srgbClr>
                  </a:outerShdw>
                </a:effectLst>
                <a:latin typeface="+mj-lt"/>
                <a:ea typeface="+mj-ea"/>
                <a:cs typeface="+mj-cs"/>
              </a:rPr>
              <a:t>млн</a:t>
            </a:r>
            <a:r>
              <a:rPr lang="ru-RU" sz="2000" b="1" dirty="0" smtClean="0">
                <a:ln w="11430"/>
                <a:solidFill>
                  <a:srgbClr val="C00000"/>
                </a:solidFill>
                <a:effectLst>
                  <a:outerShdw blurRad="80000" dist="40000" dir="5040000" algn="tl">
                    <a:srgbClr val="000000">
                      <a:alpha val="30000"/>
                    </a:srgbClr>
                  </a:outerShdw>
                </a:effectLst>
                <a:latin typeface="+mj-lt"/>
                <a:ea typeface="+mj-ea"/>
                <a:cs typeface="+mj-cs"/>
              </a:rPr>
              <a:t> т грузов в год</a:t>
            </a:r>
            <a:r>
              <a:rPr lang="en-US" sz="2000" b="1" dirty="0" smtClean="0">
                <a:ln w="11430"/>
                <a:solidFill>
                  <a:srgbClr val="C00000"/>
                </a:solidFill>
                <a:effectLst>
                  <a:outerShdw blurRad="80000" dist="40000" dir="5040000" algn="tl">
                    <a:srgbClr val="000000">
                      <a:alpha val="30000"/>
                    </a:srgbClr>
                  </a:outerShdw>
                </a:effectLst>
                <a:latin typeface="+mj-lt"/>
                <a:ea typeface="+mj-ea"/>
                <a:cs typeface="+mj-cs"/>
              </a:rPr>
              <a:t>, </a:t>
            </a:r>
            <a:r>
              <a:rPr lang="ru-RU" sz="2000" b="1" dirty="0" smtClean="0">
                <a:ln w="11430"/>
                <a:solidFill>
                  <a:srgbClr val="C00000"/>
                </a:solidFill>
                <a:effectLst>
                  <a:outerShdw blurRad="80000" dist="40000" dir="5040000" algn="tl">
                    <a:srgbClr val="000000">
                      <a:alpha val="30000"/>
                    </a:srgbClr>
                  </a:outerShdw>
                </a:effectLst>
                <a:latin typeface="+mj-lt"/>
                <a:ea typeface="+mj-ea"/>
                <a:cs typeface="+mj-cs"/>
              </a:rPr>
              <a:t/>
            </a:r>
            <a:br>
              <a:rPr lang="ru-RU" sz="2000" b="1" dirty="0" smtClean="0">
                <a:ln w="11430"/>
                <a:solidFill>
                  <a:srgbClr val="C00000"/>
                </a:solidFill>
                <a:effectLst>
                  <a:outerShdw blurRad="80000" dist="40000" dir="5040000" algn="tl">
                    <a:srgbClr val="000000">
                      <a:alpha val="30000"/>
                    </a:srgbClr>
                  </a:outerShdw>
                </a:effectLst>
                <a:latin typeface="+mj-lt"/>
                <a:ea typeface="+mj-ea"/>
                <a:cs typeface="+mj-cs"/>
              </a:rPr>
            </a:br>
            <a:r>
              <a:rPr lang="ru-RU" sz="2000" b="1" dirty="0" smtClean="0">
                <a:ln w="11430"/>
                <a:solidFill>
                  <a:srgbClr val="C00000"/>
                </a:solidFill>
                <a:effectLst>
                  <a:outerShdw blurRad="80000" dist="40000" dir="5040000" algn="tl">
                    <a:srgbClr val="000000">
                      <a:alpha val="30000"/>
                    </a:srgbClr>
                  </a:outerShdw>
                </a:effectLst>
                <a:latin typeface="+mj-lt"/>
                <a:ea typeface="+mj-ea"/>
                <a:cs typeface="+mj-cs"/>
              </a:rPr>
              <a:t>в том числе 1</a:t>
            </a:r>
            <a:r>
              <a:rPr lang="en-US" sz="2000" b="1" dirty="0" smtClean="0">
                <a:ln w="11430"/>
                <a:solidFill>
                  <a:srgbClr val="C00000"/>
                </a:solidFill>
                <a:effectLst>
                  <a:outerShdw blurRad="80000" dist="40000" dir="5040000" algn="tl">
                    <a:srgbClr val="000000">
                      <a:alpha val="30000"/>
                    </a:srgbClr>
                  </a:outerShdw>
                </a:effectLst>
                <a:latin typeface="+mj-lt"/>
                <a:ea typeface="+mj-ea"/>
                <a:cs typeface="+mj-cs"/>
              </a:rPr>
              <a:t>,5 </a:t>
            </a:r>
            <a:r>
              <a:rPr lang="ru-RU" sz="2000" b="1" dirty="0" err="1" smtClean="0">
                <a:ln w="11430"/>
                <a:solidFill>
                  <a:srgbClr val="C00000"/>
                </a:solidFill>
                <a:effectLst>
                  <a:outerShdw blurRad="80000" dist="40000" dir="5040000" algn="tl">
                    <a:srgbClr val="000000">
                      <a:alpha val="30000"/>
                    </a:srgbClr>
                  </a:outerShdw>
                </a:effectLst>
                <a:latin typeface="+mj-lt"/>
                <a:ea typeface="+mj-ea"/>
                <a:cs typeface="+mj-cs"/>
              </a:rPr>
              <a:t>млн</a:t>
            </a:r>
            <a:r>
              <a:rPr lang="ru-RU" sz="2000" b="1" dirty="0" smtClean="0">
                <a:ln w="11430"/>
                <a:solidFill>
                  <a:srgbClr val="C00000"/>
                </a:solidFill>
                <a:effectLst>
                  <a:outerShdw blurRad="80000" dist="40000" dir="5040000" algn="tl">
                    <a:srgbClr val="000000">
                      <a:alpha val="30000"/>
                    </a:srgbClr>
                  </a:outerShdw>
                </a:effectLst>
                <a:latin typeface="+mj-lt"/>
                <a:ea typeface="+mj-ea"/>
                <a:cs typeface="+mj-cs"/>
              </a:rPr>
              <a:t> сухих</a:t>
            </a:r>
            <a:endParaRPr lang="ru-RU" sz="2000" b="1" dirty="0">
              <a:ln w="11430"/>
              <a:solidFill>
                <a:srgbClr val="C00000"/>
              </a:solidFill>
              <a:effectLst>
                <a:outerShdw blurRad="80000" dist="40000" dir="5040000" algn="tl">
                  <a:srgbClr val="000000">
                    <a:alpha val="30000"/>
                  </a:srgbClr>
                </a:outerShdw>
              </a:effectLst>
              <a:latin typeface="+mj-lt"/>
              <a:ea typeface="+mj-ea"/>
              <a:cs typeface="+mj-cs"/>
            </a:endParaRPr>
          </a:p>
        </p:txBody>
      </p:sp>
      <p:pic>
        <p:nvPicPr>
          <p:cNvPr id="1028" name="Picture 4" descr="http://www.fponp.gov.ua/images/Foto%20main/DSC05230a.jpg"/>
          <p:cNvPicPr>
            <a:picLocks noChangeAspect="1" noChangeArrowheads="1"/>
          </p:cNvPicPr>
          <p:nvPr/>
        </p:nvPicPr>
        <p:blipFill>
          <a:blip r:embed="rId5" cstate="print"/>
          <a:srcRect t="10000" b="3333"/>
          <a:stretch>
            <a:fillRect/>
          </a:stretch>
        </p:blipFill>
        <p:spPr bwMode="auto">
          <a:xfrm>
            <a:off x="107504" y="2420888"/>
            <a:ext cx="3240360" cy="1872208"/>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030" name="Picture 6" descr="http://portkafa.com/images/obw_vid/11.jpg"/>
          <p:cNvPicPr>
            <a:picLocks noChangeAspect="1" noChangeArrowheads="1"/>
          </p:cNvPicPr>
          <p:nvPr/>
        </p:nvPicPr>
        <p:blipFill>
          <a:blip r:embed="rId6" cstate="print"/>
          <a:srcRect/>
          <a:stretch>
            <a:fillRect/>
          </a:stretch>
        </p:blipFill>
        <p:spPr bwMode="auto">
          <a:xfrm>
            <a:off x="107504" y="854714"/>
            <a:ext cx="2016224" cy="1512168"/>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6453336"/>
            <a:ext cx="9144000" cy="404664"/>
          </a:xfrm>
          <a:prstGeom prst="rect">
            <a:avLst/>
          </a:prstGeom>
          <a:solidFill>
            <a:srgbClr val="B9CD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628650"/>
            <a:r>
              <a:rPr lang="ru-RU" sz="1200" dirty="0" smtClean="0">
                <a:solidFill>
                  <a:schemeClr val="tx1"/>
                </a:solidFill>
              </a:rPr>
              <a:t>Источник: </a:t>
            </a:r>
            <a:r>
              <a:rPr lang="en-US" sz="1200" dirty="0" smtClean="0">
                <a:solidFill>
                  <a:schemeClr val="tx1"/>
                </a:solidFill>
              </a:rPr>
              <a:t>http://emtp.com.ua</a:t>
            </a:r>
            <a:r>
              <a:rPr lang="ru-RU" sz="1200" dirty="0" smtClean="0">
                <a:solidFill>
                  <a:schemeClr val="tx1"/>
                </a:solidFill>
              </a:rPr>
              <a:t>, анализ </a:t>
            </a:r>
            <a:r>
              <a:rPr lang="ru-RU" sz="1200" dirty="0" err="1" smtClean="0">
                <a:solidFill>
                  <a:schemeClr val="tx1"/>
                </a:solidFill>
              </a:rPr>
              <a:t>ИнфоТЭК-КОНСАЛТ</a:t>
            </a:r>
            <a:r>
              <a:rPr lang="ru-RU" sz="1200" dirty="0" smtClean="0">
                <a:solidFill>
                  <a:schemeClr val="tx1"/>
                </a:solidFill>
              </a:rPr>
              <a:t> 			                         </a:t>
            </a:r>
            <a:r>
              <a:rPr lang="ru-RU" sz="1200" dirty="0" err="1" smtClean="0">
                <a:solidFill>
                  <a:schemeClr val="tx1"/>
                </a:solidFill>
              </a:rPr>
              <a:t>ИнфоТЭК-КОНСАЛТ</a:t>
            </a:r>
            <a:r>
              <a:rPr lang="ru-RU" sz="1200" dirty="0" smtClean="0">
                <a:solidFill>
                  <a:schemeClr val="tx1"/>
                </a:solidFill>
              </a:rPr>
              <a:t>  </a:t>
            </a:r>
            <a:r>
              <a:rPr lang="en-US" sz="1200" dirty="0" smtClean="0">
                <a:solidFill>
                  <a:schemeClr val="tx1"/>
                </a:solidFill>
              </a:rPr>
              <a:t>|  </a:t>
            </a:r>
            <a:fld id="{2F53DC92-EA75-4413-A3DE-E9D8420ED53E}" type="slidenum">
              <a:rPr lang="ru-RU" sz="1200" smtClean="0">
                <a:solidFill>
                  <a:schemeClr val="tx1"/>
                </a:solidFill>
              </a:rPr>
              <a:pPr indent="628650"/>
              <a:t>17</a:t>
            </a:fld>
            <a:endParaRPr lang="ru-RU" sz="1200" dirty="0">
              <a:solidFill>
                <a:schemeClr val="tx1"/>
              </a:solidFill>
            </a:endParaRPr>
          </a:p>
        </p:txBody>
      </p:sp>
      <p:pic>
        <p:nvPicPr>
          <p:cNvPr id="5" name="Рисунок 4"/>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107504" y="6525344"/>
            <a:ext cx="517821" cy="239536"/>
          </a:xfrm>
          <a:prstGeom prst="rect">
            <a:avLst/>
          </a:prstGeom>
          <a:effectLst/>
        </p:spPr>
      </p:pic>
      <p:sp>
        <p:nvSpPr>
          <p:cNvPr id="7" name="TextBox 6"/>
          <p:cNvSpPr txBox="1"/>
          <p:nvPr/>
        </p:nvSpPr>
        <p:spPr>
          <a:xfrm>
            <a:off x="3491879" y="980728"/>
            <a:ext cx="5522725" cy="5601533"/>
          </a:xfrm>
          <a:prstGeom prst="rect">
            <a:avLst/>
          </a:prstGeom>
          <a:noFill/>
        </p:spPr>
        <p:txBody>
          <a:bodyPr wrap="square" rtlCol="0">
            <a:spAutoFit/>
          </a:bodyPr>
          <a:lstStyle/>
          <a:p>
            <a:r>
              <a:rPr lang="ru-RU" sz="1200" b="1" dirty="0" smtClean="0"/>
              <a:t>Включает:</a:t>
            </a:r>
            <a:endParaRPr lang="en-US" sz="1200" b="1" dirty="0" smtClean="0"/>
          </a:p>
          <a:p>
            <a:pPr>
              <a:buFontTx/>
              <a:buChar char="-"/>
            </a:pPr>
            <a:r>
              <a:rPr lang="ru-RU" sz="1200" b="1" dirty="0" smtClean="0">
                <a:solidFill>
                  <a:srgbClr val="FF0000"/>
                </a:solidFill>
              </a:rPr>
              <a:t>грузопассажирский</a:t>
            </a:r>
            <a:r>
              <a:rPr lang="ru-RU" sz="1200" dirty="0" smtClean="0"/>
              <a:t> участок в Евпатории – 100 тыс. т тарно-штучных грузов в год,</a:t>
            </a:r>
          </a:p>
          <a:p>
            <a:pPr>
              <a:buFontTx/>
              <a:buChar char="-"/>
            </a:pPr>
            <a:r>
              <a:rPr lang="ru-RU" sz="1200" b="1" dirty="0" smtClean="0">
                <a:solidFill>
                  <a:srgbClr val="FF0000"/>
                </a:solidFill>
              </a:rPr>
              <a:t> грузовой паромно-брокерский </a:t>
            </a:r>
            <a:r>
              <a:rPr lang="ru-RU" sz="1200" dirty="0" smtClean="0"/>
              <a:t>терминал (ГПБТ) – принимает автопаромы. Пропускная способность – 300 тыс. т грузов в год</a:t>
            </a:r>
            <a:r>
              <a:rPr lang="en-US" sz="1200" dirty="0" smtClean="0"/>
              <a:t> </a:t>
            </a:r>
            <a:r>
              <a:rPr lang="ru-RU" sz="1200" dirty="0" smtClean="0"/>
              <a:t>или 10 тыс. автомашин, </a:t>
            </a:r>
          </a:p>
          <a:p>
            <a:pPr>
              <a:buFontTx/>
              <a:buChar char="-"/>
            </a:pPr>
            <a:r>
              <a:rPr lang="ru-RU" sz="1200" dirty="0" smtClean="0"/>
              <a:t> </a:t>
            </a:r>
            <a:r>
              <a:rPr lang="ru-RU" sz="1200" b="1" dirty="0" smtClean="0">
                <a:solidFill>
                  <a:srgbClr val="FF0000"/>
                </a:solidFill>
              </a:rPr>
              <a:t>грузовой</a:t>
            </a:r>
            <a:r>
              <a:rPr lang="ru-RU" sz="1200" dirty="0" smtClean="0"/>
              <a:t> район в </a:t>
            </a:r>
            <a:r>
              <a:rPr lang="ru-RU" sz="1200" dirty="0" err="1" smtClean="0"/>
              <a:t>Донузлаве</a:t>
            </a:r>
            <a:r>
              <a:rPr lang="ru-RU" sz="1200" dirty="0" smtClean="0"/>
              <a:t>. 700 </a:t>
            </a:r>
            <a:r>
              <a:rPr lang="ru-RU" sz="1200" dirty="0" err="1" smtClean="0"/>
              <a:t>тыс</a:t>
            </a:r>
            <a:r>
              <a:rPr lang="ru-RU" sz="1200" dirty="0" smtClean="0"/>
              <a:t> тонн песка</a:t>
            </a:r>
          </a:p>
          <a:p>
            <a:endParaRPr lang="ru-RU" sz="1200" i="1" dirty="0" smtClean="0"/>
          </a:p>
          <a:p>
            <a:r>
              <a:rPr lang="ru-RU" sz="1200" i="1" dirty="0" smtClean="0"/>
              <a:t>Направление перевозок: Евпатория – Стамбул (Турция).</a:t>
            </a:r>
          </a:p>
          <a:p>
            <a:endParaRPr lang="ru-RU" sz="1200" i="1" dirty="0" smtClean="0"/>
          </a:p>
          <a:p>
            <a:r>
              <a:rPr lang="ru-RU" sz="1200" dirty="0" smtClean="0"/>
              <a:t>Территория порта – 6,6 га</a:t>
            </a:r>
            <a:r>
              <a:rPr lang="en-US" sz="1200" dirty="0" smtClean="0"/>
              <a:t>, </a:t>
            </a:r>
            <a:r>
              <a:rPr lang="ru-RU" sz="1200" dirty="0" smtClean="0"/>
              <a:t>грузового района в </a:t>
            </a:r>
            <a:r>
              <a:rPr lang="ru-RU" sz="1200" dirty="0" err="1" smtClean="0"/>
              <a:t>Донузлаве</a:t>
            </a:r>
            <a:r>
              <a:rPr lang="ru-RU" sz="1200" dirty="0" smtClean="0"/>
              <a:t> – 1,9 га. </a:t>
            </a:r>
          </a:p>
          <a:p>
            <a:r>
              <a:rPr lang="ru-RU" sz="1200" dirty="0" smtClean="0"/>
              <a:t>Общая длина причальной линии – 938,7 м, пассажирских причалов – 438 м. </a:t>
            </a:r>
            <a:endParaRPr lang="en-US" sz="1200" dirty="0" smtClean="0"/>
          </a:p>
          <a:p>
            <a:endParaRPr lang="ru-RU" sz="1200" b="1" dirty="0" smtClean="0"/>
          </a:p>
          <a:p>
            <a:r>
              <a:rPr lang="ru-RU" sz="1200" b="1" dirty="0" smtClean="0"/>
              <a:t>Порт имеет собственный пассажирский флот </a:t>
            </a:r>
            <a:r>
              <a:rPr lang="ru-RU" sz="1200" dirty="0" smtClean="0"/>
              <a:t>и осуществляет морские прогулки и экскурсии вдоль побережья</a:t>
            </a:r>
            <a:r>
              <a:rPr lang="en-US" sz="1200" dirty="0" smtClean="0"/>
              <a:t>, </a:t>
            </a:r>
            <a:r>
              <a:rPr lang="ru-RU" sz="1200" dirty="0" smtClean="0"/>
              <a:t>в том числе в Севастополь.</a:t>
            </a:r>
            <a:endParaRPr lang="en-US" sz="1200" dirty="0" smtClean="0"/>
          </a:p>
          <a:p>
            <a:pPr>
              <a:buFontTx/>
              <a:buChar char="-"/>
            </a:pPr>
            <a:endParaRPr lang="ru-RU" sz="1200" dirty="0" smtClean="0"/>
          </a:p>
          <a:p>
            <a:r>
              <a:rPr lang="ru-RU" sz="1200" dirty="0" smtClean="0"/>
              <a:t>Во времена СССР внутренние пассажирские перевозки достигали 2,8 </a:t>
            </a:r>
            <a:r>
              <a:rPr lang="ru-RU" sz="1200" dirty="0" err="1" smtClean="0"/>
              <a:t>млн</a:t>
            </a:r>
            <a:r>
              <a:rPr lang="ru-RU" sz="1200" dirty="0" smtClean="0"/>
              <a:t> пассажиров в год</a:t>
            </a:r>
            <a:r>
              <a:rPr lang="en-US" sz="1200" dirty="0" smtClean="0"/>
              <a:t>, </a:t>
            </a:r>
            <a:r>
              <a:rPr lang="ru-RU" sz="1200" dirty="0" smtClean="0"/>
              <a:t>в</a:t>
            </a:r>
            <a:r>
              <a:rPr lang="ru-RU" sz="1200" b="1" dirty="0" smtClean="0"/>
              <a:t> настоящее время не более 70 тыс. чел</a:t>
            </a:r>
            <a:r>
              <a:rPr lang="en-US" sz="1200" b="1" dirty="0" smtClean="0"/>
              <a:t>.</a:t>
            </a:r>
            <a:endParaRPr lang="ru-RU" sz="1200" b="1" dirty="0" smtClean="0"/>
          </a:p>
          <a:p>
            <a:r>
              <a:rPr lang="ru-RU" sz="1200" dirty="0" smtClean="0"/>
              <a:t>В последние годы через порт осуществлялись грузопассажирские перевозки на турецком направлении и перегружался </a:t>
            </a:r>
            <a:r>
              <a:rPr lang="ru-RU" sz="1200" b="1" dirty="0" smtClean="0"/>
              <a:t>песок</a:t>
            </a:r>
            <a:r>
              <a:rPr lang="ru-RU" sz="1200" dirty="0" smtClean="0"/>
              <a:t>, который добывается силами порта в </a:t>
            </a:r>
            <a:r>
              <a:rPr lang="ru-RU" sz="1200" dirty="0" err="1" smtClean="0"/>
              <a:t>Донузлаве</a:t>
            </a:r>
            <a:r>
              <a:rPr lang="ru-RU" sz="1200" dirty="0" smtClean="0"/>
              <a:t>. </a:t>
            </a:r>
          </a:p>
          <a:p>
            <a:endParaRPr lang="ru-RU" sz="1200" dirty="0" smtClean="0"/>
          </a:p>
          <a:p>
            <a:r>
              <a:rPr lang="ru-RU" sz="1200" dirty="0" smtClean="0"/>
              <a:t>Паромный комплекс порта принимает суда типа «</a:t>
            </a:r>
            <a:r>
              <a:rPr lang="ru-RU" sz="1200" dirty="0" err="1" smtClean="0"/>
              <a:t>ро-ро</a:t>
            </a:r>
            <a:r>
              <a:rPr lang="ru-RU" sz="1200" dirty="0" smtClean="0"/>
              <a:t>» и может обрабатывать до 10 тыс. большегрузных автомобилей в год в экспортно-импортном варианте. </a:t>
            </a:r>
            <a:endParaRPr lang="ru-RU" sz="1200" b="1" dirty="0" smtClean="0"/>
          </a:p>
          <a:p>
            <a:r>
              <a:rPr lang="ru-RU" sz="1200" dirty="0" smtClean="0"/>
              <a:t>Паромный терминал включает причал, две досмотровые ямы, подъездные пути для приема судов-автопаромов типа «</a:t>
            </a:r>
            <a:r>
              <a:rPr lang="ru-RU" sz="1200" dirty="0" err="1" smtClean="0"/>
              <a:t>ро-ро</a:t>
            </a:r>
            <a:r>
              <a:rPr lang="ru-RU" sz="1200" dirty="0" smtClean="0"/>
              <a:t>», с большегрузными грузовиками, легковыми автомашинами, </a:t>
            </a:r>
            <a:r>
              <a:rPr lang="ru-RU" sz="1200" dirty="0" err="1" smtClean="0"/>
              <a:t>автотехникой</a:t>
            </a:r>
            <a:r>
              <a:rPr lang="ru-RU" sz="1200" dirty="0" smtClean="0"/>
              <a:t> на борту</a:t>
            </a:r>
            <a:r>
              <a:rPr lang="en-US" sz="1200" dirty="0" smtClean="0"/>
              <a:t>, </a:t>
            </a:r>
            <a:r>
              <a:rPr lang="ru-RU" sz="1200" dirty="0" smtClean="0"/>
              <a:t>следующими через территорию Украины в Россию, Белоруссию и страны Западной Европы.</a:t>
            </a:r>
          </a:p>
          <a:p>
            <a:endParaRPr lang="ru-RU" sz="1200" dirty="0" smtClean="0"/>
          </a:p>
          <a:p>
            <a:r>
              <a:rPr lang="ru-RU" sz="1200" dirty="0" smtClean="0"/>
              <a:t>Планировалось </a:t>
            </a:r>
            <a:r>
              <a:rPr lang="ru-RU" sz="1200" b="1" dirty="0" smtClean="0"/>
              <a:t>строительство нового морского порта в глубоководной гавани озера </a:t>
            </a:r>
            <a:r>
              <a:rPr lang="ru-RU" sz="1200" b="1" dirty="0" err="1" smtClean="0"/>
              <a:t>Донузлав</a:t>
            </a:r>
            <a:r>
              <a:rPr lang="ru-RU" sz="1200" b="1" dirty="0" smtClean="0"/>
              <a:t> и создание на его основе портопункта «Крымский».  </a:t>
            </a:r>
            <a:endParaRPr lang="ru-RU" sz="1000" dirty="0" smtClean="0"/>
          </a:p>
        </p:txBody>
      </p:sp>
      <p:sp>
        <p:nvSpPr>
          <p:cNvPr id="12" name="Прямоугольник 11"/>
          <p:cNvSpPr/>
          <p:nvPr/>
        </p:nvSpPr>
        <p:spPr>
          <a:xfrm>
            <a:off x="0" y="25460"/>
            <a:ext cx="4427984" cy="646331"/>
          </a:xfrm>
          <a:prstGeom prst="rect">
            <a:avLst/>
          </a:prstGeom>
        </p:spPr>
        <p:txBody>
          <a:bodyPr wrap="square">
            <a:spAutoFit/>
          </a:bodyPr>
          <a:lstStyle/>
          <a:p>
            <a:pPr>
              <a:spcBef>
                <a:spcPct val="0"/>
              </a:spcBef>
              <a:defRPr/>
            </a:pPr>
            <a:r>
              <a:rPr lang="ru-RU" sz="3600" b="1" dirty="0" smtClean="0">
                <a:ln w="11430"/>
                <a:solidFill>
                  <a:srgbClr val="000080"/>
                </a:solidFill>
                <a:effectLst>
                  <a:outerShdw blurRad="80000" dist="40000" dir="5040000" algn="tl">
                    <a:srgbClr val="000000">
                      <a:alpha val="30000"/>
                    </a:srgbClr>
                  </a:outerShdw>
                </a:effectLst>
                <a:latin typeface="+mj-lt"/>
                <a:ea typeface="+mj-ea"/>
                <a:cs typeface="+mj-cs"/>
              </a:rPr>
              <a:t>Евпаторийский порт</a:t>
            </a:r>
            <a:endParaRPr lang="ru-RU" sz="3600" b="1" dirty="0">
              <a:ln w="11430"/>
              <a:solidFill>
                <a:srgbClr val="000080"/>
              </a:solidFill>
              <a:effectLst>
                <a:outerShdw blurRad="80000" dist="40000" dir="5040000" algn="tl">
                  <a:srgbClr val="000000">
                    <a:alpha val="30000"/>
                  </a:srgbClr>
                </a:outerShdw>
              </a:effectLst>
              <a:latin typeface="+mj-lt"/>
              <a:ea typeface="+mj-ea"/>
              <a:cs typeface="+mj-cs"/>
            </a:endParaRPr>
          </a:p>
        </p:txBody>
      </p:sp>
      <p:sp>
        <p:nvSpPr>
          <p:cNvPr id="13" name="Прямоугольник 12"/>
          <p:cNvSpPr/>
          <p:nvPr/>
        </p:nvSpPr>
        <p:spPr>
          <a:xfrm>
            <a:off x="4139952" y="0"/>
            <a:ext cx="5004048" cy="707886"/>
          </a:xfrm>
          <a:prstGeom prst="rect">
            <a:avLst/>
          </a:prstGeom>
        </p:spPr>
        <p:txBody>
          <a:bodyPr wrap="square">
            <a:spAutoFit/>
          </a:bodyPr>
          <a:lstStyle/>
          <a:p>
            <a:pPr algn="r">
              <a:spcBef>
                <a:spcPct val="0"/>
              </a:spcBef>
              <a:defRPr/>
            </a:pPr>
            <a:r>
              <a:rPr lang="ru-RU" sz="2000" b="1" dirty="0" smtClean="0">
                <a:ln w="11430"/>
                <a:solidFill>
                  <a:srgbClr val="C00000"/>
                </a:solidFill>
                <a:effectLst>
                  <a:outerShdw blurRad="80000" dist="40000" dir="5040000" algn="tl">
                    <a:srgbClr val="000000">
                      <a:alpha val="30000"/>
                    </a:srgbClr>
                  </a:outerShdw>
                </a:effectLst>
                <a:latin typeface="+mj-lt"/>
                <a:ea typeface="+mj-ea"/>
                <a:cs typeface="+mj-cs"/>
              </a:rPr>
              <a:t>мощность 1,0 </a:t>
            </a:r>
            <a:r>
              <a:rPr lang="ru-RU" sz="2000" b="1" dirty="0" err="1" smtClean="0">
                <a:ln w="11430"/>
                <a:solidFill>
                  <a:srgbClr val="C00000"/>
                </a:solidFill>
                <a:effectLst>
                  <a:outerShdw blurRad="80000" dist="40000" dir="5040000" algn="tl">
                    <a:srgbClr val="000000">
                      <a:alpha val="30000"/>
                    </a:srgbClr>
                  </a:outerShdw>
                </a:effectLst>
                <a:latin typeface="+mj-lt"/>
                <a:ea typeface="+mj-ea"/>
                <a:cs typeface="+mj-cs"/>
              </a:rPr>
              <a:t>млн</a:t>
            </a:r>
            <a:r>
              <a:rPr lang="ru-RU" sz="2000" b="1" dirty="0" smtClean="0">
                <a:ln w="11430"/>
                <a:solidFill>
                  <a:srgbClr val="C00000"/>
                </a:solidFill>
                <a:effectLst>
                  <a:outerShdw blurRad="80000" dist="40000" dir="5040000" algn="tl">
                    <a:srgbClr val="000000">
                      <a:alpha val="30000"/>
                    </a:srgbClr>
                  </a:outerShdw>
                </a:effectLst>
                <a:latin typeface="+mj-lt"/>
                <a:ea typeface="+mj-ea"/>
                <a:cs typeface="+mj-cs"/>
              </a:rPr>
              <a:t> т грузов в год,</a:t>
            </a:r>
            <a:br>
              <a:rPr lang="ru-RU" sz="2000" b="1" dirty="0" smtClean="0">
                <a:ln w="11430"/>
                <a:solidFill>
                  <a:srgbClr val="C00000"/>
                </a:solidFill>
                <a:effectLst>
                  <a:outerShdw blurRad="80000" dist="40000" dir="5040000" algn="tl">
                    <a:srgbClr val="000000">
                      <a:alpha val="30000"/>
                    </a:srgbClr>
                  </a:outerShdw>
                </a:effectLst>
                <a:latin typeface="+mj-lt"/>
                <a:ea typeface="+mj-ea"/>
                <a:cs typeface="+mj-cs"/>
              </a:rPr>
            </a:br>
            <a:r>
              <a:rPr lang="ru-RU" sz="2000" b="1" dirty="0" smtClean="0">
                <a:ln w="11430"/>
                <a:solidFill>
                  <a:srgbClr val="C00000"/>
                </a:solidFill>
                <a:effectLst>
                  <a:outerShdw blurRad="80000" dist="40000" dir="5040000" algn="tl">
                    <a:srgbClr val="000000">
                      <a:alpha val="30000"/>
                    </a:srgbClr>
                  </a:outerShdw>
                </a:effectLst>
              </a:rPr>
              <a:t> 70 тыс. пассажиров в год </a:t>
            </a:r>
            <a:endParaRPr lang="ru-RU" sz="2000" b="1" dirty="0">
              <a:ln w="11430"/>
              <a:solidFill>
                <a:srgbClr val="C00000"/>
              </a:solidFill>
              <a:effectLst>
                <a:outerShdw blurRad="80000" dist="40000" dir="5040000" algn="tl">
                  <a:srgbClr val="000000">
                    <a:alpha val="30000"/>
                  </a:srgbClr>
                </a:outerShdw>
              </a:effectLst>
              <a:latin typeface="+mj-lt"/>
              <a:ea typeface="+mj-ea"/>
              <a:cs typeface="+mj-cs"/>
            </a:endParaRPr>
          </a:p>
        </p:txBody>
      </p:sp>
      <p:pic>
        <p:nvPicPr>
          <p:cNvPr id="17" name="Рисунок 16" descr="1234.jpg"/>
          <p:cNvPicPr>
            <a:picLocks noChangeAspect="1"/>
          </p:cNvPicPr>
          <p:nvPr/>
        </p:nvPicPr>
        <p:blipFill>
          <a:blip r:embed="rId3" cstate="print"/>
          <a:srcRect t="14193" b="7355"/>
          <a:stretch>
            <a:fillRect/>
          </a:stretch>
        </p:blipFill>
        <p:spPr>
          <a:xfrm>
            <a:off x="107504" y="908721"/>
            <a:ext cx="1958087" cy="1152128"/>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8" name="Рисунок 17" descr="12345.jpg"/>
          <p:cNvPicPr>
            <a:picLocks noChangeAspect="1"/>
          </p:cNvPicPr>
          <p:nvPr/>
        </p:nvPicPr>
        <p:blipFill>
          <a:blip r:embed="rId4" cstate="print"/>
          <a:srcRect t="8889" b="20000"/>
          <a:stretch>
            <a:fillRect/>
          </a:stretch>
        </p:blipFill>
        <p:spPr>
          <a:xfrm>
            <a:off x="899592" y="1988840"/>
            <a:ext cx="2430270" cy="1296144"/>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21" name="Рисунок 20" descr="123456.jpg"/>
          <p:cNvPicPr>
            <a:picLocks noChangeAspect="1"/>
          </p:cNvPicPr>
          <p:nvPr/>
        </p:nvPicPr>
        <p:blipFill>
          <a:blip r:embed="rId5" cstate="print"/>
          <a:stretch>
            <a:fillRect/>
          </a:stretch>
        </p:blipFill>
        <p:spPr>
          <a:xfrm>
            <a:off x="107504" y="4869160"/>
            <a:ext cx="3240360" cy="1514868"/>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22" name="Рисунок 21" descr="123456.jpg"/>
          <p:cNvPicPr>
            <a:picLocks noChangeAspect="1"/>
          </p:cNvPicPr>
          <p:nvPr/>
        </p:nvPicPr>
        <p:blipFill>
          <a:blip r:embed="rId6" cstate="print"/>
          <a:stretch>
            <a:fillRect/>
          </a:stretch>
        </p:blipFill>
        <p:spPr>
          <a:xfrm>
            <a:off x="107504" y="3284984"/>
            <a:ext cx="1944216" cy="1451317"/>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6480720"/>
            <a:ext cx="9144000" cy="404664"/>
          </a:xfrm>
          <a:prstGeom prst="rect">
            <a:avLst/>
          </a:prstGeom>
          <a:solidFill>
            <a:srgbClr val="B9CD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628650"/>
            <a:r>
              <a:rPr lang="ru-RU" sz="1200" dirty="0" smtClean="0">
                <a:solidFill>
                  <a:schemeClr val="tx1"/>
                </a:solidFill>
              </a:rPr>
              <a:t>Источник: </a:t>
            </a:r>
            <a:r>
              <a:rPr lang="en-US" sz="1200" dirty="0" smtClean="0">
                <a:solidFill>
                  <a:schemeClr val="tx1"/>
                </a:solidFill>
              </a:rPr>
              <a:t>http://ua-port.info/yaltinskij-morskoj-torgovyj-port.html</a:t>
            </a:r>
            <a:r>
              <a:rPr lang="ru-RU" sz="1200" dirty="0" smtClean="0">
                <a:solidFill>
                  <a:schemeClr val="tx1"/>
                </a:solidFill>
              </a:rPr>
              <a:t>, анализ </a:t>
            </a:r>
            <a:r>
              <a:rPr lang="ru-RU" sz="1200" dirty="0" err="1" smtClean="0">
                <a:solidFill>
                  <a:schemeClr val="tx1"/>
                </a:solidFill>
              </a:rPr>
              <a:t>ИнфоТЭК-КОНСАЛТ</a:t>
            </a:r>
            <a:r>
              <a:rPr lang="ru-RU" sz="1200" dirty="0" smtClean="0">
                <a:solidFill>
                  <a:schemeClr val="tx1"/>
                </a:solidFill>
              </a:rPr>
              <a:t>              </a:t>
            </a:r>
            <a:r>
              <a:rPr lang="ru-RU" sz="1200" dirty="0" err="1" smtClean="0">
                <a:solidFill>
                  <a:schemeClr val="tx1"/>
                </a:solidFill>
              </a:rPr>
              <a:t>ИнфоТЭК-КОНСАЛТ</a:t>
            </a:r>
            <a:r>
              <a:rPr lang="ru-RU" sz="1200" dirty="0" smtClean="0">
                <a:solidFill>
                  <a:schemeClr val="tx1"/>
                </a:solidFill>
              </a:rPr>
              <a:t>  </a:t>
            </a:r>
            <a:r>
              <a:rPr lang="en-US" sz="1200" dirty="0" smtClean="0">
                <a:solidFill>
                  <a:schemeClr val="tx1"/>
                </a:solidFill>
              </a:rPr>
              <a:t>|  </a:t>
            </a:r>
            <a:fld id="{2F53DC92-EA75-4413-A3DE-E9D8420ED53E}" type="slidenum">
              <a:rPr lang="ru-RU" sz="1200" smtClean="0">
                <a:solidFill>
                  <a:schemeClr val="tx1"/>
                </a:solidFill>
              </a:rPr>
              <a:pPr indent="628650"/>
              <a:t>18</a:t>
            </a:fld>
            <a:endParaRPr lang="ru-RU" sz="1200" dirty="0">
              <a:solidFill>
                <a:schemeClr val="tx1"/>
              </a:solidFill>
            </a:endParaRPr>
          </a:p>
        </p:txBody>
      </p:sp>
      <p:pic>
        <p:nvPicPr>
          <p:cNvPr id="5" name="Рисунок 4"/>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107504" y="6525344"/>
            <a:ext cx="517821" cy="239536"/>
          </a:xfrm>
          <a:prstGeom prst="rect">
            <a:avLst/>
          </a:prstGeom>
          <a:effectLst/>
        </p:spPr>
      </p:pic>
      <p:sp>
        <p:nvSpPr>
          <p:cNvPr id="6" name="Прямоугольник 5"/>
          <p:cNvSpPr/>
          <p:nvPr/>
        </p:nvSpPr>
        <p:spPr>
          <a:xfrm>
            <a:off x="0" y="25460"/>
            <a:ext cx="3635896" cy="646331"/>
          </a:xfrm>
          <a:prstGeom prst="rect">
            <a:avLst/>
          </a:prstGeom>
        </p:spPr>
        <p:txBody>
          <a:bodyPr wrap="square">
            <a:spAutoFit/>
          </a:bodyPr>
          <a:lstStyle/>
          <a:p>
            <a:pPr>
              <a:spcBef>
                <a:spcPct val="0"/>
              </a:spcBef>
              <a:defRPr/>
            </a:pPr>
            <a:r>
              <a:rPr lang="ru-RU" sz="3600" b="1" dirty="0" smtClean="0">
                <a:ln w="11430"/>
                <a:solidFill>
                  <a:srgbClr val="000080"/>
                </a:solidFill>
                <a:effectLst>
                  <a:outerShdw blurRad="80000" dist="40000" dir="5040000" algn="tl">
                    <a:srgbClr val="000000">
                      <a:alpha val="30000"/>
                    </a:srgbClr>
                  </a:outerShdw>
                </a:effectLst>
                <a:latin typeface="+mj-lt"/>
                <a:ea typeface="+mj-ea"/>
                <a:cs typeface="+mj-cs"/>
              </a:rPr>
              <a:t>Ялтинский порт</a:t>
            </a:r>
            <a:endParaRPr lang="ru-RU" sz="3600" b="1" dirty="0">
              <a:ln w="11430"/>
              <a:solidFill>
                <a:srgbClr val="000080"/>
              </a:solidFill>
              <a:effectLst>
                <a:outerShdw blurRad="80000" dist="40000" dir="5040000" algn="tl">
                  <a:srgbClr val="000000">
                    <a:alpha val="30000"/>
                  </a:srgbClr>
                </a:outerShdw>
              </a:effectLst>
              <a:latin typeface="+mj-lt"/>
              <a:ea typeface="+mj-ea"/>
              <a:cs typeface="+mj-cs"/>
            </a:endParaRPr>
          </a:p>
        </p:txBody>
      </p:sp>
      <p:sp>
        <p:nvSpPr>
          <p:cNvPr id="7" name="TextBox 6"/>
          <p:cNvSpPr txBox="1"/>
          <p:nvPr/>
        </p:nvSpPr>
        <p:spPr>
          <a:xfrm>
            <a:off x="3131840" y="836712"/>
            <a:ext cx="6012160" cy="5693866"/>
          </a:xfrm>
          <a:prstGeom prst="rect">
            <a:avLst/>
          </a:prstGeom>
          <a:noFill/>
        </p:spPr>
        <p:txBody>
          <a:bodyPr wrap="square" rtlCol="0">
            <a:spAutoFit/>
          </a:bodyPr>
          <a:lstStyle/>
          <a:p>
            <a:r>
              <a:rPr lang="ru-RU" sz="1200" dirty="0" smtClean="0">
                <a:latin typeface="+mj-lt"/>
              </a:rPr>
              <a:t>Обслуживает круизные суда и осуществляет перевозки пассажиров между </a:t>
            </a:r>
            <a:br>
              <a:rPr lang="ru-RU" sz="1200" dirty="0" smtClean="0">
                <a:latin typeface="+mj-lt"/>
              </a:rPr>
            </a:br>
            <a:r>
              <a:rPr lang="ru-RU" sz="1200" dirty="0" smtClean="0">
                <a:latin typeface="+mj-lt"/>
              </a:rPr>
              <a:t>населенными пунктами Южного берега Крыма и перевалку грузов </a:t>
            </a:r>
            <a:br>
              <a:rPr lang="ru-RU" sz="1200" dirty="0" smtClean="0">
                <a:latin typeface="+mj-lt"/>
              </a:rPr>
            </a:br>
            <a:r>
              <a:rPr lang="ru-RU" sz="1200" dirty="0" smtClean="0">
                <a:latin typeface="+mj-lt"/>
              </a:rPr>
              <a:t>(главным образом</a:t>
            </a:r>
            <a:r>
              <a:rPr lang="en-US" sz="1200" dirty="0" smtClean="0">
                <a:latin typeface="+mj-lt"/>
              </a:rPr>
              <a:t>, </a:t>
            </a:r>
            <a:r>
              <a:rPr lang="ru-RU" sz="1200" dirty="0" smtClean="0">
                <a:latin typeface="+mj-lt"/>
              </a:rPr>
              <a:t>стройматериалов).</a:t>
            </a:r>
            <a:r>
              <a:rPr lang="en-US" sz="1200" dirty="0" smtClean="0">
                <a:latin typeface="+mj-lt"/>
              </a:rPr>
              <a:t> </a:t>
            </a:r>
            <a:endParaRPr lang="ru-RU" sz="1200" dirty="0" smtClean="0">
              <a:latin typeface="+mj-lt"/>
            </a:endParaRPr>
          </a:p>
          <a:p>
            <a:endParaRPr lang="ru-RU" sz="800" dirty="0" smtClean="0">
              <a:latin typeface="+mj-lt"/>
            </a:endParaRPr>
          </a:p>
          <a:p>
            <a:r>
              <a:rPr lang="ru-RU" sz="1200" b="1" dirty="0" smtClean="0">
                <a:latin typeface="+mj-lt"/>
              </a:rPr>
              <a:t>Включает:</a:t>
            </a:r>
          </a:p>
          <a:p>
            <a:r>
              <a:rPr lang="ru-RU" sz="1200" b="1" dirty="0" smtClean="0">
                <a:solidFill>
                  <a:srgbClr val="FF0000"/>
                </a:solidFill>
                <a:latin typeface="+mj-lt"/>
              </a:rPr>
              <a:t>-</a:t>
            </a:r>
            <a:r>
              <a:rPr lang="en-US" sz="1200" b="1" dirty="0" smtClean="0">
                <a:solidFill>
                  <a:srgbClr val="FF0000"/>
                </a:solidFill>
                <a:latin typeface="+mj-lt"/>
              </a:rPr>
              <a:t> </a:t>
            </a:r>
            <a:r>
              <a:rPr lang="ru-RU" sz="1200" b="1" dirty="0" smtClean="0">
                <a:solidFill>
                  <a:srgbClr val="FF0000"/>
                </a:solidFill>
                <a:latin typeface="+mj-lt"/>
              </a:rPr>
              <a:t>пассажирский комплекс </a:t>
            </a:r>
            <a:r>
              <a:rPr lang="ru-RU" sz="1200" dirty="0" smtClean="0">
                <a:latin typeface="+mj-lt"/>
              </a:rPr>
              <a:t>в центре города</a:t>
            </a:r>
            <a:r>
              <a:rPr lang="en-US" sz="1200" dirty="0" smtClean="0">
                <a:latin typeface="+mj-lt"/>
              </a:rPr>
              <a:t>, </a:t>
            </a:r>
            <a:r>
              <a:rPr lang="ru-RU" sz="1200" dirty="0" smtClean="0">
                <a:latin typeface="+mj-lt"/>
              </a:rPr>
              <a:t>который может принимать теплоходы длиной до 215 м (до 240 м при благоприятных метеоусловиях) и осадкой 8,6 м.  </a:t>
            </a:r>
            <a:br>
              <a:rPr lang="ru-RU" sz="1200" dirty="0" smtClean="0">
                <a:latin typeface="+mj-lt"/>
              </a:rPr>
            </a:br>
            <a:r>
              <a:rPr lang="ru-RU" sz="1200" dirty="0" smtClean="0">
                <a:latin typeface="+mj-lt"/>
              </a:rPr>
              <a:t>Для приема туристов, прибывающих на более крупных судах, организовано рейдовое обслуживание. </a:t>
            </a:r>
          </a:p>
          <a:p>
            <a:r>
              <a:rPr lang="ru-RU" sz="1200" b="1" dirty="0" smtClean="0">
                <a:solidFill>
                  <a:srgbClr val="FF0000"/>
                </a:solidFill>
                <a:latin typeface="+mj-lt"/>
              </a:rPr>
              <a:t>-</a:t>
            </a:r>
            <a:r>
              <a:rPr lang="en-US" sz="1200" b="1" dirty="0" smtClean="0">
                <a:solidFill>
                  <a:srgbClr val="FF0000"/>
                </a:solidFill>
                <a:latin typeface="+mj-lt"/>
              </a:rPr>
              <a:t> </a:t>
            </a:r>
            <a:r>
              <a:rPr lang="ru-RU" sz="1200" b="1" dirty="0" smtClean="0">
                <a:solidFill>
                  <a:srgbClr val="FF0000"/>
                </a:solidFill>
                <a:latin typeface="+mj-lt"/>
              </a:rPr>
              <a:t>грузопассажирский комплекс </a:t>
            </a:r>
            <a:r>
              <a:rPr lang="ru-RU" sz="1200" dirty="0" smtClean="0">
                <a:latin typeface="+mj-lt"/>
              </a:rPr>
              <a:t>в 1 миле к востоку от центра города, в Массандре</a:t>
            </a:r>
            <a:r>
              <a:rPr lang="en-US" sz="1200" dirty="0" smtClean="0">
                <a:latin typeface="+mj-lt"/>
              </a:rPr>
              <a:t>, </a:t>
            </a:r>
            <a:r>
              <a:rPr lang="ru-RU" sz="1200" dirty="0" smtClean="0">
                <a:latin typeface="+mj-lt"/>
              </a:rPr>
              <a:t>способный перерабатывать до 2 </a:t>
            </a:r>
            <a:r>
              <a:rPr lang="ru-RU" sz="1200" dirty="0" err="1" smtClean="0">
                <a:latin typeface="+mj-lt"/>
              </a:rPr>
              <a:t>млн</a:t>
            </a:r>
            <a:r>
              <a:rPr lang="ru-RU" sz="1200" dirty="0" smtClean="0">
                <a:latin typeface="+mj-lt"/>
              </a:rPr>
              <a:t> т грузов в год </a:t>
            </a:r>
            <a:r>
              <a:rPr lang="en-US" sz="1200" dirty="0" smtClean="0">
                <a:latin typeface="+mj-lt"/>
              </a:rPr>
              <a:t>(</a:t>
            </a:r>
            <a:r>
              <a:rPr lang="ru-RU" sz="1200" dirty="0" smtClean="0">
                <a:latin typeface="+mj-lt"/>
              </a:rPr>
              <a:t>грузовой причал, оснащенный кранами г/</a:t>
            </a:r>
            <a:r>
              <a:rPr lang="ru-RU" sz="1200" dirty="0" err="1" smtClean="0">
                <a:latin typeface="+mj-lt"/>
              </a:rPr>
              <a:t>п</a:t>
            </a:r>
            <a:r>
              <a:rPr lang="ru-RU" sz="1200" dirty="0" smtClean="0">
                <a:latin typeface="+mj-lt"/>
              </a:rPr>
              <a:t> 10-20 т; причал для судов типа «</a:t>
            </a:r>
            <a:r>
              <a:rPr lang="ru-RU" sz="1200" dirty="0" err="1" smtClean="0">
                <a:latin typeface="+mj-lt"/>
              </a:rPr>
              <a:t>ро-ро</a:t>
            </a:r>
            <a:r>
              <a:rPr lang="ru-RU" sz="1200" dirty="0" smtClean="0">
                <a:latin typeface="+mj-lt"/>
              </a:rPr>
              <a:t>» и паромов с кормовой аппарелью, </a:t>
            </a:r>
            <a:br>
              <a:rPr lang="ru-RU" sz="1200" dirty="0" smtClean="0">
                <a:latin typeface="+mj-lt"/>
              </a:rPr>
            </a:br>
            <a:r>
              <a:rPr lang="ru-RU" sz="1200" dirty="0" smtClean="0">
                <a:latin typeface="+mj-lt"/>
              </a:rPr>
              <a:t>с осадкой 6 м</a:t>
            </a:r>
            <a:r>
              <a:rPr lang="en-US" sz="1200" dirty="0" smtClean="0">
                <a:latin typeface="+mj-lt"/>
              </a:rPr>
              <a:t>)</a:t>
            </a:r>
            <a:endParaRPr lang="ru-RU" sz="1200" dirty="0" smtClean="0">
              <a:latin typeface="+mj-lt"/>
            </a:endParaRPr>
          </a:p>
          <a:p>
            <a:r>
              <a:rPr lang="ru-RU" sz="1200" b="1" dirty="0" smtClean="0">
                <a:solidFill>
                  <a:srgbClr val="FF0000"/>
                </a:solidFill>
                <a:latin typeface="+mj-lt"/>
              </a:rPr>
              <a:t>- территории </a:t>
            </a:r>
            <a:r>
              <a:rPr lang="ru-RU" sz="1200" b="1" dirty="0" err="1" smtClean="0">
                <a:solidFill>
                  <a:srgbClr val="FF0000"/>
                </a:solidFill>
                <a:latin typeface="+mj-lt"/>
              </a:rPr>
              <a:t>поротпунктов</a:t>
            </a:r>
            <a:r>
              <a:rPr lang="ru-RU" sz="1200" b="1" dirty="0" smtClean="0">
                <a:solidFill>
                  <a:srgbClr val="FF0000"/>
                </a:solidFill>
                <a:latin typeface="+mj-lt"/>
              </a:rPr>
              <a:t>  </a:t>
            </a:r>
            <a:r>
              <a:rPr lang="ru-RU" sz="1200" dirty="0" smtClean="0">
                <a:latin typeface="+mj-lt"/>
              </a:rPr>
              <a:t>(Форос, Симеиз, Алупка, </a:t>
            </a:r>
            <a:r>
              <a:rPr lang="ru-RU" sz="1200" dirty="0" err="1" smtClean="0">
                <a:latin typeface="+mj-lt"/>
              </a:rPr>
              <a:t>Мисхор</a:t>
            </a:r>
            <a:r>
              <a:rPr lang="ru-RU" sz="1200" dirty="0" smtClean="0">
                <a:latin typeface="+mj-lt"/>
              </a:rPr>
              <a:t>, Ласточкино гнездо, Золотой пляж, Ливадия, Интурист, </a:t>
            </a:r>
            <a:r>
              <a:rPr lang="ru-RU" sz="1200" dirty="0" err="1" smtClean="0">
                <a:latin typeface="+mj-lt"/>
              </a:rPr>
              <a:t>Никитский</a:t>
            </a:r>
            <a:r>
              <a:rPr lang="ru-RU" sz="1200" dirty="0" smtClean="0">
                <a:latin typeface="+mj-lt"/>
              </a:rPr>
              <a:t> ботанический сад, Донбасс, Морис Торез, Гурзуф, Фрунзенское, Рабочий уголок, Алушта, </a:t>
            </a:r>
            <a:r>
              <a:rPr lang="ru-RU" sz="1200" dirty="0" err="1" smtClean="0">
                <a:latin typeface="+mj-lt"/>
              </a:rPr>
              <a:t>Малореченское</a:t>
            </a:r>
            <a:r>
              <a:rPr lang="ru-RU" sz="1200" dirty="0" smtClean="0">
                <a:latin typeface="+mj-lt"/>
              </a:rPr>
              <a:t>, Рыбачье, Морское, Судак</a:t>
            </a:r>
            <a:r>
              <a:rPr lang="en-US" sz="1200" dirty="0" smtClean="0">
                <a:latin typeface="+mj-lt"/>
              </a:rPr>
              <a:t>), </a:t>
            </a:r>
            <a:r>
              <a:rPr lang="ru-RU" sz="1200" dirty="0" smtClean="0">
                <a:latin typeface="+mj-lt"/>
              </a:rPr>
              <a:t>которые служили для выполнения пассажирских операций судами портового флота</a:t>
            </a:r>
            <a:r>
              <a:rPr lang="en-US" sz="1200" dirty="0" smtClean="0">
                <a:latin typeface="+mj-lt"/>
              </a:rPr>
              <a:t>.</a:t>
            </a:r>
            <a:r>
              <a:rPr lang="ru-RU" sz="1200" dirty="0" smtClean="0">
                <a:latin typeface="+mj-lt"/>
              </a:rPr>
              <a:t> Прогулочные катера</a:t>
            </a:r>
            <a:r>
              <a:rPr lang="en-US" sz="1200" dirty="0" smtClean="0">
                <a:latin typeface="+mj-lt"/>
              </a:rPr>
              <a:t> </a:t>
            </a:r>
            <a:r>
              <a:rPr lang="ru-RU" sz="1200" dirty="0" err="1" smtClean="0">
                <a:latin typeface="+mj-lt"/>
              </a:rPr>
              <a:t>портофлота</a:t>
            </a:r>
            <a:r>
              <a:rPr lang="ru-RU" sz="1200" dirty="0" smtClean="0">
                <a:latin typeface="+mj-lt"/>
              </a:rPr>
              <a:t> в годы СССР перевозили до 6 </a:t>
            </a:r>
            <a:r>
              <a:rPr lang="ru-RU" sz="1200" dirty="0" err="1" smtClean="0">
                <a:latin typeface="+mj-lt"/>
              </a:rPr>
              <a:t>млн</a:t>
            </a:r>
            <a:r>
              <a:rPr lang="ru-RU" sz="1200" dirty="0" smtClean="0">
                <a:latin typeface="+mj-lt"/>
              </a:rPr>
              <a:t> пассажиров в год. </a:t>
            </a:r>
            <a:r>
              <a:rPr lang="ru-RU" sz="1200" b="1" dirty="0" smtClean="0">
                <a:latin typeface="+mj-lt"/>
              </a:rPr>
              <a:t>Сегодня флот порта может перевозить до 1,5 </a:t>
            </a:r>
            <a:r>
              <a:rPr lang="ru-RU" sz="1200" b="1" dirty="0" err="1" smtClean="0">
                <a:latin typeface="+mj-lt"/>
              </a:rPr>
              <a:t>млн</a:t>
            </a:r>
            <a:r>
              <a:rPr lang="ru-RU" sz="1200" b="1" dirty="0" smtClean="0">
                <a:latin typeface="+mj-lt"/>
              </a:rPr>
              <a:t> пассажиров в год</a:t>
            </a:r>
            <a:r>
              <a:rPr lang="ru-RU" sz="1200" dirty="0" smtClean="0">
                <a:latin typeface="+mj-lt"/>
              </a:rPr>
              <a:t>.</a:t>
            </a:r>
          </a:p>
          <a:p>
            <a:pPr>
              <a:buFontTx/>
              <a:buChar char="-"/>
            </a:pPr>
            <a:endParaRPr lang="ru-RU" sz="800" dirty="0" smtClean="0">
              <a:latin typeface="+mj-lt"/>
            </a:endParaRPr>
          </a:p>
          <a:p>
            <a:r>
              <a:rPr lang="ru-RU" sz="1200" dirty="0" smtClean="0"/>
              <a:t>Площадь комплекса составляет 3,34 га, площадь открытых складов 15 тыс. м².</a:t>
            </a:r>
            <a:endParaRPr lang="en-US" sz="1200" dirty="0" smtClean="0">
              <a:latin typeface="+mj-lt"/>
            </a:endParaRPr>
          </a:p>
          <a:p>
            <a:endParaRPr lang="ru-RU" sz="800" dirty="0" smtClean="0">
              <a:latin typeface="+mj-lt"/>
            </a:endParaRPr>
          </a:p>
          <a:p>
            <a:r>
              <a:rPr lang="ru-RU" sz="1200" dirty="0" smtClean="0">
                <a:latin typeface="+mj-lt"/>
              </a:rPr>
              <a:t>В январе 2011 г. порт стал членом Ассоциации круизных портов Средиземноморья </a:t>
            </a:r>
            <a:r>
              <a:rPr lang="ru-RU" sz="1200" b="1" dirty="0" err="1" smtClean="0">
                <a:latin typeface="+mj-lt"/>
              </a:rPr>
              <a:t>Мedcruise</a:t>
            </a:r>
            <a:r>
              <a:rPr lang="ru-RU" sz="1200" dirty="0" smtClean="0">
                <a:latin typeface="+mj-lt"/>
              </a:rPr>
              <a:t>.  Министерство транспорта и связи Украины сообщало, что членство в ассоциации позволит порту увеличить количество заходов судов класса «люкс», что будет «пополнять бюджет предприятия и города и позволит укрепить международный статус Ялты». Руководство порта и Ассоциации достигли договоренности об организации новой круизной линии. Ожидалось</a:t>
            </a:r>
            <a:r>
              <a:rPr lang="en-US" sz="1200" dirty="0" smtClean="0">
                <a:latin typeface="+mj-lt"/>
              </a:rPr>
              <a:t>, </a:t>
            </a:r>
            <a:r>
              <a:rPr lang="ru-RU" sz="1200" dirty="0" smtClean="0">
                <a:latin typeface="+mj-lt"/>
              </a:rPr>
              <a:t>что удастся привлечь иностранные инвестиции для строительства и реконструкции причалов и инфраструктуры портов</a:t>
            </a:r>
            <a:r>
              <a:rPr lang="en-US" sz="1200" dirty="0" smtClean="0">
                <a:latin typeface="+mj-lt"/>
              </a:rPr>
              <a:t>. </a:t>
            </a:r>
            <a:r>
              <a:rPr lang="ru-RU" sz="1200" dirty="0" smtClean="0">
                <a:latin typeface="+mj-lt"/>
              </a:rPr>
              <a:t>В перспективе рассматривалась возможность появления в Черном море круизного судна, которое курсировало бы между портами Украины, России, Болгарии, Турции, Румынии и Грузии. </a:t>
            </a:r>
          </a:p>
        </p:txBody>
      </p:sp>
      <p:sp>
        <p:nvSpPr>
          <p:cNvPr id="10" name="Прямоугольник 9"/>
          <p:cNvSpPr/>
          <p:nvPr/>
        </p:nvSpPr>
        <p:spPr>
          <a:xfrm>
            <a:off x="4139952" y="0"/>
            <a:ext cx="5004048" cy="707886"/>
          </a:xfrm>
          <a:prstGeom prst="rect">
            <a:avLst/>
          </a:prstGeom>
        </p:spPr>
        <p:txBody>
          <a:bodyPr wrap="square">
            <a:spAutoFit/>
          </a:bodyPr>
          <a:lstStyle/>
          <a:p>
            <a:pPr algn="r">
              <a:spcBef>
                <a:spcPct val="0"/>
              </a:spcBef>
              <a:defRPr/>
            </a:pPr>
            <a:r>
              <a:rPr lang="ru-RU" sz="2000" b="1" dirty="0" smtClean="0">
                <a:ln w="11430"/>
                <a:solidFill>
                  <a:srgbClr val="C00000"/>
                </a:solidFill>
                <a:effectLst>
                  <a:outerShdw blurRad="80000" dist="40000" dir="5040000" algn="tl">
                    <a:srgbClr val="000000">
                      <a:alpha val="30000"/>
                    </a:srgbClr>
                  </a:outerShdw>
                </a:effectLst>
                <a:latin typeface="+mj-lt"/>
                <a:ea typeface="+mj-ea"/>
                <a:cs typeface="+mj-cs"/>
              </a:rPr>
              <a:t>мощность 2,0 </a:t>
            </a:r>
            <a:r>
              <a:rPr lang="ru-RU" sz="2000" b="1" dirty="0" err="1" smtClean="0">
                <a:ln w="11430"/>
                <a:solidFill>
                  <a:srgbClr val="C00000"/>
                </a:solidFill>
                <a:effectLst>
                  <a:outerShdw blurRad="80000" dist="40000" dir="5040000" algn="tl">
                    <a:srgbClr val="000000">
                      <a:alpha val="30000"/>
                    </a:srgbClr>
                  </a:outerShdw>
                </a:effectLst>
                <a:latin typeface="+mj-lt"/>
                <a:ea typeface="+mj-ea"/>
                <a:cs typeface="+mj-cs"/>
              </a:rPr>
              <a:t>млн</a:t>
            </a:r>
            <a:r>
              <a:rPr lang="ru-RU" sz="2000" b="1" dirty="0" smtClean="0">
                <a:ln w="11430"/>
                <a:solidFill>
                  <a:srgbClr val="C00000"/>
                </a:solidFill>
                <a:effectLst>
                  <a:outerShdw blurRad="80000" dist="40000" dir="5040000" algn="tl">
                    <a:srgbClr val="000000">
                      <a:alpha val="30000"/>
                    </a:srgbClr>
                  </a:outerShdw>
                </a:effectLst>
                <a:latin typeface="+mj-lt"/>
                <a:ea typeface="+mj-ea"/>
                <a:cs typeface="+mj-cs"/>
              </a:rPr>
              <a:t> т </a:t>
            </a:r>
            <a:r>
              <a:rPr lang="ru-RU" sz="2000" b="1" dirty="0" smtClean="0">
                <a:ln w="11430"/>
                <a:solidFill>
                  <a:srgbClr val="C00000"/>
                </a:solidFill>
                <a:effectLst>
                  <a:outerShdw blurRad="80000" dist="40000" dir="5040000" algn="tl">
                    <a:srgbClr val="000000">
                      <a:alpha val="30000"/>
                    </a:srgbClr>
                  </a:outerShdw>
                </a:effectLst>
              </a:rPr>
              <a:t>грузов в год, </a:t>
            </a:r>
            <a:br>
              <a:rPr lang="ru-RU" sz="2000" b="1" dirty="0" smtClean="0">
                <a:ln w="11430"/>
                <a:solidFill>
                  <a:srgbClr val="C00000"/>
                </a:solidFill>
                <a:effectLst>
                  <a:outerShdw blurRad="80000" dist="40000" dir="5040000" algn="tl">
                    <a:srgbClr val="000000">
                      <a:alpha val="30000"/>
                    </a:srgbClr>
                  </a:outerShdw>
                </a:effectLst>
              </a:rPr>
            </a:br>
            <a:r>
              <a:rPr lang="ru-RU" sz="2000" b="1" dirty="0" smtClean="0">
                <a:ln w="11430"/>
                <a:solidFill>
                  <a:srgbClr val="C00000"/>
                </a:solidFill>
                <a:effectLst>
                  <a:outerShdw blurRad="80000" dist="40000" dir="5040000" algn="tl">
                    <a:srgbClr val="000000">
                      <a:alpha val="30000"/>
                    </a:srgbClr>
                  </a:outerShdw>
                </a:effectLst>
                <a:latin typeface="+mj-lt"/>
                <a:ea typeface="+mj-ea"/>
                <a:cs typeface="+mj-cs"/>
              </a:rPr>
              <a:t>1,5 </a:t>
            </a:r>
            <a:r>
              <a:rPr lang="ru-RU" sz="2000" b="1" dirty="0" err="1" smtClean="0">
                <a:ln w="11430"/>
                <a:solidFill>
                  <a:srgbClr val="C00000"/>
                </a:solidFill>
                <a:effectLst>
                  <a:outerShdw blurRad="80000" dist="40000" dir="5040000" algn="tl">
                    <a:srgbClr val="000000">
                      <a:alpha val="30000"/>
                    </a:srgbClr>
                  </a:outerShdw>
                </a:effectLst>
                <a:latin typeface="+mj-lt"/>
                <a:ea typeface="+mj-ea"/>
                <a:cs typeface="+mj-cs"/>
              </a:rPr>
              <a:t>млн</a:t>
            </a:r>
            <a:r>
              <a:rPr lang="ru-RU" sz="2000" b="1" dirty="0" smtClean="0">
                <a:ln w="11430"/>
                <a:solidFill>
                  <a:srgbClr val="C00000"/>
                </a:solidFill>
                <a:effectLst>
                  <a:outerShdw blurRad="80000" dist="40000" dir="5040000" algn="tl">
                    <a:srgbClr val="000000">
                      <a:alpha val="30000"/>
                    </a:srgbClr>
                  </a:outerShdw>
                </a:effectLst>
                <a:latin typeface="+mj-lt"/>
                <a:ea typeface="+mj-ea"/>
                <a:cs typeface="+mj-cs"/>
              </a:rPr>
              <a:t> пассажиров в год</a:t>
            </a:r>
            <a:endParaRPr lang="ru-RU" sz="2000" b="1" dirty="0">
              <a:ln w="11430"/>
              <a:solidFill>
                <a:srgbClr val="C00000"/>
              </a:solidFill>
              <a:effectLst>
                <a:outerShdw blurRad="80000" dist="40000" dir="5040000" algn="tl">
                  <a:srgbClr val="000000">
                    <a:alpha val="30000"/>
                  </a:srgbClr>
                </a:outerShdw>
              </a:effectLst>
              <a:latin typeface="+mj-lt"/>
              <a:ea typeface="+mj-ea"/>
              <a:cs typeface="+mj-cs"/>
            </a:endParaRPr>
          </a:p>
        </p:txBody>
      </p:sp>
      <p:pic>
        <p:nvPicPr>
          <p:cNvPr id="17409" name="Picture 1" descr="Ukraine, la ville illuminee de Yalta le long du quai Lenine"/>
          <p:cNvPicPr>
            <a:picLocks noChangeAspect="1" noChangeArrowheads="1"/>
          </p:cNvPicPr>
          <p:nvPr/>
        </p:nvPicPr>
        <p:blipFill>
          <a:blip r:embed="rId3" cstate="print"/>
          <a:srcRect/>
          <a:stretch>
            <a:fillRect/>
          </a:stretch>
        </p:blipFill>
        <p:spPr bwMode="auto">
          <a:xfrm>
            <a:off x="107504" y="4221088"/>
            <a:ext cx="2880320" cy="216024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7413" name="Picture 5" descr="ГП Ялтинский морской торговый порт"/>
          <p:cNvPicPr>
            <a:picLocks noChangeAspect="1" noChangeArrowheads="1"/>
          </p:cNvPicPr>
          <p:nvPr/>
        </p:nvPicPr>
        <p:blipFill>
          <a:blip r:embed="rId4" cstate="print"/>
          <a:srcRect/>
          <a:stretch>
            <a:fillRect/>
          </a:stretch>
        </p:blipFill>
        <p:spPr bwMode="auto">
          <a:xfrm>
            <a:off x="107504" y="989371"/>
            <a:ext cx="1512168" cy="1091711"/>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7415" name="Picture 7" descr="http://cci.crimea.ua/uploads/posts/2013-02/1360658190_port_1.jpg"/>
          <p:cNvPicPr>
            <a:picLocks noChangeAspect="1" noChangeArrowheads="1"/>
          </p:cNvPicPr>
          <p:nvPr/>
        </p:nvPicPr>
        <p:blipFill>
          <a:blip r:embed="rId5" cstate="print"/>
          <a:srcRect/>
          <a:stretch>
            <a:fillRect/>
          </a:stretch>
        </p:blipFill>
        <p:spPr bwMode="auto">
          <a:xfrm>
            <a:off x="107504" y="2177093"/>
            <a:ext cx="2880320" cy="1920213"/>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6453336"/>
            <a:ext cx="9144000" cy="404664"/>
          </a:xfrm>
          <a:prstGeom prst="rect">
            <a:avLst/>
          </a:prstGeom>
          <a:solidFill>
            <a:srgbClr val="B9CD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628650"/>
            <a:r>
              <a:rPr lang="ru-RU" sz="1200" dirty="0" smtClean="0">
                <a:solidFill>
                  <a:schemeClr val="tx1"/>
                </a:solidFill>
              </a:rPr>
              <a:t>Источник: </a:t>
            </a:r>
            <a:r>
              <a:rPr lang="en-US" sz="1200" dirty="0" smtClean="0">
                <a:solidFill>
                  <a:schemeClr val="tx1"/>
                </a:solidFill>
              </a:rPr>
              <a:t>http://www.sifservice.com, </a:t>
            </a:r>
            <a:r>
              <a:rPr lang="ru-RU" sz="1200" dirty="0" smtClean="0">
                <a:solidFill>
                  <a:schemeClr val="tx1"/>
                </a:solidFill>
              </a:rPr>
              <a:t>анализ </a:t>
            </a:r>
            <a:r>
              <a:rPr lang="ru-RU" sz="1200" dirty="0" err="1" smtClean="0">
                <a:solidFill>
                  <a:schemeClr val="tx1"/>
                </a:solidFill>
              </a:rPr>
              <a:t>ИнфоТЭК-КОНСАЛТ</a:t>
            </a:r>
            <a:r>
              <a:rPr lang="ru-RU" sz="1200" dirty="0" smtClean="0">
                <a:solidFill>
                  <a:schemeClr val="tx1"/>
                </a:solidFill>
              </a:rPr>
              <a:t> 	 	                        </a:t>
            </a:r>
            <a:r>
              <a:rPr lang="ru-RU" sz="1200" dirty="0" err="1" smtClean="0">
                <a:solidFill>
                  <a:schemeClr val="tx1"/>
                </a:solidFill>
              </a:rPr>
              <a:t>ИнфоТЭК-КОНСАЛТ</a:t>
            </a:r>
            <a:r>
              <a:rPr lang="ru-RU" sz="1200" dirty="0" smtClean="0">
                <a:solidFill>
                  <a:schemeClr val="tx1"/>
                </a:solidFill>
              </a:rPr>
              <a:t>  </a:t>
            </a:r>
            <a:r>
              <a:rPr lang="en-US" sz="1200" dirty="0" smtClean="0">
                <a:solidFill>
                  <a:schemeClr val="tx1"/>
                </a:solidFill>
              </a:rPr>
              <a:t>|  </a:t>
            </a:r>
            <a:fld id="{2F53DC92-EA75-4413-A3DE-E9D8420ED53E}" type="slidenum">
              <a:rPr lang="ru-RU" sz="1200" smtClean="0">
                <a:solidFill>
                  <a:schemeClr val="tx1"/>
                </a:solidFill>
              </a:rPr>
              <a:pPr indent="628650"/>
              <a:t>19</a:t>
            </a:fld>
            <a:endParaRPr lang="ru-RU" sz="1200" dirty="0">
              <a:solidFill>
                <a:schemeClr val="tx1"/>
              </a:solidFill>
            </a:endParaRPr>
          </a:p>
        </p:txBody>
      </p:sp>
      <p:pic>
        <p:nvPicPr>
          <p:cNvPr id="5" name="Рисунок 4"/>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107504" y="6525344"/>
            <a:ext cx="517821" cy="239536"/>
          </a:xfrm>
          <a:prstGeom prst="rect">
            <a:avLst/>
          </a:prstGeom>
          <a:effectLst/>
        </p:spPr>
      </p:pic>
      <p:sp>
        <p:nvSpPr>
          <p:cNvPr id="6" name="Прямоугольник 5"/>
          <p:cNvSpPr/>
          <p:nvPr/>
        </p:nvSpPr>
        <p:spPr>
          <a:xfrm>
            <a:off x="0" y="116632"/>
            <a:ext cx="9144000" cy="523220"/>
          </a:xfrm>
          <a:prstGeom prst="rect">
            <a:avLst/>
          </a:prstGeom>
        </p:spPr>
        <p:txBody>
          <a:bodyPr wrap="square">
            <a:spAutoFit/>
          </a:bodyPr>
          <a:lstStyle/>
          <a:p>
            <a:pPr algn="ctr">
              <a:spcBef>
                <a:spcPct val="0"/>
              </a:spcBef>
              <a:defRPr/>
            </a:pPr>
            <a:r>
              <a:rPr lang="ru-RU" sz="2800" b="1" dirty="0" smtClean="0">
                <a:ln w="11430"/>
                <a:solidFill>
                  <a:srgbClr val="C00000"/>
                </a:solidFill>
                <a:effectLst>
                  <a:outerShdw blurRad="80000" dist="40000" dir="5040000" algn="tl">
                    <a:srgbClr val="000000">
                      <a:alpha val="30000"/>
                    </a:srgbClr>
                  </a:outerShdw>
                </a:effectLst>
                <a:latin typeface="+mj-lt"/>
                <a:ea typeface="+mj-ea"/>
                <a:cs typeface="+mj-cs"/>
              </a:rPr>
              <a:t>Крымский </a:t>
            </a:r>
            <a:r>
              <a:rPr lang="ru-RU" sz="2800" b="1" dirty="0" err="1" smtClean="0">
                <a:ln w="11430"/>
                <a:solidFill>
                  <a:srgbClr val="C00000"/>
                </a:solidFill>
                <a:effectLst>
                  <a:outerShdw blurRad="80000" dist="40000" dir="5040000" algn="tl">
                    <a:srgbClr val="000000">
                      <a:alpha val="30000"/>
                    </a:srgbClr>
                  </a:outerShdw>
                </a:effectLst>
                <a:latin typeface="+mj-lt"/>
                <a:ea typeface="+mj-ea"/>
                <a:cs typeface="+mj-cs"/>
              </a:rPr>
              <a:t>портофлот</a:t>
            </a:r>
            <a:endParaRPr lang="ru-RU" sz="2800" b="1" dirty="0">
              <a:ln w="11430"/>
              <a:solidFill>
                <a:srgbClr val="C00000"/>
              </a:solidFill>
              <a:effectLst>
                <a:outerShdw blurRad="80000" dist="40000" dir="5040000" algn="tl">
                  <a:srgbClr val="000000">
                    <a:alpha val="30000"/>
                  </a:srgbClr>
                </a:outerShdw>
              </a:effectLst>
              <a:latin typeface="+mj-lt"/>
              <a:ea typeface="+mj-ea"/>
              <a:cs typeface="+mj-cs"/>
            </a:endParaRPr>
          </a:p>
        </p:txBody>
      </p:sp>
      <p:graphicFrame>
        <p:nvGraphicFramePr>
          <p:cNvPr id="9" name="Таблица 8"/>
          <p:cNvGraphicFramePr>
            <a:graphicFrameLocks noGrp="1"/>
          </p:cNvGraphicFramePr>
          <p:nvPr/>
        </p:nvGraphicFramePr>
        <p:xfrm>
          <a:off x="179514" y="1071546"/>
          <a:ext cx="8640960" cy="4142846"/>
        </p:xfrm>
        <a:graphic>
          <a:graphicData uri="http://schemas.openxmlformats.org/drawingml/2006/table">
            <a:tbl>
              <a:tblPr firstRow="1" bandRow="1">
                <a:tableStyleId>{5C22544A-7EE6-4342-B048-85BDC9FD1C3A}</a:tableStyleId>
              </a:tblPr>
              <a:tblGrid>
                <a:gridCol w="1512166"/>
                <a:gridCol w="1368154"/>
                <a:gridCol w="1440160"/>
                <a:gridCol w="1512166"/>
                <a:gridCol w="1368154"/>
                <a:gridCol w="1440160"/>
              </a:tblGrid>
              <a:tr h="485246">
                <a:tc>
                  <a:txBody>
                    <a:bodyPr/>
                    <a:lstStyle/>
                    <a:p>
                      <a:endParaRPr lang="ru-RU" sz="1600" dirty="0">
                        <a:solidFill>
                          <a:schemeClr val="tx1"/>
                        </a:solidFill>
                        <a:latin typeface="+mj-lt"/>
                      </a:endParaRPr>
                    </a:p>
                  </a:txBody>
                  <a:tcPr>
                    <a:lnL w="12700" cmpd="sng">
                      <a:noFill/>
                    </a:lnL>
                    <a:lnR w="9525"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ru-RU" sz="1600" dirty="0" smtClean="0">
                          <a:solidFill>
                            <a:srgbClr val="FF0000"/>
                          </a:solidFill>
                          <a:latin typeface="+mj-lt"/>
                        </a:rPr>
                        <a:t>Итого</a:t>
                      </a:r>
                      <a:endParaRPr lang="ru-RU" sz="1600" dirty="0">
                        <a:solidFill>
                          <a:srgbClr val="FF0000"/>
                        </a:solidFill>
                        <a:latin typeface="+mj-lt"/>
                      </a:endParaRPr>
                    </a:p>
                  </a:txBody>
                  <a:tcPr anchor="ctr">
                    <a:lnL w="9525" cap="flat" cmpd="sng" algn="ctr">
                      <a:solidFill>
                        <a:srgbClr val="0070C0"/>
                      </a:solidFill>
                      <a:prstDash val="solid"/>
                      <a:round/>
                      <a:headEnd type="none" w="med" len="med"/>
                      <a:tailEnd type="none" w="med" len="med"/>
                    </a:lnL>
                    <a:lnR w="9525"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ru-RU" sz="1600" dirty="0" smtClean="0">
                          <a:solidFill>
                            <a:schemeClr val="tx1"/>
                          </a:solidFill>
                          <a:latin typeface="+mj-lt"/>
                        </a:rPr>
                        <a:t>Грузовой</a:t>
                      </a:r>
                      <a:endParaRPr lang="ru-RU" sz="1600" dirty="0">
                        <a:solidFill>
                          <a:schemeClr val="tx1"/>
                        </a:solidFill>
                        <a:latin typeface="+mj-lt"/>
                      </a:endParaRPr>
                    </a:p>
                  </a:txBody>
                  <a:tcPr anchor="ctr">
                    <a:lnL w="9525" cap="flat" cmpd="sng" algn="ctr">
                      <a:solidFill>
                        <a:srgbClr val="0070C0"/>
                      </a:solidFill>
                      <a:prstDash val="solid"/>
                      <a:round/>
                      <a:headEnd type="none" w="med" len="med"/>
                      <a:tailEnd type="none" w="med" len="med"/>
                    </a:lnL>
                    <a:lnR w="9525"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ru-RU" sz="1600" dirty="0" smtClean="0">
                          <a:solidFill>
                            <a:schemeClr val="tx1"/>
                          </a:solidFill>
                          <a:latin typeface="+mj-lt"/>
                        </a:rPr>
                        <a:t>Пассажирский</a:t>
                      </a:r>
                      <a:endParaRPr lang="ru-RU" sz="1600" dirty="0">
                        <a:solidFill>
                          <a:schemeClr val="tx1"/>
                        </a:solidFill>
                        <a:latin typeface="+mj-lt"/>
                      </a:endParaRPr>
                    </a:p>
                  </a:txBody>
                  <a:tcPr anchor="ctr">
                    <a:lnL w="9525" cap="flat" cmpd="sng" algn="ctr">
                      <a:solidFill>
                        <a:srgbClr val="0070C0"/>
                      </a:solidFill>
                      <a:prstDash val="solid"/>
                      <a:round/>
                      <a:headEnd type="none" w="med" len="med"/>
                      <a:tailEnd type="none" w="med" len="med"/>
                    </a:lnL>
                    <a:lnR w="9525"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ru-RU" sz="1600" dirty="0" smtClean="0">
                          <a:solidFill>
                            <a:schemeClr val="tx1"/>
                          </a:solidFill>
                          <a:latin typeface="+mj-lt"/>
                        </a:rPr>
                        <a:t>Наливной</a:t>
                      </a:r>
                      <a:endParaRPr lang="ru-RU" sz="1600" dirty="0">
                        <a:solidFill>
                          <a:schemeClr val="tx1"/>
                        </a:solidFill>
                        <a:latin typeface="+mj-lt"/>
                      </a:endParaRPr>
                    </a:p>
                  </a:txBody>
                  <a:tcPr anchor="ctr">
                    <a:lnL w="9525" cap="flat" cmpd="sng" algn="ctr">
                      <a:solidFill>
                        <a:srgbClr val="0070C0"/>
                      </a:solidFill>
                      <a:prstDash val="solid"/>
                      <a:round/>
                      <a:headEnd type="none" w="med" len="med"/>
                      <a:tailEnd type="none" w="med" len="med"/>
                    </a:lnL>
                    <a:lnR w="9525"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ru-RU" sz="1600" dirty="0" smtClean="0">
                          <a:solidFill>
                            <a:schemeClr val="tx1"/>
                          </a:solidFill>
                          <a:latin typeface="+mj-lt"/>
                        </a:rPr>
                        <a:t>Прочие</a:t>
                      </a:r>
                      <a:endParaRPr lang="ru-RU" sz="1600" dirty="0">
                        <a:solidFill>
                          <a:schemeClr val="tx1"/>
                        </a:solidFill>
                        <a:latin typeface="+mj-lt"/>
                      </a:endParaRPr>
                    </a:p>
                  </a:txBody>
                  <a:tcPr anchor="ctr">
                    <a:lnL w="9525" cap="flat" cmpd="sng" algn="ctr">
                      <a:solidFill>
                        <a:srgbClr val="0070C0"/>
                      </a:solidFill>
                      <a:prstDash val="solid"/>
                      <a:round/>
                      <a:headEnd type="none" w="med" len="med"/>
                      <a:tailEnd type="none" w="med" len="med"/>
                    </a:lnL>
                    <a:lnR w="12700" cmpd="sng">
                      <a:noFill/>
                    </a:lnR>
                    <a:lnT w="19050" cap="flat" cmpd="sng" algn="ctr">
                      <a:solidFill>
                        <a:srgbClr val="0070C0"/>
                      </a:solidFill>
                      <a:prstDash val="solid"/>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noFill/>
                  </a:tcPr>
                </a:tc>
              </a:tr>
              <a:tr h="0">
                <a:tc>
                  <a:txBody>
                    <a:bodyPr/>
                    <a:lstStyle/>
                    <a:p>
                      <a:r>
                        <a:rPr lang="ru-RU" sz="1600" dirty="0" smtClean="0">
                          <a:latin typeface="+mj-lt"/>
                        </a:rPr>
                        <a:t>Севастополь торговый</a:t>
                      </a:r>
                      <a:endParaRPr lang="ru-RU" sz="1600" dirty="0">
                        <a:latin typeface="+mj-lt"/>
                      </a:endParaRPr>
                    </a:p>
                  </a:txBody>
                  <a:tcPr>
                    <a:lnL w="12700" cmpd="sng">
                      <a:noFill/>
                    </a:lnL>
                    <a:lnR w="9525"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ru-RU" sz="1600" b="1" dirty="0" smtClean="0">
                          <a:solidFill>
                            <a:srgbClr val="FF0000"/>
                          </a:solidFill>
                          <a:latin typeface="+mj-lt"/>
                        </a:rPr>
                        <a:t>27</a:t>
                      </a:r>
                      <a:endParaRPr lang="ru-RU" sz="1600" b="1" dirty="0">
                        <a:solidFill>
                          <a:srgbClr val="FF0000"/>
                        </a:solidFill>
                        <a:latin typeface="+mj-lt"/>
                      </a:endParaRPr>
                    </a:p>
                  </a:txBody>
                  <a:tcPr anchor="ctr">
                    <a:lnL w="9525" cap="flat" cmpd="sng" algn="ctr">
                      <a:solidFill>
                        <a:srgbClr val="0070C0"/>
                      </a:solidFill>
                      <a:prstDash val="solid"/>
                      <a:round/>
                      <a:headEnd type="none" w="med" len="med"/>
                      <a:tailEnd type="none" w="med" len="med"/>
                    </a:lnL>
                    <a:lnR w="9525"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ru-RU" sz="1600" dirty="0" smtClean="0">
                          <a:latin typeface="+mj-lt"/>
                        </a:rPr>
                        <a:t>–</a:t>
                      </a:r>
                      <a:endParaRPr lang="ru-RU" sz="1600" dirty="0">
                        <a:latin typeface="+mj-lt"/>
                      </a:endParaRPr>
                    </a:p>
                  </a:txBody>
                  <a:tcPr anchor="ctr">
                    <a:lnL w="9525" cap="flat" cmpd="sng" algn="ctr">
                      <a:solidFill>
                        <a:srgbClr val="0070C0"/>
                      </a:solidFill>
                      <a:prstDash val="solid"/>
                      <a:round/>
                      <a:headEnd type="none" w="med" len="med"/>
                      <a:tailEnd type="none" w="med" len="med"/>
                    </a:lnL>
                    <a:lnR w="9525"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ru-RU" sz="1600" dirty="0" smtClean="0">
                          <a:latin typeface="+mj-lt"/>
                        </a:rPr>
                        <a:t>17</a:t>
                      </a:r>
                      <a:endParaRPr lang="ru-RU" sz="1600" dirty="0">
                        <a:latin typeface="+mj-lt"/>
                      </a:endParaRPr>
                    </a:p>
                  </a:txBody>
                  <a:tcPr anchor="ctr">
                    <a:lnL w="9525" cap="flat" cmpd="sng" algn="ctr">
                      <a:solidFill>
                        <a:srgbClr val="0070C0"/>
                      </a:solidFill>
                      <a:prstDash val="solid"/>
                      <a:round/>
                      <a:headEnd type="none" w="med" len="med"/>
                      <a:tailEnd type="none" w="med" len="med"/>
                    </a:lnL>
                    <a:lnR w="9525"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ru-RU" sz="1600" dirty="0" smtClean="0">
                          <a:latin typeface="+mj-lt"/>
                        </a:rPr>
                        <a:t>1</a:t>
                      </a:r>
                      <a:endParaRPr lang="ru-RU" sz="1600" dirty="0">
                        <a:latin typeface="+mj-lt"/>
                      </a:endParaRPr>
                    </a:p>
                  </a:txBody>
                  <a:tcPr anchor="ctr">
                    <a:lnL w="9525" cap="flat" cmpd="sng" algn="ctr">
                      <a:solidFill>
                        <a:srgbClr val="0070C0"/>
                      </a:solidFill>
                      <a:prstDash val="solid"/>
                      <a:round/>
                      <a:headEnd type="none" w="med" len="med"/>
                      <a:tailEnd type="none" w="med" len="med"/>
                    </a:lnL>
                    <a:lnR w="9525"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ru-RU" sz="1600" dirty="0" smtClean="0">
                          <a:latin typeface="+mj-lt"/>
                        </a:rPr>
                        <a:t>9</a:t>
                      </a:r>
                      <a:endParaRPr lang="ru-RU" sz="1600" dirty="0">
                        <a:latin typeface="+mj-lt"/>
                      </a:endParaRPr>
                    </a:p>
                  </a:txBody>
                  <a:tcPr anchor="ctr">
                    <a:lnL w="9525" cap="flat" cmpd="sng" algn="ctr">
                      <a:solidFill>
                        <a:srgbClr val="0070C0"/>
                      </a:solidFill>
                      <a:prstDash val="solid"/>
                      <a:round/>
                      <a:headEnd type="none" w="med" len="med"/>
                      <a:tailEnd type="none" w="med" len="med"/>
                    </a:lnL>
                    <a:lnR w="12700" cmpd="sng">
                      <a:noFill/>
                    </a:lnR>
                    <a:lnT w="19050"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noFill/>
                  </a:tcPr>
                </a:tc>
              </a:tr>
              <a:tr h="0">
                <a:tc>
                  <a:txBody>
                    <a:bodyPr/>
                    <a:lstStyle/>
                    <a:p>
                      <a:r>
                        <a:rPr lang="ru-RU" sz="1600" dirty="0" smtClean="0">
                          <a:latin typeface="+mj-lt"/>
                        </a:rPr>
                        <a:t>Севастополь</a:t>
                      </a:r>
                      <a:r>
                        <a:rPr lang="ru-RU" sz="1600" baseline="0" dirty="0" smtClean="0">
                          <a:latin typeface="+mj-lt"/>
                        </a:rPr>
                        <a:t> рыбный</a:t>
                      </a:r>
                      <a:endParaRPr lang="ru-RU" sz="1600" dirty="0">
                        <a:latin typeface="+mj-lt"/>
                      </a:endParaRPr>
                    </a:p>
                  </a:txBody>
                  <a:tcPr>
                    <a:lnL w="12700" cmpd="sng">
                      <a:noFill/>
                    </a:lnL>
                    <a:lnR w="9525" cap="flat" cmpd="sng" algn="ctr">
                      <a:solidFill>
                        <a:srgbClr val="0070C0"/>
                      </a:solidFill>
                      <a:prstDash val="solid"/>
                      <a:round/>
                      <a:headEnd type="none" w="med" len="med"/>
                      <a:tailEnd type="none" w="med" len="med"/>
                    </a:lnR>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ru-RU" sz="1600" b="1" dirty="0" smtClean="0">
                          <a:solidFill>
                            <a:srgbClr val="FF0000"/>
                          </a:solidFill>
                          <a:latin typeface="+mj-lt"/>
                        </a:rPr>
                        <a:t>11</a:t>
                      </a:r>
                      <a:endParaRPr lang="ru-RU" sz="1600" b="1" dirty="0">
                        <a:solidFill>
                          <a:srgbClr val="FF0000"/>
                        </a:solidFill>
                        <a:latin typeface="+mj-lt"/>
                      </a:endParaRPr>
                    </a:p>
                  </a:txBody>
                  <a:tcPr anchor="ctr">
                    <a:lnL w="9525" cap="flat" cmpd="sng" algn="ctr">
                      <a:solidFill>
                        <a:srgbClr val="0070C0"/>
                      </a:solidFill>
                      <a:prstDash val="solid"/>
                      <a:round/>
                      <a:headEnd type="none" w="med" len="med"/>
                      <a:tailEnd type="none" w="med" len="med"/>
                    </a:lnL>
                    <a:lnR w="9525" cap="flat" cmpd="sng" algn="ctr">
                      <a:solidFill>
                        <a:srgbClr val="0070C0"/>
                      </a:solidFill>
                      <a:prstDash val="solid"/>
                      <a:round/>
                      <a:headEnd type="none" w="med" len="med"/>
                      <a:tailEnd type="none" w="med" len="med"/>
                    </a:lnR>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sz="1600" kern="1200" dirty="0" smtClean="0">
                          <a:solidFill>
                            <a:schemeClr val="dk1"/>
                          </a:solidFill>
                          <a:latin typeface="+mn-lt"/>
                          <a:ea typeface="+mn-ea"/>
                          <a:cs typeface="+mn-cs"/>
                        </a:rPr>
                        <a:t>–</a:t>
                      </a:r>
                      <a:endParaRPr lang="ru-RU" sz="1600" dirty="0">
                        <a:latin typeface="+mj-lt"/>
                      </a:endParaRPr>
                    </a:p>
                  </a:txBody>
                  <a:tcPr anchor="ctr">
                    <a:lnL w="9525" cap="flat" cmpd="sng" algn="ctr">
                      <a:solidFill>
                        <a:srgbClr val="0070C0"/>
                      </a:solidFill>
                      <a:prstDash val="solid"/>
                      <a:round/>
                      <a:headEnd type="none" w="med" len="med"/>
                      <a:tailEnd type="none" w="med" len="med"/>
                    </a:lnL>
                    <a:lnR w="9525" cap="flat" cmpd="sng" algn="ctr">
                      <a:solidFill>
                        <a:srgbClr val="0070C0"/>
                      </a:solidFill>
                      <a:prstDash val="solid"/>
                      <a:round/>
                      <a:headEnd type="none" w="med" len="med"/>
                      <a:tailEnd type="none" w="med" len="med"/>
                    </a:lnR>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sz="1600" kern="1200" dirty="0" smtClean="0">
                          <a:solidFill>
                            <a:schemeClr val="dk1"/>
                          </a:solidFill>
                          <a:latin typeface="+mn-lt"/>
                          <a:ea typeface="+mn-ea"/>
                          <a:cs typeface="+mn-cs"/>
                        </a:rPr>
                        <a:t>–</a:t>
                      </a:r>
                      <a:endParaRPr lang="ru-RU" sz="1600" dirty="0">
                        <a:latin typeface="+mj-lt"/>
                      </a:endParaRPr>
                    </a:p>
                  </a:txBody>
                  <a:tcPr anchor="ctr">
                    <a:lnL w="9525" cap="flat" cmpd="sng" algn="ctr">
                      <a:solidFill>
                        <a:srgbClr val="0070C0"/>
                      </a:solidFill>
                      <a:prstDash val="solid"/>
                      <a:round/>
                      <a:headEnd type="none" w="med" len="med"/>
                      <a:tailEnd type="none" w="med" len="med"/>
                    </a:lnL>
                    <a:lnR w="9525" cap="flat" cmpd="sng" algn="ctr">
                      <a:solidFill>
                        <a:srgbClr val="0070C0"/>
                      </a:solidFill>
                      <a:prstDash val="solid"/>
                      <a:round/>
                      <a:headEnd type="none" w="med" len="med"/>
                      <a:tailEnd type="none" w="med" len="med"/>
                    </a:lnR>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ru-RU" sz="1600" dirty="0" smtClean="0">
                          <a:latin typeface="+mj-lt"/>
                        </a:rPr>
                        <a:t>2</a:t>
                      </a:r>
                      <a:endParaRPr lang="ru-RU" sz="1600" dirty="0">
                        <a:latin typeface="+mj-lt"/>
                      </a:endParaRPr>
                    </a:p>
                  </a:txBody>
                  <a:tcPr anchor="ctr">
                    <a:lnL w="9525" cap="flat" cmpd="sng" algn="ctr">
                      <a:solidFill>
                        <a:srgbClr val="0070C0"/>
                      </a:solidFill>
                      <a:prstDash val="solid"/>
                      <a:round/>
                      <a:headEnd type="none" w="med" len="med"/>
                      <a:tailEnd type="none" w="med" len="med"/>
                    </a:lnL>
                    <a:lnR w="9525" cap="flat" cmpd="sng" algn="ctr">
                      <a:solidFill>
                        <a:srgbClr val="0070C0"/>
                      </a:solidFill>
                      <a:prstDash val="solid"/>
                      <a:round/>
                      <a:headEnd type="none" w="med" len="med"/>
                      <a:tailEnd type="none" w="med" len="med"/>
                    </a:lnR>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ru-RU" sz="1600" dirty="0" smtClean="0">
                          <a:latin typeface="+mj-lt"/>
                        </a:rPr>
                        <a:t>9</a:t>
                      </a:r>
                      <a:endParaRPr lang="ru-RU" sz="1600" dirty="0">
                        <a:latin typeface="+mj-lt"/>
                      </a:endParaRPr>
                    </a:p>
                  </a:txBody>
                  <a:tcPr anchor="ctr">
                    <a:lnL w="9525" cap="flat" cmpd="sng" algn="ctr">
                      <a:solidFill>
                        <a:srgbClr val="0070C0"/>
                      </a:solidFill>
                      <a:prstDash val="solid"/>
                      <a:round/>
                      <a:headEnd type="none" w="med" len="med"/>
                      <a:tailEnd type="none" w="med" len="med"/>
                    </a:lnL>
                    <a:lnR w="12700" cmpd="sng">
                      <a:noFill/>
                    </a:lnR>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noFill/>
                  </a:tcPr>
                </a:tc>
              </a:tr>
              <a:tr h="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600" dirty="0" smtClean="0">
                          <a:latin typeface="+mj-lt"/>
                        </a:rPr>
                        <a:t>Керчь торговый</a:t>
                      </a:r>
                    </a:p>
                  </a:txBody>
                  <a:tcPr>
                    <a:lnL w="12700" cmpd="sng">
                      <a:noFill/>
                    </a:lnL>
                    <a:lnR w="9525" cap="flat" cmpd="sng" algn="ctr">
                      <a:solidFill>
                        <a:srgbClr val="0070C0"/>
                      </a:solidFill>
                      <a:prstDash val="solid"/>
                      <a:round/>
                      <a:headEnd type="none" w="med" len="med"/>
                      <a:tailEnd type="none" w="med" len="med"/>
                    </a:lnR>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ru-RU" sz="1600" b="1" dirty="0" smtClean="0">
                          <a:solidFill>
                            <a:srgbClr val="FF0000"/>
                          </a:solidFill>
                          <a:latin typeface="+mj-lt"/>
                        </a:rPr>
                        <a:t>18</a:t>
                      </a:r>
                      <a:endParaRPr lang="ru-RU" sz="1600" b="1" dirty="0">
                        <a:solidFill>
                          <a:srgbClr val="FF0000"/>
                        </a:solidFill>
                        <a:latin typeface="+mj-lt"/>
                      </a:endParaRPr>
                    </a:p>
                  </a:txBody>
                  <a:tcPr anchor="ctr">
                    <a:lnL w="9525" cap="flat" cmpd="sng" algn="ctr">
                      <a:solidFill>
                        <a:srgbClr val="0070C0"/>
                      </a:solidFill>
                      <a:prstDash val="solid"/>
                      <a:round/>
                      <a:headEnd type="none" w="med" len="med"/>
                      <a:tailEnd type="none" w="med" len="med"/>
                    </a:lnL>
                    <a:lnR w="9525" cap="flat" cmpd="sng" algn="ctr">
                      <a:solidFill>
                        <a:srgbClr val="0070C0"/>
                      </a:solidFill>
                      <a:prstDash val="solid"/>
                      <a:round/>
                      <a:headEnd type="none" w="med" len="med"/>
                      <a:tailEnd type="none" w="med" len="med"/>
                    </a:lnR>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sz="1600" kern="1200" dirty="0" smtClean="0">
                          <a:solidFill>
                            <a:schemeClr val="dk1"/>
                          </a:solidFill>
                          <a:latin typeface="+mn-lt"/>
                          <a:ea typeface="+mn-ea"/>
                          <a:cs typeface="+mn-cs"/>
                        </a:rPr>
                        <a:t>–</a:t>
                      </a:r>
                      <a:endParaRPr lang="ru-RU" sz="1600" dirty="0">
                        <a:latin typeface="+mj-lt"/>
                      </a:endParaRPr>
                    </a:p>
                  </a:txBody>
                  <a:tcPr anchor="ctr">
                    <a:lnL w="9525" cap="flat" cmpd="sng" algn="ctr">
                      <a:solidFill>
                        <a:srgbClr val="0070C0"/>
                      </a:solidFill>
                      <a:prstDash val="solid"/>
                      <a:round/>
                      <a:headEnd type="none" w="med" len="med"/>
                      <a:tailEnd type="none" w="med" len="med"/>
                    </a:lnL>
                    <a:lnR w="9525" cap="flat" cmpd="sng" algn="ctr">
                      <a:solidFill>
                        <a:srgbClr val="0070C0"/>
                      </a:solidFill>
                      <a:prstDash val="solid"/>
                      <a:round/>
                      <a:headEnd type="none" w="med" len="med"/>
                      <a:tailEnd type="none" w="med" len="med"/>
                    </a:lnR>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ru-RU" sz="1600" dirty="0" smtClean="0">
                          <a:latin typeface="+mj-lt"/>
                        </a:rPr>
                        <a:t>2</a:t>
                      </a:r>
                      <a:endParaRPr lang="ru-RU" sz="1600" dirty="0">
                        <a:latin typeface="+mj-lt"/>
                      </a:endParaRPr>
                    </a:p>
                  </a:txBody>
                  <a:tcPr anchor="ctr">
                    <a:lnL w="9525" cap="flat" cmpd="sng" algn="ctr">
                      <a:solidFill>
                        <a:srgbClr val="0070C0"/>
                      </a:solidFill>
                      <a:prstDash val="solid"/>
                      <a:round/>
                      <a:headEnd type="none" w="med" len="med"/>
                      <a:tailEnd type="none" w="med" len="med"/>
                    </a:lnL>
                    <a:lnR w="9525" cap="flat" cmpd="sng" algn="ctr">
                      <a:solidFill>
                        <a:srgbClr val="0070C0"/>
                      </a:solidFill>
                      <a:prstDash val="solid"/>
                      <a:round/>
                      <a:headEnd type="none" w="med" len="med"/>
                      <a:tailEnd type="none" w="med" len="med"/>
                    </a:lnR>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sz="1600" kern="1200" dirty="0" smtClean="0">
                          <a:solidFill>
                            <a:schemeClr val="dk1"/>
                          </a:solidFill>
                          <a:latin typeface="+mn-lt"/>
                          <a:ea typeface="+mn-ea"/>
                          <a:cs typeface="+mn-cs"/>
                        </a:rPr>
                        <a:t>–</a:t>
                      </a:r>
                      <a:endParaRPr lang="ru-RU" sz="1600" dirty="0">
                        <a:latin typeface="+mj-lt"/>
                      </a:endParaRPr>
                    </a:p>
                  </a:txBody>
                  <a:tcPr anchor="ctr">
                    <a:lnL w="9525" cap="flat" cmpd="sng" algn="ctr">
                      <a:solidFill>
                        <a:srgbClr val="0070C0"/>
                      </a:solidFill>
                      <a:prstDash val="solid"/>
                      <a:round/>
                      <a:headEnd type="none" w="med" len="med"/>
                      <a:tailEnd type="none" w="med" len="med"/>
                    </a:lnL>
                    <a:lnR w="9525" cap="flat" cmpd="sng" algn="ctr">
                      <a:solidFill>
                        <a:srgbClr val="0070C0"/>
                      </a:solidFill>
                      <a:prstDash val="solid"/>
                      <a:round/>
                      <a:headEnd type="none" w="med" len="med"/>
                      <a:tailEnd type="none" w="med" len="med"/>
                    </a:lnR>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ru-RU" sz="1600" dirty="0" smtClean="0">
                          <a:latin typeface="+mj-lt"/>
                        </a:rPr>
                        <a:t>16</a:t>
                      </a:r>
                      <a:endParaRPr lang="ru-RU" sz="1600" dirty="0">
                        <a:latin typeface="+mj-lt"/>
                      </a:endParaRPr>
                    </a:p>
                  </a:txBody>
                  <a:tcPr anchor="ctr">
                    <a:lnL w="9525" cap="flat" cmpd="sng" algn="ctr">
                      <a:solidFill>
                        <a:srgbClr val="0070C0"/>
                      </a:solidFill>
                      <a:prstDash val="solid"/>
                      <a:round/>
                      <a:headEnd type="none" w="med" len="med"/>
                      <a:tailEnd type="none" w="med" len="med"/>
                    </a:lnL>
                    <a:lnR w="12700" cmpd="sng">
                      <a:noFill/>
                    </a:lnR>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noFill/>
                  </a:tcPr>
                </a:tc>
              </a:tr>
              <a:tr h="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600" dirty="0" smtClean="0">
                          <a:latin typeface="+mj-lt"/>
                        </a:rPr>
                        <a:t>Керчь </a:t>
                      </a:r>
                      <a:br>
                        <a:rPr lang="ru-RU" sz="1600" dirty="0" smtClean="0">
                          <a:latin typeface="+mj-lt"/>
                        </a:rPr>
                      </a:br>
                      <a:r>
                        <a:rPr lang="ru-RU" sz="1600" dirty="0" smtClean="0">
                          <a:latin typeface="+mj-lt"/>
                        </a:rPr>
                        <a:t>рыбный</a:t>
                      </a:r>
                    </a:p>
                  </a:txBody>
                  <a:tcPr>
                    <a:lnL w="12700" cmpd="sng">
                      <a:noFill/>
                    </a:lnL>
                    <a:lnR w="9525" cap="flat" cmpd="sng" algn="ctr">
                      <a:solidFill>
                        <a:srgbClr val="0070C0"/>
                      </a:solidFill>
                      <a:prstDash val="solid"/>
                      <a:round/>
                      <a:headEnd type="none" w="med" len="med"/>
                      <a:tailEnd type="none" w="med" len="med"/>
                    </a:lnR>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ru-RU" sz="1600" b="1" dirty="0" smtClean="0">
                          <a:solidFill>
                            <a:srgbClr val="FF0000"/>
                          </a:solidFill>
                          <a:latin typeface="+mj-lt"/>
                        </a:rPr>
                        <a:t>10</a:t>
                      </a:r>
                      <a:endParaRPr lang="ru-RU" sz="1600" b="1" dirty="0">
                        <a:solidFill>
                          <a:srgbClr val="FF0000"/>
                        </a:solidFill>
                        <a:latin typeface="+mj-lt"/>
                      </a:endParaRPr>
                    </a:p>
                  </a:txBody>
                  <a:tcPr anchor="ctr">
                    <a:lnL w="9525" cap="flat" cmpd="sng" algn="ctr">
                      <a:solidFill>
                        <a:srgbClr val="0070C0"/>
                      </a:solidFill>
                      <a:prstDash val="solid"/>
                      <a:round/>
                      <a:headEnd type="none" w="med" len="med"/>
                      <a:tailEnd type="none" w="med" len="med"/>
                    </a:lnL>
                    <a:lnR w="9525" cap="flat" cmpd="sng" algn="ctr">
                      <a:solidFill>
                        <a:srgbClr val="0070C0"/>
                      </a:solidFill>
                      <a:prstDash val="solid"/>
                      <a:round/>
                      <a:headEnd type="none" w="med" len="med"/>
                      <a:tailEnd type="none" w="med" len="med"/>
                    </a:lnR>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sz="1600" kern="1200" dirty="0" smtClean="0">
                          <a:solidFill>
                            <a:schemeClr val="dk1"/>
                          </a:solidFill>
                          <a:latin typeface="+mn-lt"/>
                          <a:ea typeface="+mn-ea"/>
                          <a:cs typeface="+mn-cs"/>
                        </a:rPr>
                        <a:t>–</a:t>
                      </a:r>
                      <a:endParaRPr lang="ru-RU" sz="1600" dirty="0">
                        <a:latin typeface="+mj-lt"/>
                      </a:endParaRPr>
                    </a:p>
                  </a:txBody>
                  <a:tcPr anchor="ctr">
                    <a:lnL w="9525" cap="flat" cmpd="sng" algn="ctr">
                      <a:solidFill>
                        <a:srgbClr val="0070C0"/>
                      </a:solidFill>
                      <a:prstDash val="solid"/>
                      <a:round/>
                      <a:headEnd type="none" w="med" len="med"/>
                      <a:tailEnd type="none" w="med" len="med"/>
                    </a:lnL>
                    <a:lnR w="9525" cap="flat" cmpd="sng" algn="ctr">
                      <a:solidFill>
                        <a:srgbClr val="0070C0"/>
                      </a:solidFill>
                      <a:prstDash val="solid"/>
                      <a:round/>
                      <a:headEnd type="none" w="med" len="med"/>
                      <a:tailEnd type="none" w="med" len="med"/>
                    </a:lnR>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sz="1600" kern="1200" dirty="0" smtClean="0">
                          <a:solidFill>
                            <a:schemeClr val="dk1"/>
                          </a:solidFill>
                          <a:latin typeface="+mn-lt"/>
                          <a:ea typeface="+mn-ea"/>
                          <a:cs typeface="+mn-cs"/>
                        </a:rPr>
                        <a:t>–</a:t>
                      </a:r>
                      <a:endParaRPr lang="ru-RU" sz="1600" dirty="0">
                        <a:latin typeface="+mj-lt"/>
                      </a:endParaRPr>
                    </a:p>
                  </a:txBody>
                  <a:tcPr anchor="ctr">
                    <a:lnL w="9525" cap="flat" cmpd="sng" algn="ctr">
                      <a:solidFill>
                        <a:srgbClr val="0070C0"/>
                      </a:solidFill>
                      <a:prstDash val="solid"/>
                      <a:round/>
                      <a:headEnd type="none" w="med" len="med"/>
                      <a:tailEnd type="none" w="med" len="med"/>
                    </a:lnL>
                    <a:lnR w="9525" cap="flat" cmpd="sng" algn="ctr">
                      <a:solidFill>
                        <a:srgbClr val="0070C0"/>
                      </a:solidFill>
                      <a:prstDash val="solid"/>
                      <a:round/>
                      <a:headEnd type="none" w="med" len="med"/>
                      <a:tailEnd type="none" w="med" len="med"/>
                    </a:lnR>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ru-RU" sz="1600" dirty="0" smtClean="0">
                          <a:latin typeface="+mj-lt"/>
                        </a:rPr>
                        <a:t>1</a:t>
                      </a:r>
                      <a:endParaRPr lang="ru-RU" sz="1600" dirty="0">
                        <a:latin typeface="+mj-lt"/>
                      </a:endParaRPr>
                    </a:p>
                  </a:txBody>
                  <a:tcPr anchor="ctr">
                    <a:lnL w="9525" cap="flat" cmpd="sng" algn="ctr">
                      <a:solidFill>
                        <a:srgbClr val="0070C0"/>
                      </a:solidFill>
                      <a:prstDash val="solid"/>
                      <a:round/>
                      <a:headEnd type="none" w="med" len="med"/>
                      <a:tailEnd type="none" w="med" len="med"/>
                    </a:lnL>
                    <a:lnR w="9525" cap="flat" cmpd="sng" algn="ctr">
                      <a:solidFill>
                        <a:srgbClr val="0070C0"/>
                      </a:solidFill>
                      <a:prstDash val="solid"/>
                      <a:round/>
                      <a:headEnd type="none" w="med" len="med"/>
                      <a:tailEnd type="none" w="med" len="med"/>
                    </a:lnR>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ru-RU" sz="1600" dirty="0" smtClean="0">
                          <a:latin typeface="+mj-lt"/>
                        </a:rPr>
                        <a:t>9</a:t>
                      </a:r>
                      <a:endParaRPr lang="ru-RU" sz="1600" dirty="0">
                        <a:latin typeface="+mj-lt"/>
                      </a:endParaRPr>
                    </a:p>
                  </a:txBody>
                  <a:tcPr anchor="ctr">
                    <a:lnL w="9525" cap="flat" cmpd="sng" algn="ctr">
                      <a:solidFill>
                        <a:srgbClr val="0070C0"/>
                      </a:solidFill>
                      <a:prstDash val="solid"/>
                      <a:round/>
                      <a:headEnd type="none" w="med" len="med"/>
                      <a:tailEnd type="none" w="med" len="med"/>
                    </a:lnL>
                    <a:lnR w="12700" cmpd="sng">
                      <a:noFill/>
                    </a:lnR>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noFill/>
                  </a:tcPr>
                </a:tc>
              </a:tr>
              <a:tr h="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600" dirty="0" smtClean="0">
                          <a:latin typeface="+mj-lt"/>
                        </a:rPr>
                        <a:t>Феодосия</a:t>
                      </a:r>
                    </a:p>
                  </a:txBody>
                  <a:tcPr>
                    <a:lnL w="12700" cmpd="sng">
                      <a:noFill/>
                    </a:lnL>
                    <a:lnR w="9525" cap="flat" cmpd="sng" algn="ctr">
                      <a:solidFill>
                        <a:srgbClr val="0070C0"/>
                      </a:solidFill>
                      <a:prstDash val="solid"/>
                      <a:round/>
                      <a:headEnd type="none" w="med" len="med"/>
                      <a:tailEnd type="none" w="med" len="med"/>
                    </a:lnR>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ru-RU" sz="1600" b="1" dirty="0" smtClean="0">
                          <a:solidFill>
                            <a:srgbClr val="FF0000"/>
                          </a:solidFill>
                          <a:latin typeface="+mj-lt"/>
                        </a:rPr>
                        <a:t>11</a:t>
                      </a:r>
                      <a:endParaRPr lang="ru-RU" sz="1600" b="1" dirty="0">
                        <a:solidFill>
                          <a:srgbClr val="FF0000"/>
                        </a:solidFill>
                        <a:latin typeface="+mj-lt"/>
                      </a:endParaRPr>
                    </a:p>
                  </a:txBody>
                  <a:tcPr anchor="ctr">
                    <a:lnL w="9525" cap="flat" cmpd="sng" algn="ctr">
                      <a:solidFill>
                        <a:srgbClr val="0070C0"/>
                      </a:solidFill>
                      <a:prstDash val="solid"/>
                      <a:round/>
                      <a:headEnd type="none" w="med" len="med"/>
                      <a:tailEnd type="none" w="med" len="med"/>
                    </a:lnL>
                    <a:lnR w="9525" cap="flat" cmpd="sng" algn="ctr">
                      <a:solidFill>
                        <a:srgbClr val="0070C0"/>
                      </a:solidFill>
                      <a:prstDash val="solid"/>
                      <a:round/>
                      <a:headEnd type="none" w="med" len="med"/>
                      <a:tailEnd type="none" w="med" len="med"/>
                    </a:lnR>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sz="1600" kern="1200" dirty="0" smtClean="0">
                          <a:solidFill>
                            <a:schemeClr val="dk1"/>
                          </a:solidFill>
                          <a:latin typeface="+mn-lt"/>
                          <a:ea typeface="+mn-ea"/>
                          <a:cs typeface="+mn-cs"/>
                        </a:rPr>
                        <a:t>–</a:t>
                      </a:r>
                      <a:endParaRPr lang="ru-RU" sz="1600" dirty="0">
                        <a:latin typeface="+mj-lt"/>
                      </a:endParaRPr>
                    </a:p>
                  </a:txBody>
                  <a:tcPr anchor="ctr">
                    <a:lnL w="9525" cap="flat" cmpd="sng" algn="ctr">
                      <a:solidFill>
                        <a:srgbClr val="0070C0"/>
                      </a:solidFill>
                      <a:prstDash val="solid"/>
                      <a:round/>
                      <a:headEnd type="none" w="med" len="med"/>
                      <a:tailEnd type="none" w="med" len="med"/>
                    </a:lnL>
                    <a:lnR w="9525" cap="flat" cmpd="sng" algn="ctr">
                      <a:solidFill>
                        <a:srgbClr val="0070C0"/>
                      </a:solidFill>
                      <a:prstDash val="solid"/>
                      <a:round/>
                      <a:headEnd type="none" w="med" len="med"/>
                      <a:tailEnd type="none" w="med" len="med"/>
                    </a:lnR>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ru-RU" sz="1600" dirty="0" smtClean="0">
                          <a:latin typeface="+mj-lt"/>
                        </a:rPr>
                        <a:t>4</a:t>
                      </a:r>
                      <a:endParaRPr lang="ru-RU" sz="1600" dirty="0">
                        <a:latin typeface="+mj-lt"/>
                      </a:endParaRPr>
                    </a:p>
                  </a:txBody>
                  <a:tcPr anchor="ctr">
                    <a:lnL w="9525" cap="flat" cmpd="sng" algn="ctr">
                      <a:solidFill>
                        <a:srgbClr val="0070C0"/>
                      </a:solidFill>
                      <a:prstDash val="solid"/>
                      <a:round/>
                      <a:headEnd type="none" w="med" len="med"/>
                      <a:tailEnd type="none" w="med" len="med"/>
                    </a:lnL>
                    <a:lnR w="9525" cap="flat" cmpd="sng" algn="ctr">
                      <a:solidFill>
                        <a:srgbClr val="0070C0"/>
                      </a:solidFill>
                      <a:prstDash val="solid"/>
                      <a:round/>
                      <a:headEnd type="none" w="med" len="med"/>
                      <a:tailEnd type="none" w="med" len="med"/>
                    </a:lnR>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sz="1600" kern="1200" dirty="0" smtClean="0">
                          <a:solidFill>
                            <a:schemeClr val="dk1"/>
                          </a:solidFill>
                          <a:latin typeface="+mn-lt"/>
                          <a:ea typeface="+mn-ea"/>
                          <a:cs typeface="+mn-cs"/>
                        </a:rPr>
                        <a:t>–</a:t>
                      </a:r>
                      <a:endParaRPr lang="ru-RU" sz="1600" dirty="0">
                        <a:latin typeface="+mj-lt"/>
                      </a:endParaRPr>
                    </a:p>
                  </a:txBody>
                  <a:tcPr anchor="ctr">
                    <a:lnL w="9525" cap="flat" cmpd="sng" algn="ctr">
                      <a:solidFill>
                        <a:srgbClr val="0070C0"/>
                      </a:solidFill>
                      <a:prstDash val="solid"/>
                      <a:round/>
                      <a:headEnd type="none" w="med" len="med"/>
                      <a:tailEnd type="none" w="med" len="med"/>
                    </a:lnL>
                    <a:lnR w="9525" cap="flat" cmpd="sng" algn="ctr">
                      <a:solidFill>
                        <a:srgbClr val="0070C0"/>
                      </a:solidFill>
                      <a:prstDash val="solid"/>
                      <a:round/>
                      <a:headEnd type="none" w="med" len="med"/>
                      <a:tailEnd type="none" w="med" len="med"/>
                    </a:lnR>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ru-RU" sz="1600" dirty="0" smtClean="0">
                          <a:latin typeface="+mj-lt"/>
                        </a:rPr>
                        <a:t>7</a:t>
                      </a:r>
                      <a:endParaRPr lang="ru-RU" sz="1600" dirty="0">
                        <a:latin typeface="+mj-lt"/>
                      </a:endParaRPr>
                    </a:p>
                  </a:txBody>
                  <a:tcPr anchor="ctr">
                    <a:lnL w="9525" cap="flat" cmpd="sng" algn="ctr">
                      <a:solidFill>
                        <a:srgbClr val="0070C0"/>
                      </a:solidFill>
                      <a:prstDash val="solid"/>
                      <a:round/>
                      <a:headEnd type="none" w="med" len="med"/>
                      <a:tailEnd type="none" w="med" len="med"/>
                    </a:lnL>
                    <a:lnR w="12700" cmpd="sng">
                      <a:noFill/>
                    </a:lnR>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noFill/>
                  </a:tcPr>
                </a:tc>
              </a:tr>
              <a:tr h="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600" dirty="0" smtClean="0">
                          <a:latin typeface="+mj-lt"/>
                        </a:rPr>
                        <a:t>Евпатория</a:t>
                      </a:r>
                    </a:p>
                  </a:txBody>
                  <a:tcPr>
                    <a:lnL w="12700" cmpd="sng">
                      <a:noFill/>
                    </a:lnL>
                    <a:lnR w="9525" cap="flat" cmpd="sng" algn="ctr">
                      <a:solidFill>
                        <a:srgbClr val="0070C0"/>
                      </a:solidFill>
                      <a:prstDash val="solid"/>
                      <a:round/>
                      <a:headEnd type="none" w="med" len="med"/>
                      <a:tailEnd type="none" w="med" len="med"/>
                    </a:lnR>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sz="1600" b="1" kern="1200" dirty="0" smtClean="0">
                          <a:solidFill>
                            <a:srgbClr val="FF0000"/>
                          </a:solidFill>
                          <a:latin typeface="+mj-lt"/>
                          <a:ea typeface="+mn-ea"/>
                          <a:cs typeface="+mn-cs"/>
                        </a:rPr>
                        <a:t>–</a:t>
                      </a:r>
                      <a:endParaRPr lang="ru-RU" sz="1600" b="1" kern="1200" dirty="0">
                        <a:solidFill>
                          <a:srgbClr val="FF0000"/>
                        </a:solidFill>
                        <a:latin typeface="+mj-lt"/>
                        <a:ea typeface="+mn-ea"/>
                        <a:cs typeface="+mn-cs"/>
                      </a:endParaRPr>
                    </a:p>
                  </a:txBody>
                  <a:tcPr anchor="ctr">
                    <a:lnL w="9525" cap="flat" cmpd="sng" algn="ctr">
                      <a:solidFill>
                        <a:srgbClr val="0070C0"/>
                      </a:solidFill>
                      <a:prstDash val="solid"/>
                      <a:round/>
                      <a:headEnd type="none" w="med" len="med"/>
                      <a:tailEnd type="none" w="med" len="med"/>
                    </a:lnL>
                    <a:lnR w="9525" cap="flat" cmpd="sng" algn="ctr">
                      <a:solidFill>
                        <a:srgbClr val="0070C0"/>
                      </a:solidFill>
                      <a:prstDash val="solid"/>
                      <a:round/>
                      <a:headEnd type="none" w="med" len="med"/>
                      <a:tailEnd type="none" w="med" len="med"/>
                    </a:lnR>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sz="1600" kern="1200" dirty="0" smtClean="0">
                          <a:solidFill>
                            <a:schemeClr val="dk1"/>
                          </a:solidFill>
                          <a:latin typeface="+mn-lt"/>
                          <a:ea typeface="+mn-ea"/>
                          <a:cs typeface="+mn-cs"/>
                        </a:rPr>
                        <a:t>–</a:t>
                      </a:r>
                      <a:endParaRPr lang="ru-RU" sz="1600" dirty="0">
                        <a:latin typeface="+mj-lt"/>
                      </a:endParaRPr>
                    </a:p>
                  </a:txBody>
                  <a:tcPr anchor="ctr">
                    <a:lnL w="9525" cap="flat" cmpd="sng" algn="ctr">
                      <a:solidFill>
                        <a:srgbClr val="0070C0"/>
                      </a:solidFill>
                      <a:prstDash val="solid"/>
                      <a:round/>
                      <a:headEnd type="none" w="med" len="med"/>
                      <a:tailEnd type="none" w="med" len="med"/>
                    </a:lnL>
                    <a:lnR w="9525" cap="flat" cmpd="sng" algn="ctr">
                      <a:solidFill>
                        <a:srgbClr val="0070C0"/>
                      </a:solidFill>
                      <a:prstDash val="solid"/>
                      <a:round/>
                      <a:headEnd type="none" w="med" len="med"/>
                      <a:tailEnd type="none" w="med" len="med"/>
                    </a:lnR>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sz="1600" kern="1200" dirty="0" smtClean="0">
                          <a:solidFill>
                            <a:schemeClr val="dk1"/>
                          </a:solidFill>
                          <a:latin typeface="+mn-lt"/>
                          <a:ea typeface="+mn-ea"/>
                          <a:cs typeface="+mn-cs"/>
                        </a:rPr>
                        <a:t>–</a:t>
                      </a:r>
                      <a:endParaRPr lang="ru-RU" sz="1600" dirty="0">
                        <a:latin typeface="+mj-lt"/>
                      </a:endParaRPr>
                    </a:p>
                  </a:txBody>
                  <a:tcPr anchor="ctr">
                    <a:lnL w="9525" cap="flat" cmpd="sng" algn="ctr">
                      <a:solidFill>
                        <a:srgbClr val="0070C0"/>
                      </a:solidFill>
                      <a:prstDash val="solid"/>
                      <a:round/>
                      <a:headEnd type="none" w="med" len="med"/>
                      <a:tailEnd type="none" w="med" len="med"/>
                    </a:lnL>
                    <a:lnR w="9525" cap="flat" cmpd="sng" algn="ctr">
                      <a:solidFill>
                        <a:srgbClr val="0070C0"/>
                      </a:solidFill>
                      <a:prstDash val="solid"/>
                      <a:round/>
                      <a:headEnd type="none" w="med" len="med"/>
                      <a:tailEnd type="none" w="med" len="med"/>
                    </a:lnR>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sz="1600" kern="1200" dirty="0" smtClean="0">
                          <a:solidFill>
                            <a:schemeClr val="dk1"/>
                          </a:solidFill>
                          <a:latin typeface="+mn-lt"/>
                          <a:ea typeface="+mn-ea"/>
                          <a:cs typeface="+mn-cs"/>
                        </a:rPr>
                        <a:t>–</a:t>
                      </a:r>
                      <a:endParaRPr lang="ru-RU" sz="1600" dirty="0">
                        <a:latin typeface="+mj-lt"/>
                      </a:endParaRPr>
                    </a:p>
                  </a:txBody>
                  <a:tcPr anchor="ctr">
                    <a:lnL w="9525" cap="flat" cmpd="sng" algn="ctr">
                      <a:solidFill>
                        <a:srgbClr val="0070C0"/>
                      </a:solidFill>
                      <a:prstDash val="solid"/>
                      <a:round/>
                      <a:headEnd type="none" w="med" len="med"/>
                      <a:tailEnd type="none" w="med" len="med"/>
                    </a:lnL>
                    <a:lnR w="9525" cap="flat" cmpd="sng" algn="ctr">
                      <a:solidFill>
                        <a:srgbClr val="0070C0"/>
                      </a:solidFill>
                      <a:prstDash val="solid"/>
                      <a:round/>
                      <a:headEnd type="none" w="med" len="med"/>
                      <a:tailEnd type="none" w="med" len="med"/>
                    </a:lnR>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sz="1600" kern="1200" dirty="0" smtClean="0">
                          <a:solidFill>
                            <a:schemeClr val="dk1"/>
                          </a:solidFill>
                          <a:latin typeface="+mn-lt"/>
                          <a:ea typeface="+mn-ea"/>
                          <a:cs typeface="+mn-cs"/>
                        </a:rPr>
                        <a:t>–</a:t>
                      </a:r>
                      <a:endParaRPr lang="ru-RU" sz="1600" dirty="0">
                        <a:latin typeface="+mj-lt"/>
                      </a:endParaRPr>
                    </a:p>
                  </a:txBody>
                  <a:tcPr anchor="ctr">
                    <a:lnL w="9525" cap="flat" cmpd="sng" algn="ctr">
                      <a:solidFill>
                        <a:srgbClr val="0070C0"/>
                      </a:solidFill>
                      <a:prstDash val="solid"/>
                      <a:round/>
                      <a:headEnd type="none" w="med" len="med"/>
                      <a:tailEnd type="none" w="med" len="med"/>
                    </a:lnL>
                    <a:lnR w="12700" cmpd="sng">
                      <a:noFill/>
                    </a:lnR>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noFill/>
                  </a:tcPr>
                </a:tc>
              </a:tr>
              <a:tr h="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600" dirty="0" smtClean="0">
                          <a:latin typeface="+mj-lt"/>
                        </a:rPr>
                        <a:t>Ялта</a:t>
                      </a:r>
                    </a:p>
                  </a:txBody>
                  <a:tcPr>
                    <a:lnL w="12700" cmpd="sng">
                      <a:noFill/>
                    </a:lnL>
                    <a:lnR w="9525" cap="flat" cmpd="sng" algn="ctr">
                      <a:solidFill>
                        <a:srgbClr val="0070C0"/>
                      </a:solidFill>
                      <a:prstDash val="solid"/>
                      <a:round/>
                      <a:headEnd type="none" w="med" len="med"/>
                      <a:tailEnd type="none" w="med" len="med"/>
                    </a:lnR>
                    <a:lnT w="9525" cap="flat" cmpd="sng" algn="ctr">
                      <a:solidFill>
                        <a:srgbClr val="0070C0"/>
                      </a:solidFill>
                      <a:prstDash val="solid"/>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ru-RU" sz="1600" b="1" dirty="0" smtClean="0">
                          <a:solidFill>
                            <a:srgbClr val="FF0000"/>
                          </a:solidFill>
                          <a:latin typeface="+mj-lt"/>
                        </a:rPr>
                        <a:t>25</a:t>
                      </a:r>
                      <a:endParaRPr lang="ru-RU" sz="1600" b="1" dirty="0">
                        <a:solidFill>
                          <a:srgbClr val="FF0000"/>
                        </a:solidFill>
                        <a:latin typeface="+mj-lt"/>
                      </a:endParaRPr>
                    </a:p>
                  </a:txBody>
                  <a:tcPr anchor="ctr">
                    <a:lnL w="9525" cap="flat" cmpd="sng" algn="ctr">
                      <a:solidFill>
                        <a:srgbClr val="0070C0"/>
                      </a:solidFill>
                      <a:prstDash val="solid"/>
                      <a:round/>
                      <a:headEnd type="none" w="med" len="med"/>
                      <a:tailEnd type="none" w="med" len="med"/>
                    </a:lnL>
                    <a:lnR w="9525" cap="flat" cmpd="sng" algn="ctr">
                      <a:solidFill>
                        <a:srgbClr val="0070C0"/>
                      </a:solidFill>
                      <a:prstDash val="solid"/>
                      <a:round/>
                      <a:headEnd type="none" w="med" len="med"/>
                      <a:tailEnd type="none" w="med" len="med"/>
                    </a:lnR>
                    <a:lnT w="9525" cap="flat" cmpd="sng" algn="ctr">
                      <a:solidFill>
                        <a:srgbClr val="0070C0"/>
                      </a:solidFill>
                      <a:prstDash val="solid"/>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ru-RU" sz="1600" dirty="0" smtClean="0">
                          <a:latin typeface="+mj-lt"/>
                        </a:rPr>
                        <a:t>3</a:t>
                      </a:r>
                      <a:endParaRPr lang="ru-RU" sz="1600" dirty="0">
                        <a:latin typeface="+mj-lt"/>
                      </a:endParaRPr>
                    </a:p>
                  </a:txBody>
                  <a:tcPr anchor="ctr">
                    <a:lnL w="9525" cap="flat" cmpd="sng" algn="ctr">
                      <a:solidFill>
                        <a:srgbClr val="0070C0"/>
                      </a:solidFill>
                      <a:prstDash val="solid"/>
                      <a:round/>
                      <a:headEnd type="none" w="med" len="med"/>
                      <a:tailEnd type="none" w="med" len="med"/>
                    </a:lnL>
                    <a:lnR w="9525" cap="flat" cmpd="sng" algn="ctr">
                      <a:solidFill>
                        <a:srgbClr val="0070C0"/>
                      </a:solidFill>
                      <a:prstDash val="solid"/>
                      <a:round/>
                      <a:headEnd type="none" w="med" len="med"/>
                      <a:tailEnd type="none" w="med" len="med"/>
                    </a:lnR>
                    <a:lnT w="9525" cap="flat" cmpd="sng" algn="ctr">
                      <a:solidFill>
                        <a:srgbClr val="0070C0"/>
                      </a:solidFill>
                      <a:prstDash val="solid"/>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ru-RU" sz="1600" dirty="0" smtClean="0">
                          <a:latin typeface="+mj-lt"/>
                        </a:rPr>
                        <a:t>16</a:t>
                      </a:r>
                      <a:endParaRPr lang="ru-RU" sz="1600" dirty="0">
                        <a:latin typeface="+mj-lt"/>
                      </a:endParaRPr>
                    </a:p>
                  </a:txBody>
                  <a:tcPr anchor="ctr">
                    <a:lnL w="9525" cap="flat" cmpd="sng" algn="ctr">
                      <a:solidFill>
                        <a:srgbClr val="0070C0"/>
                      </a:solidFill>
                      <a:prstDash val="solid"/>
                      <a:round/>
                      <a:headEnd type="none" w="med" len="med"/>
                      <a:tailEnd type="none" w="med" len="med"/>
                    </a:lnL>
                    <a:lnR w="9525" cap="flat" cmpd="sng" algn="ctr">
                      <a:solidFill>
                        <a:srgbClr val="0070C0"/>
                      </a:solidFill>
                      <a:prstDash val="solid"/>
                      <a:round/>
                      <a:headEnd type="none" w="med" len="med"/>
                      <a:tailEnd type="none" w="med" len="med"/>
                    </a:lnR>
                    <a:lnT w="9525" cap="flat" cmpd="sng" algn="ctr">
                      <a:solidFill>
                        <a:srgbClr val="0070C0"/>
                      </a:solidFill>
                      <a:prstDash val="solid"/>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sz="1600" kern="1200" dirty="0" smtClean="0">
                          <a:solidFill>
                            <a:schemeClr val="dk1"/>
                          </a:solidFill>
                          <a:latin typeface="+mn-lt"/>
                          <a:ea typeface="+mn-ea"/>
                          <a:cs typeface="+mn-cs"/>
                        </a:rPr>
                        <a:t>–</a:t>
                      </a:r>
                      <a:endParaRPr lang="ru-RU" sz="1600" dirty="0">
                        <a:latin typeface="+mj-lt"/>
                      </a:endParaRPr>
                    </a:p>
                  </a:txBody>
                  <a:tcPr anchor="ctr">
                    <a:lnL w="9525" cap="flat" cmpd="sng" algn="ctr">
                      <a:solidFill>
                        <a:srgbClr val="0070C0"/>
                      </a:solidFill>
                      <a:prstDash val="solid"/>
                      <a:round/>
                      <a:headEnd type="none" w="med" len="med"/>
                      <a:tailEnd type="none" w="med" len="med"/>
                    </a:lnL>
                    <a:lnR w="9525" cap="flat" cmpd="sng" algn="ctr">
                      <a:solidFill>
                        <a:srgbClr val="0070C0"/>
                      </a:solidFill>
                      <a:prstDash val="solid"/>
                      <a:round/>
                      <a:headEnd type="none" w="med" len="med"/>
                      <a:tailEnd type="none" w="med" len="med"/>
                    </a:lnR>
                    <a:lnT w="9525" cap="flat" cmpd="sng" algn="ctr">
                      <a:solidFill>
                        <a:srgbClr val="0070C0"/>
                      </a:solidFill>
                      <a:prstDash val="solid"/>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ru-RU" sz="1600" dirty="0" smtClean="0">
                          <a:latin typeface="+mj-lt"/>
                        </a:rPr>
                        <a:t>6</a:t>
                      </a:r>
                      <a:endParaRPr lang="ru-RU" sz="1600" dirty="0">
                        <a:latin typeface="+mj-lt"/>
                      </a:endParaRPr>
                    </a:p>
                  </a:txBody>
                  <a:tcPr anchor="ctr">
                    <a:lnL w="9525" cap="flat" cmpd="sng" algn="ctr">
                      <a:solidFill>
                        <a:srgbClr val="0070C0"/>
                      </a:solidFill>
                      <a:prstDash val="solid"/>
                      <a:round/>
                      <a:headEnd type="none" w="med" len="med"/>
                      <a:tailEnd type="none" w="med" len="med"/>
                    </a:lnL>
                    <a:lnR w="12700" cmpd="sng">
                      <a:noFill/>
                    </a:lnR>
                    <a:lnT w="9525" cap="flat" cmpd="sng" algn="ctr">
                      <a:solidFill>
                        <a:srgbClr val="0070C0"/>
                      </a:solidFill>
                      <a:prstDash val="solid"/>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noFill/>
                  </a:tcPr>
                </a:tc>
              </a:tr>
              <a:tr h="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sz="1600" b="1" dirty="0" smtClean="0">
                          <a:solidFill>
                            <a:srgbClr val="FF0000"/>
                          </a:solidFill>
                          <a:latin typeface="+mj-lt"/>
                        </a:rPr>
                        <a:t>Всего</a:t>
                      </a:r>
                    </a:p>
                  </a:txBody>
                  <a:tcPr>
                    <a:lnL w="12700" cmpd="sng">
                      <a:noFill/>
                    </a:lnL>
                    <a:lnR w="9525"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t"/>
                      <a:r>
                        <a:rPr lang="ru-RU" sz="1600" b="1" i="0" u="none" strike="noStrike" dirty="0">
                          <a:solidFill>
                            <a:srgbClr val="FF0000"/>
                          </a:solidFill>
                          <a:latin typeface="+mj-lt"/>
                        </a:rPr>
                        <a:t>102</a:t>
                      </a:r>
                    </a:p>
                  </a:txBody>
                  <a:tcPr marL="9525" marR="9525" marT="9525" marB="0" anchor="ctr">
                    <a:lnL w="9525" cap="flat" cmpd="sng" algn="ctr">
                      <a:solidFill>
                        <a:srgbClr val="0070C0"/>
                      </a:solidFill>
                      <a:prstDash val="solid"/>
                      <a:round/>
                      <a:headEnd type="none" w="med" len="med"/>
                      <a:tailEnd type="none" w="med" len="med"/>
                    </a:lnL>
                    <a:lnR w="9525"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t"/>
                      <a:r>
                        <a:rPr lang="ru-RU" sz="1600" b="1" i="0" u="none" strike="noStrike" dirty="0">
                          <a:solidFill>
                            <a:srgbClr val="FF0000"/>
                          </a:solidFill>
                          <a:latin typeface="+mj-lt"/>
                        </a:rPr>
                        <a:t>3</a:t>
                      </a:r>
                    </a:p>
                  </a:txBody>
                  <a:tcPr marL="9525" marR="9525" marT="9525" marB="0" anchor="ctr">
                    <a:lnL w="9525" cap="flat" cmpd="sng" algn="ctr">
                      <a:solidFill>
                        <a:srgbClr val="0070C0"/>
                      </a:solidFill>
                      <a:prstDash val="solid"/>
                      <a:round/>
                      <a:headEnd type="none" w="med" len="med"/>
                      <a:tailEnd type="none" w="med" len="med"/>
                    </a:lnL>
                    <a:lnR w="9525"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t"/>
                      <a:r>
                        <a:rPr lang="ru-RU" sz="1600" b="1" i="0" u="none" strike="noStrike" dirty="0">
                          <a:solidFill>
                            <a:srgbClr val="FF0000"/>
                          </a:solidFill>
                          <a:latin typeface="+mj-lt"/>
                        </a:rPr>
                        <a:t>39</a:t>
                      </a:r>
                    </a:p>
                  </a:txBody>
                  <a:tcPr marL="9525" marR="9525" marT="9525" marB="0" anchor="ctr">
                    <a:lnL w="9525" cap="flat" cmpd="sng" algn="ctr">
                      <a:solidFill>
                        <a:srgbClr val="0070C0"/>
                      </a:solidFill>
                      <a:prstDash val="solid"/>
                      <a:round/>
                      <a:headEnd type="none" w="med" len="med"/>
                      <a:tailEnd type="none" w="med" len="med"/>
                    </a:lnL>
                    <a:lnR w="9525"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t"/>
                      <a:r>
                        <a:rPr lang="ru-RU" sz="1600" b="1" i="0" u="none" strike="noStrike" dirty="0">
                          <a:solidFill>
                            <a:srgbClr val="FF0000"/>
                          </a:solidFill>
                          <a:latin typeface="+mj-lt"/>
                        </a:rPr>
                        <a:t>4</a:t>
                      </a:r>
                    </a:p>
                  </a:txBody>
                  <a:tcPr marL="9525" marR="9525" marT="9525" marB="0" anchor="ctr">
                    <a:lnL w="9525" cap="flat" cmpd="sng" algn="ctr">
                      <a:solidFill>
                        <a:srgbClr val="0070C0"/>
                      </a:solidFill>
                      <a:prstDash val="solid"/>
                      <a:round/>
                      <a:headEnd type="none" w="med" len="med"/>
                      <a:tailEnd type="none" w="med" len="med"/>
                    </a:lnL>
                    <a:lnR w="9525"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t"/>
                      <a:r>
                        <a:rPr lang="ru-RU" sz="1600" b="1" i="0" u="none" strike="noStrike" dirty="0">
                          <a:solidFill>
                            <a:srgbClr val="FF0000"/>
                          </a:solidFill>
                          <a:latin typeface="+mj-lt"/>
                        </a:rPr>
                        <a:t>56</a:t>
                      </a:r>
                    </a:p>
                  </a:txBody>
                  <a:tcPr marL="9525" marR="9525" marT="9525" marB="0" anchor="ctr">
                    <a:lnL w="9525" cap="flat" cmpd="sng" algn="ctr">
                      <a:solidFill>
                        <a:srgbClr val="0070C0"/>
                      </a:solidFill>
                      <a:prstDash val="solid"/>
                      <a:round/>
                      <a:headEnd type="none" w="med" len="med"/>
                      <a:tailEnd type="none" w="med" len="med"/>
                    </a:lnL>
                    <a:lnR w="12700" cmpd="sng">
                      <a:noFill/>
                    </a:lnR>
                    <a:lnT w="19050" cap="flat" cmpd="sng" algn="ctr">
                      <a:solidFill>
                        <a:srgbClr val="0070C0"/>
                      </a:solidFill>
                      <a:prstDash val="solid"/>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noFill/>
                  </a:tcPr>
                </a:tc>
              </a:tr>
            </a:tbl>
          </a:graphicData>
        </a:graphic>
      </p:graphicFrame>
      <p:sp>
        <p:nvSpPr>
          <p:cNvPr id="10" name="TextBox 9"/>
          <p:cNvSpPr txBox="1"/>
          <p:nvPr/>
        </p:nvSpPr>
        <p:spPr>
          <a:xfrm>
            <a:off x="323528" y="5549170"/>
            <a:ext cx="8463884" cy="523220"/>
          </a:xfrm>
          <a:prstGeom prst="rect">
            <a:avLst/>
          </a:prstGeom>
          <a:noFill/>
        </p:spPr>
        <p:txBody>
          <a:bodyPr wrap="square" rtlCol="0">
            <a:spAutoFit/>
          </a:bodyPr>
          <a:lstStyle/>
          <a:p>
            <a:pPr algn="ctr">
              <a:spcBef>
                <a:spcPts val="600"/>
              </a:spcBef>
            </a:pPr>
            <a:r>
              <a:rPr lang="ru-RU" sz="2800" dirty="0" err="1" smtClean="0">
                <a:solidFill>
                  <a:srgbClr val="0070C0"/>
                </a:solidFill>
              </a:rPr>
              <a:t>Портофлот</a:t>
            </a:r>
            <a:r>
              <a:rPr lang="ru-RU" sz="2800" dirty="0" smtClean="0">
                <a:solidFill>
                  <a:srgbClr val="0070C0"/>
                </a:solidFill>
              </a:rPr>
              <a:t> Крыма насчитывает чуть более </a:t>
            </a:r>
            <a:r>
              <a:rPr lang="ru-RU" sz="2800" b="1" dirty="0" smtClean="0">
                <a:solidFill>
                  <a:srgbClr val="FF0000"/>
                </a:solidFill>
              </a:rPr>
              <a:t>100</a:t>
            </a:r>
            <a:r>
              <a:rPr lang="ru-RU" sz="2800" dirty="0" smtClean="0">
                <a:solidFill>
                  <a:srgbClr val="0070C0"/>
                </a:solidFill>
              </a:rPr>
              <a:t> </a:t>
            </a:r>
            <a:r>
              <a:rPr lang="ru-RU" sz="2800" dirty="0" err="1" smtClean="0">
                <a:solidFill>
                  <a:srgbClr val="0070C0"/>
                </a:solidFill>
              </a:rPr>
              <a:t>ед</a:t>
            </a:r>
            <a:endParaRPr lang="ru-RU" sz="2800" dirty="0" smtClean="0">
              <a:solidFill>
                <a:srgbClr val="0070C0"/>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6453336"/>
            <a:ext cx="9144000" cy="404664"/>
          </a:xfrm>
          <a:prstGeom prst="rect">
            <a:avLst/>
          </a:prstGeom>
          <a:solidFill>
            <a:srgbClr val="B9CD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628650"/>
            <a:r>
              <a:rPr lang="ru-RU" sz="1200" dirty="0" smtClean="0">
                <a:solidFill>
                  <a:schemeClr val="tx1"/>
                </a:solidFill>
              </a:rPr>
              <a:t>Источник: анализ </a:t>
            </a:r>
            <a:r>
              <a:rPr lang="ru-RU" sz="1200" dirty="0" err="1" smtClean="0">
                <a:solidFill>
                  <a:schemeClr val="tx1"/>
                </a:solidFill>
              </a:rPr>
              <a:t>ИнфоТЭК-КОНСАЛТ</a:t>
            </a:r>
            <a:r>
              <a:rPr lang="ru-RU" sz="1200" dirty="0" smtClean="0">
                <a:solidFill>
                  <a:schemeClr val="tx1"/>
                </a:solidFill>
              </a:rPr>
              <a:t> 				                           </a:t>
            </a:r>
            <a:r>
              <a:rPr lang="ru-RU" sz="1200" dirty="0" err="1" smtClean="0">
                <a:solidFill>
                  <a:schemeClr val="tx1"/>
                </a:solidFill>
              </a:rPr>
              <a:t>ИнфоТЭК-КОНСАЛТ</a:t>
            </a:r>
            <a:r>
              <a:rPr lang="ru-RU" sz="1200" dirty="0" smtClean="0">
                <a:solidFill>
                  <a:schemeClr val="tx1"/>
                </a:solidFill>
              </a:rPr>
              <a:t>  </a:t>
            </a:r>
            <a:r>
              <a:rPr lang="en-US" sz="1200" dirty="0" smtClean="0">
                <a:solidFill>
                  <a:schemeClr val="tx1"/>
                </a:solidFill>
              </a:rPr>
              <a:t>|  </a:t>
            </a:r>
            <a:fld id="{2F53DC92-EA75-4413-A3DE-E9D8420ED53E}" type="slidenum">
              <a:rPr lang="ru-RU" sz="1200" smtClean="0">
                <a:solidFill>
                  <a:schemeClr val="tx1"/>
                </a:solidFill>
              </a:rPr>
              <a:pPr indent="628650"/>
              <a:t>2</a:t>
            </a:fld>
            <a:endParaRPr lang="ru-RU" sz="1200" dirty="0">
              <a:solidFill>
                <a:schemeClr val="tx1"/>
              </a:solidFill>
            </a:endParaRPr>
          </a:p>
        </p:txBody>
      </p:sp>
      <p:pic>
        <p:nvPicPr>
          <p:cNvPr id="5" name="Рисунок 4"/>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107504" y="6525344"/>
            <a:ext cx="517821" cy="239536"/>
          </a:xfrm>
          <a:prstGeom prst="rect">
            <a:avLst/>
          </a:prstGeom>
          <a:effectLst/>
        </p:spPr>
      </p:pic>
      <p:sp>
        <p:nvSpPr>
          <p:cNvPr id="6" name="Прямоугольник 5"/>
          <p:cNvSpPr/>
          <p:nvPr/>
        </p:nvSpPr>
        <p:spPr>
          <a:xfrm>
            <a:off x="0" y="25460"/>
            <a:ext cx="9144000" cy="523220"/>
          </a:xfrm>
          <a:prstGeom prst="rect">
            <a:avLst/>
          </a:prstGeom>
        </p:spPr>
        <p:txBody>
          <a:bodyPr wrap="square">
            <a:spAutoFit/>
          </a:bodyPr>
          <a:lstStyle/>
          <a:p>
            <a:pPr algn="ctr">
              <a:spcBef>
                <a:spcPct val="0"/>
              </a:spcBef>
              <a:defRPr/>
            </a:pPr>
            <a:r>
              <a:rPr lang="ru-RU" sz="2800" b="1" dirty="0" smtClean="0">
                <a:ln w="11430"/>
                <a:solidFill>
                  <a:srgbClr val="C00000"/>
                </a:solidFill>
                <a:effectLst>
                  <a:outerShdw blurRad="80000" dist="40000" dir="5040000" algn="tl">
                    <a:srgbClr val="000000">
                      <a:alpha val="30000"/>
                    </a:srgbClr>
                  </a:outerShdw>
                </a:effectLst>
                <a:latin typeface="+mj-lt"/>
                <a:ea typeface="+mj-ea"/>
                <a:cs typeface="+mj-cs"/>
              </a:rPr>
              <a:t>Порты и стивидорные компании Крыма</a:t>
            </a:r>
            <a:endParaRPr lang="ru-RU" sz="2000" b="1" dirty="0">
              <a:ln w="11430"/>
              <a:solidFill>
                <a:schemeClr val="tx2">
                  <a:lumMod val="60000"/>
                  <a:lumOff val="40000"/>
                </a:schemeClr>
              </a:solidFill>
              <a:effectLst>
                <a:outerShdw blurRad="80000" dist="40000" dir="5040000" algn="tl">
                  <a:srgbClr val="000000">
                    <a:alpha val="30000"/>
                  </a:srgbClr>
                </a:outerShdw>
              </a:effectLst>
              <a:latin typeface="+mj-lt"/>
              <a:ea typeface="+mj-ea"/>
              <a:cs typeface="+mj-cs"/>
            </a:endParaRPr>
          </a:p>
        </p:txBody>
      </p:sp>
      <p:sp>
        <p:nvSpPr>
          <p:cNvPr id="12" name="AutoShape 28"/>
          <p:cNvSpPr>
            <a:spLocks noChangeArrowheads="1"/>
          </p:cNvSpPr>
          <p:nvPr/>
        </p:nvSpPr>
        <p:spPr bwMode="auto">
          <a:xfrm flipH="1">
            <a:off x="7092280" y="764704"/>
            <a:ext cx="936104" cy="576263"/>
          </a:xfrm>
          <a:prstGeom prst="flowChartOnlineStorage">
            <a:avLst/>
          </a:prstGeom>
          <a:solidFill>
            <a:srgbClr val="CCECFF"/>
          </a:solidFill>
          <a:ln w="9525">
            <a:noFill/>
            <a:miter lim="800000"/>
            <a:headEnd/>
            <a:tailEnd/>
          </a:ln>
          <a:effectLst/>
        </p:spPr>
        <p:txBody>
          <a:bodyPr wrap="none" anchor="ctr"/>
          <a:lstStyle/>
          <a:p>
            <a:endParaRPr lang="ru-RU"/>
          </a:p>
        </p:txBody>
      </p:sp>
      <p:sp>
        <p:nvSpPr>
          <p:cNvPr id="16" name="AutoShape 28"/>
          <p:cNvSpPr>
            <a:spLocks noChangeArrowheads="1"/>
          </p:cNvSpPr>
          <p:nvPr/>
        </p:nvSpPr>
        <p:spPr bwMode="auto">
          <a:xfrm flipH="1">
            <a:off x="1043607" y="764704"/>
            <a:ext cx="971459" cy="576263"/>
          </a:xfrm>
          <a:prstGeom prst="flowChartOnlineStorage">
            <a:avLst/>
          </a:prstGeom>
          <a:solidFill>
            <a:srgbClr val="CCECFF"/>
          </a:solidFill>
          <a:ln w="9525">
            <a:noFill/>
            <a:miter lim="800000"/>
            <a:headEnd/>
            <a:tailEnd/>
          </a:ln>
          <a:effectLst/>
        </p:spPr>
        <p:txBody>
          <a:bodyPr wrap="none" anchor="ctr"/>
          <a:lstStyle/>
          <a:p>
            <a:endParaRPr lang="ru-RU"/>
          </a:p>
        </p:txBody>
      </p:sp>
      <p:sp>
        <p:nvSpPr>
          <p:cNvPr id="19" name="AutoShape 28"/>
          <p:cNvSpPr>
            <a:spLocks noChangeArrowheads="1"/>
          </p:cNvSpPr>
          <p:nvPr/>
        </p:nvSpPr>
        <p:spPr bwMode="auto">
          <a:xfrm flipH="1">
            <a:off x="1979712" y="764704"/>
            <a:ext cx="936104" cy="576263"/>
          </a:xfrm>
          <a:prstGeom prst="flowChartOnlineStorage">
            <a:avLst/>
          </a:prstGeom>
          <a:solidFill>
            <a:srgbClr val="CCECFF"/>
          </a:solidFill>
          <a:ln w="9525">
            <a:noFill/>
            <a:miter lim="800000"/>
            <a:headEnd/>
            <a:tailEnd/>
          </a:ln>
          <a:effectLst/>
        </p:spPr>
        <p:txBody>
          <a:bodyPr wrap="none" anchor="ctr"/>
          <a:lstStyle/>
          <a:p>
            <a:endParaRPr lang="ru-RU"/>
          </a:p>
        </p:txBody>
      </p:sp>
      <p:sp>
        <p:nvSpPr>
          <p:cNvPr id="21" name="AutoShape 28"/>
          <p:cNvSpPr>
            <a:spLocks noChangeArrowheads="1"/>
          </p:cNvSpPr>
          <p:nvPr/>
        </p:nvSpPr>
        <p:spPr bwMode="auto">
          <a:xfrm flipH="1">
            <a:off x="3769376" y="764704"/>
            <a:ext cx="936104" cy="576263"/>
          </a:xfrm>
          <a:prstGeom prst="flowChartOnlineStorage">
            <a:avLst/>
          </a:prstGeom>
          <a:solidFill>
            <a:srgbClr val="CCECFF"/>
          </a:solidFill>
          <a:ln w="9525">
            <a:noFill/>
            <a:miter lim="800000"/>
            <a:headEnd/>
            <a:tailEnd/>
          </a:ln>
          <a:effectLst/>
        </p:spPr>
        <p:txBody>
          <a:bodyPr wrap="none" anchor="ctr"/>
          <a:lstStyle/>
          <a:p>
            <a:endParaRPr lang="ru-RU"/>
          </a:p>
        </p:txBody>
      </p:sp>
      <p:sp>
        <p:nvSpPr>
          <p:cNvPr id="40" name="Прямоугольник 39"/>
          <p:cNvSpPr/>
          <p:nvPr/>
        </p:nvSpPr>
        <p:spPr>
          <a:xfrm>
            <a:off x="359657" y="5969338"/>
            <a:ext cx="3604960" cy="461665"/>
          </a:xfrm>
          <a:prstGeom prst="rect">
            <a:avLst/>
          </a:prstGeom>
        </p:spPr>
        <p:txBody>
          <a:bodyPr wrap="square">
            <a:spAutoFit/>
          </a:bodyPr>
          <a:lstStyle/>
          <a:p>
            <a:r>
              <a:rPr lang="ru-RU" sz="800" dirty="0" smtClean="0">
                <a:latin typeface="Arial Narrow" pitchFamily="34" charset="0"/>
              </a:rPr>
              <a:t>* объявлено о вводе в строй новых мощностей в сентябре 2014 г</a:t>
            </a:r>
            <a:r>
              <a:rPr lang="en-US" sz="800" dirty="0" smtClean="0">
                <a:latin typeface="Arial Narrow" pitchFamily="34" charset="0"/>
              </a:rPr>
              <a:t>.</a:t>
            </a:r>
            <a:endParaRPr lang="ru-RU" sz="800" dirty="0" smtClean="0">
              <a:latin typeface="Arial Narrow" pitchFamily="34" charset="0"/>
            </a:endParaRPr>
          </a:p>
          <a:p>
            <a:r>
              <a:rPr lang="ru-RU" sz="800" dirty="0" smtClean="0">
                <a:latin typeface="Arial Narrow" pitchFamily="34" charset="0"/>
              </a:rPr>
              <a:t>** по прямому варианту</a:t>
            </a:r>
          </a:p>
          <a:p>
            <a:r>
              <a:rPr lang="ru-RU" sz="800" dirty="0" smtClean="0">
                <a:latin typeface="Arial Narrow" pitchFamily="34" charset="0"/>
              </a:rPr>
              <a:t>*** рейдовые перегрузочные комплексы</a:t>
            </a:r>
          </a:p>
        </p:txBody>
      </p:sp>
      <p:sp>
        <p:nvSpPr>
          <p:cNvPr id="25602" name="Rectangle 2"/>
          <p:cNvSpPr>
            <a:spLocks noChangeArrowheads="1"/>
          </p:cNvSpPr>
          <p:nvPr/>
        </p:nvSpPr>
        <p:spPr bwMode="auto">
          <a:xfrm>
            <a:off x="2123728" y="1340768"/>
            <a:ext cx="1728192" cy="396043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R="0" lvl="0" indent="0" fontAlgn="base">
              <a:lnSpc>
                <a:spcPct val="100000"/>
              </a:lnSpc>
              <a:spcBef>
                <a:spcPct val="0"/>
              </a:spcBef>
              <a:spcAft>
                <a:spcPct val="0"/>
              </a:spcAft>
              <a:buClrTx/>
              <a:buSzTx/>
              <a:tabLst>
                <a:tab pos="228600" algn="l"/>
              </a:tabLst>
            </a:pPr>
            <a:r>
              <a:rPr lang="ru-RU" sz="800" b="1" dirty="0" smtClean="0">
                <a:latin typeface="Arial Narrow" pitchFamily="34" charset="0"/>
              </a:rPr>
              <a:t>Севастопольский МТП</a:t>
            </a:r>
          </a:p>
          <a:p>
            <a:pPr marL="92075" marR="0" lvl="0" fontAlgn="base">
              <a:lnSpc>
                <a:spcPct val="100000"/>
              </a:lnSpc>
              <a:spcBef>
                <a:spcPct val="0"/>
              </a:spcBef>
              <a:spcAft>
                <a:spcPct val="0"/>
              </a:spcAft>
              <a:buClrTx/>
              <a:buSzTx/>
              <a:buFontTx/>
              <a:buChar char="-"/>
              <a:tabLst>
                <a:tab pos="228600" algn="l"/>
              </a:tabLst>
            </a:pPr>
            <a:r>
              <a:rPr lang="ru-RU" sz="800" dirty="0" smtClean="0">
                <a:latin typeface="Arial Narrow" pitchFamily="34" charset="0"/>
              </a:rPr>
              <a:t> Сухие – 1 448 </a:t>
            </a:r>
            <a:r>
              <a:rPr lang="ru-RU" sz="800" dirty="0" err="1" smtClean="0">
                <a:latin typeface="Arial Narrow" pitchFamily="34" charset="0"/>
              </a:rPr>
              <a:t>ттвг</a:t>
            </a:r>
            <a:endParaRPr lang="ru-RU" sz="800" dirty="0" smtClean="0">
              <a:latin typeface="Arial Narrow" pitchFamily="34" charset="0"/>
            </a:endParaRPr>
          </a:p>
          <a:p>
            <a:pPr marR="0" lvl="0" indent="0" fontAlgn="base">
              <a:lnSpc>
                <a:spcPct val="100000"/>
              </a:lnSpc>
              <a:spcBef>
                <a:spcPct val="0"/>
              </a:spcBef>
              <a:spcAft>
                <a:spcPct val="0"/>
              </a:spcAft>
              <a:buClrTx/>
              <a:buSzTx/>
              <a:tabLst>
                <a:tab pos="228600" algn="l"/>
              </a:tabLst>
            </a:pPr>
            <a:endParaRPr lang="ru-RU" sz="800" b="1" dirty="0" smtClean="0">
              <a:latin typeface="Arial Narrow" pitchFamily="34" charset="0"/>
            </a:endParaRPr>
          </a:p>
          <a:p>
            <a:pPr marR="0" lvl="0" indent="0" fontAlgn="base">
              <a:lnSpc>
                <a:spcPct val="100000"/>
              </a:lnSpc>
              <a:spcBef>
                <a:spcPct val="0"/>
              </a:spcBef>
              <a:spcAft>
                <a:spcPct val="0"/>
              </a:spcAft>
              <a:buClrTx/>
              <a:buSzTx/>
              <a:tabLst>
                <a:tab pos="228600" algn="l"/>
              </a:tabLst>
            </a:pPr>
            <a:r>
              <a:rPr lang="ru-RU" sz="800" b="1" dirty="0" smtClean="0">
                <a:latin typeface="Arial Narrow" pitchFamily="34" charset="0"/>
              </a:rPr>
              <a:t>АО СК </a:t>
            </a:r>
            <a:r>
              <a:rPr lang="ru-RU" sz="800" b="1" dirty="0" err="1" smtClean="0">
                <a:latin typeface="Arial Narrow" pitchFamily="34" charset="0"/>
              </a:rPr>
              <a:t>Авлита</a:t>
            </a:r>
            <a:endParaRPr lang="ru-RU" sz="800" b="1" dirty="0" smtClean="0">
              <a:latin typeface="Arial Narrow" pitchFamily="34" charset="0"/>
            </a:endParaRPr>
          </a:p>
          <a:p>
            <a:pPr marL="92075" marR="0" lvl="0" fontAlgn="base">
              <a:lnSpc>
                <a:spcPct val="100000"/>
              </a:lnSpc>
              <a:spcBef>
                <a:spcPct val="0"/>
              </a:spcBef>
              <a:spcAft>
                <a:spcPct val="0"/>
              </a:spcAft>
              <a:buClrTx/>
              <a:buSzTx/>
              <a:buFontTx/>
              <a:buChar char="-"/>
              <a:tabLst>
                <a:tab pos="228600" algn="l"/>
              </a:tabLst>
            </a:pPr>
            <a:r>
              <a:rPr lang="ru-RU" sz="800" dirty="0" smtClean="0">
                <a:latin typeface="Arial Narrow" pitchFamily="34" charset="0"/>
              </a:rPr>
              <a:t> Металлопродукция – 2 000 </a:t>
            </a:r>
            <a:r>
              <a:rPr lang="ru-RU" sz="800" dirty="0" err="1" smtClean="0">
                <a:latin typeface="Arial Narrow" pitchFamily="34" charset="0"/>
              </a:rPr>
              <a:t>ттвг</a:t>
            </a:r>
            <a:endParaRPr lang="ru-RU" sz="800" dirty="0" smtClean="0">
              <a:latin typeface="Arial Narrow" pitchFamily="34" charset="0"/>
            </a:endParaRPr>
          </a:p>
          <a:p>
            <a:pPr marL="92075" marR="0" lvl="0" fontAlgn="base">
              <a:lnSpc>
                <a:spcPct val="100000"/>
              </a:lnSpc>
              <a:spcBef>
                <a:spcPct val="0"/>
              </a:spcBef>
              <a:spcAft>
                <a:spcPct val="0"/>
              </a:spcAft>
              <a:buClrTx/>
              <a:buSzTx/>
              <a:buFontTx/>
              <a:buChar char="-"/>
              <a:tabLst>
                <a:tab pos="228600" algn="l"/>
              </a:tabLst>
            </a:pPr>
            <a:r>
              <a:rPr lang="ru-RU" sz="800" dirty="0" smtClean="0">
                <a:latin typeface="Arial Narrow" pitchFamily="34" charset="0"/>
              </a:rPr>
              <a:t> Зерно – 3 500 </a:t>
            </a:r>
            <a:r>
              <a:rPr lang="ru-RU" sz="800" dirty="0" err="1" smtClean="0">
                <a:latin typeface="Arial Narrow" pitchFamily="34" charset="0"/>
              </a:rPr>
              <a:t>ттвг</a:t>
            </a:r>
            <a:endParaRPr lang="ru-RU" sz="800" dirty="0" smtClean="0">
              <a:latin typeface="Arial Narrow" pitchFamily="34" charset="0"/>
            </a:endParaRPr>
          </a:p>
          <a:p>
            <a:pPr marR="0" lvl="0" indent="0" fontAlgn="base">
              <a:lnSpc>
                <a:spcPct val="100000"/>
              </a:lnSpc>
              <a:spcBef>
                <a:spcPct val="0"/>
              </a:spcBef>
              <a:spcAft>
                <a:spcPct val="0"/>
              </a:spcAft>
              <a:buClrTx/>
              <a:buSzTx/>
              <a:buFontTx/>
              <a:buChar char="-"/>
              <a:tabLst>
                <a:tab pos="228600" algn="l"/>
              </a:tabLst>
            </a:pPr>
            <a:endParaRPr lang="ru-RU" sz="800" b="1" dirty="0" smtClean="0">
              <a:latin typeface="Arial Narrow" pitchFamily="34" charset="0"/>
            </a:endParaRPr>
          </a:p>
          <a:p>
            <a:pPr marR="0" lvl="0" indent="0" fontAlgn="base">
              <a:lnSpc>
                <a:spcPct val="100000"/>
              </a:lnSpc>
              <a:spcBef>
                <a:spcPct val="0"/>
              </a:spcBef>
              <a:spcAft>
                <a:spcPct val="0"/>
              </a:spcAft>
              <a:buClrTx/>
              <a:buSzTx/>
              <a:tabLst>
                <a:tab pos="228600" algn="l"/>
              </a:tabLst>
            </a:pPr>
            <a:r>
              <a:rPr lang="ru-RU" sz="800" b="1" dirty="0" smtClean="0">
                <a:latin typeface="Arial Narrow" pitchFamily="34" charset="0"/>
              </a:rPr>
              <a:t>Севастопольский МРП</a:t>
            </a:r>
            <a:endParaRPr lang="ru-RU" sz="800" b="1" dirty="0" smtClean="0">
              <a:solidFill>
                <a:srgbClr val="FF0000"/>
              </a:solidFill>
              <a:latin typeface="Arial Narrow" pitchFamily="34" charset="0"/>
            </a:endParaRPr>
          </a:p>
          <a:p>
            <a:pPr marL="92075" marR="0" lvl="0" fontAlgn="base">
              <a:lnSpc>
                <a:spcPct val="100000"/>
              </a:lnSpc>
              <a:spcBef>
                <a:spcPct val="0"/>
              </a:spcBef>
              <a:spcAft>
                <a:spcPct val="0"/>
              </a:spcAft>
              <a:buClrTx/>
              <a:buSzTx/>
              <a:tabLst>
                <a:tab pos="228600" algn="l"/>
              </a:tabLst>
            </a:pPr>
            <a:r>
              <a:rPr lang="ru-RU" sz="800" dirty="0" smtClean="0">
                <a:latin typeface="Arial Narrow" pitchFamily="34" charset="0"/>
              </a:rPr>
              <a:t>- Сухие  - 2 5</a:t>
            </a:r>
            <a:r>
              <a:rPr lang="en-US" sz="800" dirty="0" smtClean="0">
                <a:latin typeface="Arial Narrow" pitchFamily="34" charset="0"/>
              </a:rPr>
              <a:t>00</a:t>
            </a:r>
            <a:r>
              <a:rPr lang="ru-RU" sz="800" dirty="0" smtClean="0">
                <a:latin typeface="Arial Narrow" pitchFamily="34" charset="0"/>
              </a:rPr>
              <a:t> </a:t>
            </a:r>
            <a:r>
              <a:rPr lang="ru-RU" sz="800" dirty="0" err="1" smtClean="0">
                <a:latin typeface="Arial Narrow" pitchFamily="34" charset="0"/>
              </a:rPr>
              <a:t>ттвг</a:t>
            </a:r>
            <a:endParaRPr lang="ru-RU" sz="800" dirty="0" smtClean="0">
              <a:latin typeface="Arial Narrow" pitchFamily="34" charset="0"/>
            </a:endParaRPr>
          </a:p>
          <a:p>
            <a:pPr marR="0" lvl="0" indent="0" fontAlgn="base">
              <a:lnSpc>
                <a:spcPct val="100000"/>
              </a:lnSpc>
              <a:spcBef>
                <a:spcPct val="0"/>
              </a:spcBef>
              <a:spcAft>
                <a:spcPct val="0"/>
              </a:spcAft>
              <a:buClrTx/>
              <a:buSzTx/>
              <a:tabLst>
                <a:tab pos="228600" algn="l"/>
              </a:tabLst>
            </a:pPr>
            <a:endParaRPr lang="ru-RU" sz="800" b="1" dirty="0" smtClean="0">
              <a:latin typeface="Arial Narrow" pitchFamily="34" charset="0"/>
            </a:endParaRPr>
          </a:p>
          <a:p>
            <a:pPr marR="0" lvl="0" indent="0" fontAlgn="base">
              <a:lnSpc>
                <a:spcPct val="100000"/>
              </a:lnSpc>
              <a:spcBef>
                <a:spcPct val="0"/>
              </a:spcBef>
              <a:spcAft>
                <a:spcPct val="0"/>
              </a:spcAft>
              <a:buClrTx/>
              <a:buSzTx/>
              <a:tabLst>
                <a:tab pos="228600" algn="l"/>
              </a:tabLst>
            </a:pPr>
            <a:r>
              <a:rPr lang="ru-RU" sz="800" b="1" dirty="0" smtClean="0">
                <a:latin typeface="Arial Narrow" pitchFamily="34" charset="0"/>
              </a:rPr>
              <a:t>ООО </a:t>
            </a:r>
            <a:r>
              <a:rPr lang="en-US" sz="800" b="1" dirty="0" err="1" smtClean="0">
                <a:latin typeface="Arial Narrow" pitchFamily="34" charset="0"/>
              </a:rPr>
              <a:t>Autoterminal</a:t>
            </a:r>
            <a:r>
              <a:rPr lang="en-US" sz="800" b="1" dirty="0" smtClean="0">
                <a:latin typeface="Arial Narrow" pitchFamily="34" charset="0"/>
              </a:rPr>
              <a:t> Black Sea Ltd</a:t>
            </a:r>
            <a:r>
              <a:rPr lang="ru-RU" sz="800" b="1" dirty="0" smtClean="0">
                <a:latin typeface="Arial Narrow" pitchFamily="34" charset="0"/>
              </a:rPr>
              <a:t> </a:t>
            </a:r>
          </a:p>
          <a:p>
            <a:pPr marL="92075" marR="0" lvl="0" fontAlgn="base">
              <a:lnSpc>
                <a:spcPct val="100000"/>
              </a:lnSpc>
              <a:spcBef>
                <a:spcPct val="0"/>
              </a:spcBef>
              <a:spcAft>
                <a:spcPct val="0"/>
              </a:spcAft>
              <a:buClrTx/>
              <a:buSzTx/>
              <a:buFontTx/>
              <a:buChar char="-"/>
              <a:tabLst>
                <a:tab pos="228600" algn="l"/>
              </a:tabLst>
            </a:pPr>
            <a:r>
              <a:rPr lang="ru-RU" sz="800" dirty="0" smtClean="0">
                <a:latin typeface="Arial Narrow" pitchFamily="34" charset="0"/>
              </a:rPr>
              <a:t> Автомобиль – 100 </a:t>
            </a:r>
            <a:r>
              <a:rPr lang="ru-RU" sz="800" dirty="0" err="1" smtClean="0">
                <a:latin typeface="Arial Narrow" pitchFamily="34" charset="0"/>
              </a:rPr>
              <a:t>ттвг</a:t>
            </a:r>
            <a:endParaRPr lang="ru-RU" sz="800" dirty="0" smtClean="0">
              <a:latin typeface="Arial Narrow" pitchFamily="34" charset="0"/>
            </a:endParaRPr>
          </a:p>
          <a:p>
            <a:pPr marL="92075" marR="0" lvl="0" fontAlgn="base">
              <a:lnSpc>
                <a:spcPct val="100000"/>
              </a:lnSpc>
              <a:spcBef>
                <a:spcPct val="0"/>
              </a:spcBef>
              <a:spcAft>
                <a:spcPct val="0"/>
              </a:spcAft>
              <a:buClrTx/>
              <a:buSzTx/>
              <a:tabLst>
                <a:tab pos="228600" algn="l"/>
              </a:tabLst>
            </a:pPr>
            <a:r>
              <a:rPr lang="ru-RU" sz="800" dirty="0" smtClean="0">
                <a:latin typeface="Arial Narrow" pitchFamily="34" charset="0"/>
              </a:rPr>
              <a:t>- Пассажиры – 35 тыс. чел/год</a:t>
            </a:r>
          </a:p>
          <a:p>
            <a:pPr marR="0" lvl="0" indent="0" fontAlgn="base">
              <a:lnSpc>
                <a:spcPct val="100000"/>
              </a:lnSpc>
              <a:spcBef>
                <a:spcPct val="0"/>
              </a:spcBef>
              <a:spcAft>
                <a:spcPct val="0"/>
              </a:spcAft>
              <a:buClrTx/>
              <a:buSzTx/>
              <a:tabLst>
                <a:tab pos="228600" algn="l"/>
              </a:tabLst>
            </a:pPr>
            <a:endParaRPr lang="ru-RU" sz="800" b="1" dirty="0" smtClean="0">
              <a:latin typeface="Arial Narrow" pitchFamily="34" charset="0"/>
            </a:endParaRPr>
          </a:p>
          <a:p>
            <a:pPr marR="0" lvl="0" indent="0" fontAlgn="base">
              <a:lnSpc>
                <a:spcPct val="100000"/>
              </a:lnSpc>
              <a:spcBef>
                <a:spcPct val="0"/>
              </a:spcBef>
              <a:spcAft>
                <a:spcPct val="0"/>
              </a:spcAft>
              <a:buClrTx/>
              <a:buSzTx/>
              <a:tabLst>
                <a:tab pos="228600" algn="l"/>
              </a:tabLst>
            </a:pPr>
            <a:r>
              <a:rPr lang="ru-RU" sz="800" b="1" dirty="0" smtClean="0">
                <a:latin typeface="Arial Narrow" pitchFamily="34" charset="0"/>
              </a:rPr>
              <a:t>ООО </a:t>
            </a:r>
            <a:r>
              <a:rPr lang="ru-RU" sz="800" b="1" dirty="0" err="1" smtClean="0">
                <a:latin typeface="Arial Narrow" pitchFamily="34" charset="0"/>
              </a:rPr>
              <a:t>ЮгЭкоРесурс</a:t>
            </a:r>
            <a:r>
              <a:rPr lang="ru-RU" sz="800" b="1" dirty="0" smtClean="0">
                <a:latin typeface="Arial Narrow" pitchFamily="34" charset="0"/>
              </a:rPr>
              <a:t> </a:t>
            </a:r>
          </a:p>
          <a:p>
            <a:pPr marL="92075" marR="0" lvl="0" fontAlgn="base">
              <a:lnSpc>
                <a:spcPct val="100000"/>
              </a:lnSpc>
              <a:spcBef>
                <a:spcPct val="0"/>
              </a:spcBef>
              <a:spcAft>
                <a:spcPct val="0"/>
              </a:spcAft>
              <a:buClrTx/>
              <a:buSzTx/>
              <a:tabLst>
                <a:tab pos="228600" algn="l"/>
              </a:tabLst>
            </a:pPr>
            <a:r>
              <a:rPr lang="ru-RU" sz="800" dirty="0" smtClean="0">
                <a:latin typeface="Arial Narrow" pitchFamily="34" charset="0"/>
              </a:rPr>
              <a:t>- Песок – 1 000 </a:t>
            </a:r>
            <a:r>
              <a:rPr lang="ru-RU" sz="800" dirty="0" err="1" smtClean="0">
                <a:latin typeface="Arial Narrow" pitchFamily="34" charset="0"/>
              </a:rPr>
              <a:t>ттвг</a:t>
            </a:r>
            <a:r>
              <a:rPr lang="ru-RU" sz="800" dirty="0" smtClean="0">
                <a:latin typeface="Arial Narrow" pitchFamily="34" charset="0"/>
              </a:rPr>
              <a:t> </a:t>
            </a:r>
          </a:p>
          <a:p>
            <a:pPr marR="0" lvl="0" indent="0" fontAlgn="base">
              <a:lnSpc>
                <a:spcPct val="100000"/>
              </a:lnSpc>
              <a:spcBef>
                <a:spcPct val="0"/>
              </a:spcBef>
              <a:spcAft>
                <a:spcPct val="0"/>
              </a:spcAft>
              <a:buClrTx/>
              <a:buSzTx/>
              <a:tabLst>
                <a:tab pos="228600" algn="l"/>
              </a:tabLst>
            </a:pPr>
            <a:endParaRPr lang="ru-RU" sz="800" b="1" dirty="0" smtClean="0">
              <a:latin typeface="Arial Narrow" pitchFamily="34" charset="0"/>
            </a:endParaRPr>
          </a:p>
          <a:p>
            <a:pPr marR="0" lvl="0" indent="0" fontAlgn="base">
              <a:lnSpc>
                <a:spcPct val="100000"/>
              </a:lnSpc>
              <a:spcBef>
                <a:spcPct val="0"/>
              </a:spcBef>
              <a:spcAft>
                <a:spcPct val="0"/>
              </a:spcAft>
              <a:buClrTx/>
              <a:buSzTx/>
              <a:tabLst>
                <a:tab pos="228600" algn="l"/>
              </a:tabLst>
            </a:pPr>
            <a:r>
              <a:rPr lang="ru-RU" sz="800" b="1" dirty="0" smtClean="0">
                <a:solidFill>
                  <a:srgbClr val="FF0000"/>
                </a:solidFill>
                <a:latin typeface="Arial Narrow" pitchFamily="34" charset="0"/>
              </a:rPr>
              <a:t>ООО </a:t>
            </a:r>
            <a:r>
              <a:rPr lang="ru-RU" sz="800" b="1" dirty="0" err="1" smtClean="0">
                <a:solidFill>
                  <a:srgbClr val="FF0000"/>
                </a:solidFill>
                <a:latin typeface="Arial Narrow" pitchFamily="34" charset="0"/>
              </a:rPr>
              <a:t>Югторсан</a:t>
            </a:r>
            <a:r>
              <a:rPr lang="ru-RU" sz="800" b="1" dirty="0" smtClean="0">
                <a:solidFill>
                  <a:srgbClr val="FF0000"/>
                </a:solidFill>
                <a:latin typeface="Arial Narrow" pitchFamily="34" charset="0"/>
              </a:rPr>
              <a:t> Группы Альянс</a:t>
            </a:r>
          </a:p>
          <a:p>
            <a:pPr marL="92075" marR="0" lvl="0" fontAlgn="base">
              <a:lnSpc>
                <a:spcPct val="100000"/>
              </a:lnSpc>
              <a:spcBef>
                <a:spcPct val="0"/>
              </a:spcBef>
              <a:spcAft>
                <a:spcPct val="0"/>
              </a:spcAft>
              <a:buClrTx/>
              <a:buSzTx/>
              <a:tabLst>
                <a:tab pos="228600" algn="l"/>
              </a:tabLst>
            </a:pPr>
            <a:r>
              <a:rPr lang="ru-RU" sz="800" dirty="0" smtClean="0">
                <a:solidFill>
                  <a:srgbClr val="FF0000"/>
                </a:solidFill>
                <a:latin typeface="Arial Narrow" pitchFamily="34" charset="0"/>
              </a:rPr>
              <a:t>- Мазут – 3 000 </a:t>
            </a:r>
            <a:r>
              <a:rPr lang="ru-RU" sz="800" dirty="0" err="1" smtClean="0">
                <a:solidFill>
                  <a:srgbClr val="FF0000"/>
                </a:solidFill>
                <a:latin typeface="Arial Narrow" pitchFamily="34" charset="0"/>
              </a:rPr>
              <a:t>ттвг</a:t>
            </a:r>
            <a:endParaRPr lang="ru-RU" sz="800" dirty="0" smtClean="0">
              <a:solidFill>
                <a:srgbClr val="FF0000"/>
              </a:solidFill>
              <a:latin typeface="Arial Narrow" pitchFamily="34" charset="0"/>
            </a:endParaRPr>
          </a:p>
          <a:p>
            <a:pPr marR="0" lvl="0" indent="0" fontAlgn="base">
              <a:lnSpc>
                <a:spcPct val="100000"/>
              </a:lnSpc>
              <a:spcBef>
                <a:spcPct val="0"/>
              </a:spcBef>
              <a:spcAft>
                <a:spcPct val="0"/>
              </a:spcAft>
              <a:buClrTx/>
              <a:buSzTx/>
              <a:tabLst>
                <a:tab pos="228600" algn="l"/>
              </a:tabLst>
            </a:pPr>
            <a:endParaRPr lang="ru-RU" sz="800" b="1" dirty="0" smtClean="0">
              <a:latin typeface="Arial Narrow" pitchFamily="34" charset="0"/>
            </a:endParaRPr>
          </a:p>
          <a:p>
            <a:pPr marR="0" lvl="0" indent="0" fontAlgn="base">
              <a:lnSpc>
                <a:spcPct val="100000"/>
              </a:lnSpc>
              <a:spcBef>
                <a:spcPct val="0"/>
              </a:spcBef>
              <a:spcAft>
                <a:spcPct val="0"/>
              </a:spcAft>
              <a:buClrTx/>
              <a:buSzTx/>
              <a:tabLst>
                <a:tab pos="228600" algn="l"/>
              </a:tabLst>
            </a:pPr>
            <a:r>
              <a:rPr lang="ru-RU" sz="800" b="1" dirty="0" smtClean="0">
                <a:latin typeface="Arial Narrow" pitchFamily="34" charset="0"/>
              </a:rPr>
              <a:t>СРЗ ООО </a:t>
            </a:r>
            <a:r>
              <a:rPr lang="ru-RU" sz="800" b="1" dirty="0" err="1" smtClean="0">
                <a:latin typeface="Arial Narrow" pitchFamily="34" charset="0"/>
              </a:rPr>
              <a:t>Южный-Севастополь</a:t>
            </a:r>
            <a:r>
              <a:rPr lang="ru-RU" sz="800" b="1" dirty="0" smtClean="0">
                <a:latin typeface="Arial Narrow" pitchFamily="34" charset="0"/>
              </a:rPr>
              <a:t> </a:t>
            </a:r>
          </a:p>
          <a:p>
            <a:pPr marR="0" lvl="0" indent="0" fontAlgn="base">
              <a:lnSpc>
                <a:spcPct val="100000"/>
              </a:lnSpc>
              <a:spcBef>
                <a:spcPct val="0"/>
              </a:spcBef>
              <a:spcAft>
                <a:spcPct val="0"/>
              </a:spcAft>
              <a:buClrTx/>
              <a:buSzTx/>
              <a:tabLst>
                <a:tab pos="228600" algn="l"/>
              </a:tabLst>
            </a:pPr>
            <a:endParaRPr lang="ru-RU" sz="800" b="1" dirty="0" smtClean="0">
              <a:latin typeface="Arial Narrow" pitchFamily="34" charset="0"/>
            </a:endParaRPr>
          </a:p>
          <a:p>
            <a:pPr marR="0" lvl="0" indent="0" fontAlgn="base">
              <a:lnSpc>
                <a:spcPct val="100000"/>
              </a:lnSpc>
              <a:spcBef>
                <a:spcPct val="0"/>
              </a:spcBef>
              <a:spcAft>
                <a:spcPct val="0"/>
              </a:spcAft>
              <a:buClrTx/>
              <a:buSzTx/>
              <a:tabLst>
                <a:tab pos="228600" algn="l"/>
              </a:tabLst>
            </a:pPr>
            <a:r>
              <a:rPr lang="ru-RU" sz="800" b="1" dirty="0" smtClean="0">
                <a:latin typeface="Arial Narrow" pitchFamily="34" charset="0"/>
              </a:rPr>
              <a:t>ЗАО </a:t>
            </a:r>
            <a:r>
              <a:rPr lang="ru-RU" sz="800" b="1" dirty="0" err="1" smtClean="0">
                <a:latin typeface="Arial Narrow" pitchFamily="34" charset="0"/>
              </a:rPr>
              <a:t>Морстрой</a:t>
            </a:r>
            <a:r>
              <a:rPr lang="ru-RU" sz="800" b="1" dirty="0" smtClean="0">
                <a:latin typeface="Arial Narrow" pitchFamily="34" charset="0"/>
              </a:rPr>
              <a:t> УТФ </a:t>
            </a:r>
          </a:p>
          <a:p>
            <a:pPr marR="0" lvl="0" indent="0" fontAlgn="base">
              <a:lnSpc>
                <a:spcPct val="100000"/>
              </a:lnSpc>
              <a:spcBef>
                <a:spcPct val="0"/>
              </a:spcBef>
              <a:spcAft>
                <a:spcPct val="0"/>
              </a:spcAft>
              <a:buClrTx/>
              <a:buSzTx/>
              <a:tabLst>
                <a:tab pos="228600" algn="l"/>
              </a:tabLst>
            </a:pPr>
            <a:endParaRPr lang="ru-RU" sz="800" b="1" dirty="0" smtClean="0">
              <a:latin typeface="Arial Narrow" pitchFamily="34" charset="0"/>
            </a:endParaRPr>
          </a:p>
          <a:p>
            <a:pPr marR="0" lvl="0" indent="0" fontAlgn="base">
              <a:lnSpc>
                <a:spcPct val="100000"/>
              </a:lnSpc>
              <a:spcBef>
                <a:spcPct val="0"/>
              </a:spcBef>
              <a:spcAft>
                <a:spcPct val="0"/>
              </a:spcAft>
              <a:buClrTx/>
              <a:buSzTx/>
              <a:tabLst>
                <a:tab pos="228600" algn="l"/>
              </a:tabLst>
            </a:pPr>
            <a:r>
              <a:rPr lang="ru-RU" sz="800" b="1" dirty="0" smtClean="0">
                <a:latin typeface="Arial Narrow" pitchFamily="34" charset="0"/>
              </a:rPr>
              <a:t>ООО Металл Сервис Групп </a:t>
            </a:r>
          </a:p>
          <a:p>
            <a:pPr marR="0" lvl="0" indent="0" fontAlgn="base">
              <a:lnSpc>
                <a:spcPct val="100000"/>
              </a:lnSpc>
              <a:spcBef>
                <a:spcPct val="0"/>
              </a:spcBef>
              <a:spcAft>
                <a:spcPct val="0"/>
              </a:spcAft>
              <a:buClrTx/>
              <a:buSzTx/>
              <a:tabLst>
                <a:tab pos="228600" algn="l"/>
              </a:tabLst>
            </a:pPr>
            <a:endParaRPr lang="ru-RU" sz="800" b="1" dirty="0" smtClean="0">
              <a:latin typeface="Arial Narrow" pitchFamily="34" charset="0"/>
            </a:endParaRPr>
          </a:p>
          <a:p>
            <a:pPr marR="0" lvl="0" indent="0" fontAlgn="base">
              <a:lnSpc>
                <a:spcPct val="100000"/>
              </a:lnSpc>
              <a:spcBef>
                <a:spcPct val="0"/>
              </a:spcBef>
              <a:spcAft>
                <a:spcPct val="0"/>
              </a:spcAft>
              <a:buClrTx/>
              <a:buSzTx/>
              <a:tabLst>
                <a:tab pos="228600" algn="l"/>
              </a:tabLst>
            </a:pPr>
            <a:r>
              <a:rPr lang="ru-RU" sz="800" b="1" dirty="0" smtClean="0">
                <a:latin typeface="Arial Narrow" pitchFamily="34" charset="0"/>
              </a:rPr>
              <a:t>ООО Морские технологии </a:t>
            </a:r>
          </a:p>
          <a:p>
            <a:pPr marR="0" lvl="0" indent="0" fontAlgn="base">
              <a:lnSpc>
                <a:spcPct val="100000"/>
              </a:lnSpc>
              <a:spcBef>
                <a:spcPct val="0"/>
              </a:spcBef>
              <a:spcAft>
                <a:spcPct val="0"/>
              </a:spcAft>
              <a:buClrTx/>
              <a:buSzTx/>
              <a:tabLst>
                <a:tab pos="228600" algn="l"/>
              </a:tabLst>
            </a:pPr>
            <a:endParaRPr lang="ru-RU" sz="800" b="1" dirty="0" smtClean="0">
              <a:latin typeface="Arial Narrow" pitchFamily="34" charset="0"/>
            </a:endParaRPr>
          </a:p>
          <a:p>
            <a:pPr marR="0" lvl="0" indent="0" fontAlgn="base">
              <a:lnSpc>
                <a:spcPct val="100000"/>
              </a:lnSpc>
              <a:spcBef>
                <a:spcPct val="0"/>
              </a:spcBef>
              <a:spcAft>
                <a:spcPct val="0"/>
              </a:spcAft>
              <a:buClrTx/>
              <a:buSzTx/>
              <a:tabLst>
                <a:tab pos="228600" algn="l"/>
              </a:tabLst>
            </a:pPr>
            <a:r>
              <a:rPr lang="ru-RU" sz="800" b="1" dirty="0" smtClean="0">
                <a:latin typeface="Arial Narrow" pitchFamily="34" charset="0"/>
              </a:rPr>
              <a:t>ООО </a:t>
            </a:r>
            <a:r>
              <a:rPr lang="ru-RU" sz="800" b="1" dirty="0" err="1" smtClean="0">
                <a:latin typeface="Arial Narrow" pitchFamily="34" charset="0"/>
              </a:rPr>
              <a:t>Сервис-Компании</a:t>
            </a:r>
            <a:r>
              <a:rPr lang="ru-RU" sz="800" b="1" dirty="0" smtClean="0">
                <a:latin typeface="Arial Narrow" pitchFamily="34" charset="0"/>
              </a:rPr>
              <a:t> </a:t>
            </a:r>
          </a:p>
          <a:p>
            <a:pPr marR="0" lvl="0" indent="0" fontAlgn="base">
              <a:lnSpc>
                <a:spcPct val="100000"/>
              </a:lnSpc>
              <a:spcBef>
                <a:spcPct val="0"/>
              </a:spcBef>
              <a:spcAft>
                <a:spcPct val="0"/>
              </a:spcAft>
              <a:buClrTx/>
              <a:buSzTx/>
              <a:tabLst>
                <a:tab pos="228600" algn="l"/>
              </a:tabLst>
            </a:pPr>
            <a:endParaRPr lang="ru-RU" sz="800" b="1" dirty="0" smtClean="0">
              <a:latin typeface="Arial Narrow" pitchFamily="34" charset="0"/>
            </a:endParaRPr>
          </a:p>
          <a:p>
            <a:pPr marR="0" lvl="0" indent="0" fontAlgn="base">
              <a:lnSpc>
                <a:spcPct val="100000"/>
              </a:lnSpc>
              <a:spcBef>
                <a:spcPct val="0"/>
              </a:spcBef>
              <a:spcAft>
                <a:spcPct val="0"/>
              </a:spcAft>
              <a:buClrTx/>
              <a:buSzTx/>
              <a:tabLst>
                <a:tab pos="228600" algn="l"/>
              </a:tabLst>
            </a:pPr>
            <a:r>
              <a:rPr lang="ru-RU" sz="800" b="1" dirty="0" smtClean="0">
                <a:latin typeface="Arial Narrow" pitchFamily="34" charset="0"/>
              </a:rPr>
              <a:t>ООО НПО </a:t>
            </a:r>
            <a:r>
              <a:rPr lang="ru-RU" sz="800" b="1" dirty="0" err="1" smtClean="0">
                <a:latin typeface="Arial Narrow" pitchFamily="34" charset="0"/>
              </a:rPr>
              <a:t>Экотех</a:t>
            </a:r>
            <a:r>
              <a:rPr lang="ru-RU" sz="800" b="1" dirty="0" smtClean="0">
                <a:latin typeface="Arial Narrow" pitchFamily="34" charset="0"/>
              </a:rPr>
              <a:t> </a:t>
            </a:r>
          </a:p>
        </p:txBody>
      </p:sp>
      <p:sp>
        <p:nvSpPr>
          <p:cNvPr id="43" name="AutoShape 28"/>
          <p:cNvSpPr>
            <a:spLocks noChangeArrowheads="1"/>
          </p:cNvSpPr>
          <p:nvPr/>
        </p:nvSpPr>
        <p:spPr bwMode="auto">
          <a:xfrm flipH="1">
            <a:off x="2699792" y="764704"/>
            <a:ext cx="1080120" cy="576263"/>
          </a:xfrm>
          <a:prstGeom prst="flowChartOnlineStorage">
            <a:avLst/>
          </a:prstGeom>
          <a:solidFill>
            <a:srgbClr val="CCECFF"/>
          </a:solidFill>
          <a:ln w="9525">
            <a:noFill/>
            <a:miter lim="800000"/>
            <a:headEnd/>
            <a:tailEnd/>
          </a:ln>
          <a:effectLst/>
        </p:spPr>
        <p:txBody>
          <a:bodyPr wrap="none" anchor="ctr"/>
          <a:lstStyle/>
          <a:p>
            <a:endParaRPr lang="ru-RU"/>
          </a:p>
        </p:txBody>
      </p:sp>
      <p:sp>
        <p:nvSpPr>
          <p:cNvPr id="20" name="Rectangle 32"/>
          <p:cNvSpPr>
            <a:spLocks noChangeArrowheads="1"/>
          </p:cNvSpPr>
          <p:nvPr/>
        </p:nvSpPr>
        <p:spPr bwMode="auto">
          <a:xfrm>
            <a:off x="2071670" y="785794"/>
            <a:ext cx="1763730" cy="523212"/>
          </a:xfrm>
          <a:prstGeom prst="rect">
            <a:avLst/>
          </a:prstGeom>
          <a:noFill/>
          <a:ln w="9525">
            <a:noFill/>
            <a:miter lim="800000"/>
            <a:headEnd/>
            <a:tailEnd/>
          </a:ln>
          <a:effectLst/>
        </p:spPr>
        <p:txBody>
          <a:bodyPr wrap="square" lIns="91430" tIns="45716" rIns="91430" bIns="45716">
            <a:spAutoFit/>
          </a:bodyPr>
          <a:lstStyle/>
          <a:p>
            <a:pPr algn="ctr" defTabSz="1014413"/>
            <a:r>
              <a:rPr lang="ru-RU" sz="1400" b="1" dirty="0" smtClean="0">
                <a:solidFill>
                  <a:srgbClr val="002060"/>
                </a:solidFill>
                <a:latin typeface="Times New Roman" pitchFamily="18" charset="0"/>
              </a:rPr>
              <a:t>Севастополь</a:t>
            </a:r>
            <a:r>
              <a:rPr lang="ru-RU" sz="1400" dirty="0" smtClean="0">
                <a:solidFill>
                  <a:srgbClr val="002060"/>
                </a:solidFill>
                <a:latin typeface="Times New Roman" pitchFamily="18" charset="0"/>
              </a:rPr>
              <a:t> (морской и рыбный)</a:t>
            </a:r>
            <a:endParaRPr lang="ru-RU" sz="1400" dirty="0">
              <a:solidFill>
                <a:srgbClr val="002060"/>
              </a:solidFill>
              <a:latin typeface="Times New Roman" pitchFamily="18" charset="0"/>
            </a:endParaRPr>
          </a:p>
        </p:txBody>
      </p:sp>
      <p:sp>
        <p:nvSpPr>
          <p:cNvPr id="44" name="AutoShape 28"/>
          <p:cNvSpPr>
            <a:spLocks noChangeArrowheads="1"/>
          </p:cNvSpPr>
          <p:nvPr/>
        </p:nvSpPr>
        <p:spPr bwMode="auto">
          <a:xfrm flipH="1">
            <a:off x="7812360" y="764704"/>
            <a:ext cx="936104" cy="576263"/>
          </a:xfrm>
          <a:prstGeom prst="flowChartOnlineStorage">
            <a:avLst/>
          </a:prstGeom>
          <a:solidFill>
            <a:srgbClr val="CCECFF"/>
          </a:solidFill>
          <a:ln w="9525">
            <a:noFill/>
            <a:miter lim="800000"/>
            <a:headEnd/>
            <a:tailEnd/>
          </a:ln>
          <a:effectLst/>
        </p:spPr>
        <p:txBody>
          <a:bodyPr wrap="none" anchor="ctr"/>
          <a:lstStyle/>
          <a:p>
            <a:endParaRPr lang="ru-RU"/>
          </a:p>
        </p:txBody>
      </p:sp>
      <p:sp>
        <p:nvSpPr>
          <p:cNvPr id="14" name="Rectangle 32"/>
          <p:cNvSpPr>
            <a:spLocks noChangeArrowheads="1"/>
          </p:cNvSpPr>
          <p:nvPr/>
        </p:nvSpPr>
        <p:spPr bwMode="auto">
          <a:xfrm>
            <a:off x="7308304" y="764704"/>
            <a:ext cx="1296144" cy="553990"/>
          </a:xfrm>
          <a:prstGeom prst="rect">
            <a:avLst/>
          </a:prstGeom>
          <a:noFill/>
          <a:ln w="9525">
            <a:noFill/>
            <a:miter lim="800000"/>
            <a:headEnd/>
            <a:tailEnd/>
          </a:ln>
          <a:effectLst/>
        </p:spPr>
        <p:txBody>
          <a:bodyPr wrap="square" lIns="91430" tIns="45716" rIns="91430" bIns="45716">
            <a:spAutoFit/>
          </a:bodyPr>
          <a:lstStyle/>
          <a:p>
            <a:pPr algn="ctr" defTabSz="1014413"/>
            <a:r>
              <a:rPr lang="ru-RU" sz="1600" b="1" dirty="0" smtClean="0">
                <a:solidFill>
                  <a:srgbClr val="002060"/>
                </a:solidFill>
                <a:latin typeface="Times New Roman" pitchFamily="18" charset="0"/>
              </a:rPr>
              <a:t>Евпатория</a:t>
            </a:r>
            <a:r>
              <a:rPr lang="ru-RU" sz="1600" dirty="0" smtClean="0">
                <a:solidFill>
                  <a:srgbClr val="002060"/>
                </a:solidFill>
                <a:latin typeface="Times New Roman" pitchFamily="18" charset="0"/>
              </a:rPr>
              <a:t> </a:t>
            </a:r>
            <a:r>
              <a:rPr lang="ru-RU" sz="1400" dirty="0" smtClean="0">
                <a:solidFill>
                  <a:srgbClr val="002060"/>
                </a:solidFill>
                <a:latin typeface="Times New Roman" pitchFamily="18" charset="0"/>
              </a:rPr>
              <a:t>(торговый)</a:t>
            </a:r>
            <a:endParaRPr lang="ru-RU" sz="1400" dirty="0">
              <a:solidFill>
                <a:srgbClr val="002060"/>
              </a:solidFill>
              <a:latin typeface="Times New Roman" pitchFamily="18" charset="0"/>
            </a:endParaRPr>
          </a:p>
        </p:txBody>
      </p:sp>
      <p:sp>
        <p:nvSpPr>
          <p:cNvPr id="45" name="AutoShape 28"/>
          <p:cNvSpPr>
            <a:spLocks noChangeArrowheads="1"/>
          </p:cNvSpPr>
          <p:nvPr/>
        </p:nvSpPr>
        <p:spPr bwMode="auto">
          <a:xfrm flipH="1">
            <a:off x="251519" y="764704"/>
            <a:ext cx="984613" cy="576263"/>
          </a:xfrm>
          <a:prstGeom prst="flowChartOnlineStorage">
            <a:avLst/>
          </a:prstGeom>
          <a:solidFill>
            <a:srgbClr val="CCECFF"/>
          </a:solidFill>
          <a:ln w="9525">
            <a:noFill/>
            <a:miter lim="800000"/>
            <a:headEnd/>
            <a:tailEnd/>
          </a:ln>
          <a:effectLst/>
        </p:spPr>
        <p:txBody>
          <a:bodyPr wrap="none" anchor="ctr"/>
          <a:lstStyle/>
          <a:p>
            <a:endParaRPr lang="ru-RU"/>
          </a:p>
        </p:txBody>
      </p:sp>
      <p:sp>
        <p:nvSpPr>
          <p:cNvPr id="18" name="Rectangle 32"/>
          <p:cNvSpPr>
            <a:spLocks noChangeArrowheads="1"/>
          </p:cNvSpPr>
          <p:nvPr/>
        </p:nvSpPr>
        <p:spPr bwMode="auto">
          <a:xfrm>
            <a:off x="323528" y="764704"/>
            <a:ext cx="1748142" cy="538601"/>
          </a:xfrm>
          <a:prstGeom prst="rect">
            <a:avLst/>
          </a:prstGeom>
          <a:noFill/>
          <a:ln w="9525">
            <a:noFill/>
            <a:miter lim="800000"/>
            <a:headEnd/>
            <a:tailEnd/>
          </a:ln>
          <a:effectLst/>
        </p:spPr>
        <p:txBody>
          <a:bodyPr wrap="square" lIns="91430" tIns="45716" rIns="91430" bIns="45716">
            <a:spAutoFit/>
          </a:bodyPr>
          <a:lstStyle/>
          <a:p>
            <a:pPr algn="ctr" defTabSz="1014413"/>
            <a:r>
              <a:rPr lang="ru-RU" sz="1500" b="1" dirty="0" smtClean="0">
                <a:solidFill>
                  <a:srgbClr val="002060"/>
                </a:solidFill>
                <a:latin typeface="Times New Roman" pitchFamily="18" charset="0"/>
              </a:rPr>
              <a:t>Керчь</a:t>
            </a:r>
            <a:r>
              <a:rPr lang="ru-RU" sz="1500" dirty="0" smtClean="0">
                <a:solidFill>
                  <a:srgbClr val="002060"/>
                </a:solidFill>
                <a:latin typeface="Times New Roman" pitchFamily="18" charset="0"/>
              </a:rPr>
              <a:t> </a:t>
            </a:r>
            <a:br>
              <a:rPr lang="ru-RU" sz="1500" dirty="0" smtClean="0">
                <a:solidFill>
                  <a:srgbClr val="002060"/>
                </a:solidFill>
                <a:latin typeface="Times New Roman" pitchFamily="18" charset="0"/>
              </a:rPr>
            </a:br>
            <a:r>
              <a:rPr lang="ru-RU" sz="1400" dirty="0" smtClean="0">
                <a:solidFill>
                  <a:srgbClr val="002060"/>
                </a:solidFill>
                <a:latin typeface="Times New Roman" pitchFamily="18" charset="0"/>
              </a:rPr>
              <a:t>(морской и рыбный)</a:t>
            </a:r>
            <a:endParaRPr lang="ru-RU" sz="1400" dirty="0">
              <a:solidFill>
                <a:srgbClr val="002060"/>
              </a:solidFill>
              <a:latin typeface="Times New Roman" pitchFamily="18" charset="0"/>
            </a:endParaRPr>
          </a:p>
        </p:txBody>
      </p:sp>
      <p:sp>
        <p:nvSpPr>
          <p:cNvPr id="46" name="AutoShape 28"/>
          <p:cNvSpPr>
            <a:spLocks noChangeArrowheads="1"/>
          </p:cNvSpPr>
          <p:nvPr/>
        </p:nvSpPr>
        <p:spPr bwMode="auto">
          <a:xfrm flipH="1">
            <a:off x="4499992" y="764704"/>
            <a:ext cx="936104" cy="576263"/>
          </a:xfrm>
          <a:prstGeom prst="flowChartOnlineStorage">
            <a:avLst/>
          </a:prstGeom>
          <a:solidFill>
            <a:srgbClr val="CCECFF"/>
          </a:solidFill>
          <a:ln w="9525">
            <a:noFill/>
            <a:miter lim="800000"/>
            <a:headEnd/>
            <a:tailEnd/>
          </a:ln>
          <a:effectLst/>
        </p:spPr>
        <p:txBody>
          <a:bodyPr wrap="none" anchor="ctr"/>
          <a:lstStyle/>
          <a:p>
            <a:endParaRPr lang="ru-RU"/>
          </a:p>
        </p:txBody>
      </p:sp>
      <p:sp>
        <p:nvSpPr>
          <p:cNvPr id="22" name="Rectangle 32"/>
          <p:cNvSpPr>
            <a:spLocks noChangeArrowheads="1"/>
          </p:cNvSpPr>
          <p:nvPr/>
        </p:nvSpPr>
        <p:spPr bwMode="auto">
          <a:xfrm>
            <a:off x="3995936" y="764703"/>
            <a:ext cx="1378688" cy="553990"/>
          </a:xfrm>
          <a:prstGeom prst="rect">
            <a:avLst/>
          </a:prstGeom>
          <a:noFill/>
          <a:ln w="9525">
            <a:noFill/>
            <a:miter lim="800000"/>
            <a:headEnd/>
            <a:tailEnd/>
          </a:ln>
          <a:effectLst/>
        </p:spPr>
        <p:txBody>
          <a:bodyPr wrap="square" lIns="91430" tIns="45716" rIns="91430" bIns="45716">
            <a:spAutoFit/>
          </a:bodyPr>
          <a:lstStyle/>
          <a:p>
            <a:pPr algn="ctr" defTabSz="1014413"/>
            <a:r>
              <a:rPr lang="ru-RU" sz="1600" b="1" dirty="0" smtClean="0">
                <a:solidFill>
                  <a:srgbClr val="002060"/>
                </a:solidFill>
                <a:latin typeface="Times New Roman" pitchFamily="18" charset="0"/>
              </a:rPr>
              <a:t>Феодосия</a:t>
            </a:r>
            <a:r>
              <a:rPr lang="ru-RU" sz="1600" dirty="0" smtClean="0">
                <a:solidFill>
                  <a:srgbClr val="002060"/>
                </a:solidFill>
                <a:latin typeface="Times New Roman" pitchFamily="18" charset="0"/>
              </a:rPr>
              <a:t> </a:t>
            </a:r>
            <a:r>
              <a:rPr lang="ru-RU" sz="1400" dirty="0" smtClean="0">
                <a:solidFill>
                  <a:srgbClr val="002060"/>
                </a:solidFill>
                <a:latin typeface="Times New Roman" pitchFamily="18" charset="0"/>
              </a:rPr>
              <a:t>(торговый)</a:t>
            </a:r>
            <a:endParaRPr lang="ru-RU" sz="1400" dirty="0">
              <a:solidFill>
                <a:srgbClr val="002060"/>
              </a:solidFill>
              <a:latin typeface="Times New Roman" pitchFamily="18" charset="0"/>
            </a:endParaRPr>
          </a:p>
        </p:txBody>
      </p:sp>
      <p:sp>
        <p:nvSpPr>
          <p:cNvPr id="47" name="AutoShape 28"/>
          <p:cNvSpPr>
            <a:spLocks noChangeArrowheads="1"/>
          </p:cNvSpPr>
          <p:nvPr/>
        </p:nvSpPr>
        <p:spPr bwMode="auto">
          <a:xfrm flipH="1">
            <a:off x="5436096" y="764704"/>
            <a:ext cx="936104" cy="576263"/>
          </a:xfrm>
          <a:prstGeom prst="flowChartOnlineStorage">
            <a:avLst/>
          </a:prstGeom>
          <a:solidFill>
            <a:srgbClr val="CCECFF"/>
          </a:solidFill>
          <a:ln w="9525">
            <a:noFill/>
            <a:miter lim="800000"/>
            <a:headEnd/>
            <a:tailEnd/>
          </a:ln>
          <a:effectLst/>
        </p:spPr>
        <p:txBody>
          <a:bodyPr wrap="none" anchor="ctr"/>
          <a:lstStyle/>
          <a:p>
            <a:endParaRPr lang="ru-RU"/>
          </a:p>
        </p:txBody>
      </p:sp>
      <p:sp>
        <p:nvSpPr>
          <p:cNvPr id="48" name="AutoShape 28"/>
          <p:cNvSpPr>
            <a:spLocks noChangeArrowheads="1"/>
          </p:cNvSpPr>
          <p:nvPr/>
        </p:nvSpPr>
        <p:spPr bwMode="auto">
          <a:xfrm flipH="1">
            <a:off x="6156176" y="764704"/>
            <a:ext cx="936104" cy="576263"/>
          </a:xfrm>
          <a:prstGeom prst="flowChartOnlineStorage">
            <a:avLst/>
          </a:prstGeom>
          <a:solidFill>
            <a:srgbClr val="CCECFF"/>
          </a:solidFill>
          <a:ln w="9525">
            <a:noFill/>
            <a:miter lim="800000"/>
            <a:headEnd/>
            <a:tailEnd/>
          </a:ln>
          <a:effectLst/>
        </p:spPr>
        <p:txBody>
          <a:bodyPr wrap="none" anchor="ctr"/>
          <a:lstStyle/>
          <a:p>
            <a:endParaRPr lang="ru-RU"/>
          </a:p>
        </p:txBody>
      </p:sp>
      <p:sp>
        <p:nvSpPr>
          <p:cNvPr id="24" name="Rectangle 32"/>
          <p:cNvSpPr>
            <a:spLocks noChangeArrowheads="1"/>
          </p:cNvSpPr>
          <p:nvPr/>
        </p:nvSpPr>
        <p:spPr bwMode="auto">
          <a:xfrm>
            <a:off x="5643570" y="764704"/>
            <a:ext cx="1200448" cy="553990"/>
          </a:xfrm>
          <a:prstGeom prst="rect">
            <a:avLst/>
          </a:prstGeom>
          <a:noFill/>
          <a:ln w="9525">
            <a:noFill/>
            <a:miter lim="800000"/>
            <a:headEnd/>
            <a:tailEnd/>
          </a:ln>
          <a:effectLst/>
        </p:spPr>
        <p:txBody>
          <a:bodyPr wrap="square" lIns="91430" tIns="45716" rIns="91430" bIns="45716">
            <a:spAutoFit/>
          </a:bodyPr>
          <a:lstStyle/>
          <a:p>
            <a:pPr algn="ctr" defTabSz="1014413"/>
            <a:r>
              <a:rPr lang="ru-RU" sz="1600" b="1" dirty="0" smtClean="0">
                <a:solidFill>
                  <a:srgbClr val="002060"/>
                </a:solidFill>
                <a:latin typeface="Times New Roman" pitchFamily="18" charset="0"/>
              </a:rPr>
              <a:t>Ялта</a:t>
            </a:r>
            <a:r>
              <a:rPr lang="ru-RU" sz="1600" dirty="0" smtClean="0">
                <a:solidFill>
                  <a:srgbClr val="002060"/>
                </a:solidFill>
                <a:latin typeface="Times New Roman" pitchFamily="18" charset="0"/>
              </a:rPr>
              <a:t> </a:t>
            </a:r>
            <a:r>
              <a:rPr lang="ru-RU" sz="1400" dirty="0" smtClean="0">
                <a:solidFill>
                  <a:srgbClr val="002060"/>
                </a:solidFill>
                <a:latin typeface="Times New Roman" pitchFamily="18" charset="0"/>
              </a:rPr>
              <a:t>(торговый)</a:t>
            </a:r>
            <a:endParaRPr lang="ru-RU" sz="1400" dirty="0">
              <a:solidFill>
                <a:srgbClr val="002060"/>
              </a:solidFill>
              <a:latin typeface="Times New Roman" pitchFamily="18" charset="0"/>
            </a:endParaRPr>
          </a:p>
        </p:txBody>
      </p:sp>
      <p:sp>
        <p:nvSpPr>
          <p:cNvPr id="49" name="Rectangle 2"/>
          <p:cNvSpPr>
            <a:spLocks noChangeArrowheads="1"/>
          </p:cNvSpPr>
          <p:nvPr/>
        </p:nvSpPr>
        <p:spPr bwMode="auto">
          <a:xfrm>
            <a:off x="395536" y="1362150"/>
            <a:ext cx="1728192" cy="278693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R="0" lvl="0" indent="0" fontAlgn="base">
              <a:lnSpc>
                <a:spcPct val="100000"/>
              </a:lnSpc>
              <a:spcBef>
                <a:spcPct val="0"/>
              </a:spcBef>
              <a:spcAft>
                <a:spcPct val="0"/>
              </a:spcAft>
              <a:buClrTx/>
              <a:buSzTx/>
              <a:tabLst>
                <a:tab pos="228600" algn="l"/>
              </a:tabLst>
            </a:pPr>
            <a:r>
              <a:rPr lang="ru-RU" sz="800" b="1" dirty="0" smtClean="0">
                <a:solidFill>
                  <a:srgbClr val="FF0000"/>
                </a:solidFill>
                <a:latin typeface="Arial Narrow" pitchFamily="34" charset="0"/>
              </a:rPr>
              <a:t>ООО ТЭС-Терминал*</a:t>
            </a:r>
          </a:p>
          <a:p>
            <a:pPr marL="92075" marR="0" lvl="0" fontAlgn="base">
              <a:lnSpc>
                <a:spcPct val="100000"/>
              </a:lnSpc>
              <a:spcBef>
                <a:spcPct val="0"/>
              </a:spcBef>
              <a:spcAft>
                <a:spcPct val="0"/>
              </a:spcAft>
              <a:buClrTx/>
              <a:buSzTx/>
              <a:buFontTx/>
              <a:buChar char="-"/>
              <a:tabLst>
                <a:tab pos="228600" algn="l"/>
              </a:tabLst>
            </a:pPr>
            <a:r>
              <a:rPr lang="ru-RU" sz="800" dirty="0" smtClean="0">
                <a:solidFill>
                  <a:srgbClr val="FF0000"/>
                </a:solidFill>
                <a:latin typeface="Arial Narrow" pitchFamily="34" charset="0"/>
              </a:rPr>
              <a:t> СУГ – 500 </a:t>
            </a:r>
            <a:r>
              <a:rPr lang="ru-RU" sz="800" dirty="0" err="1" smtClean="0">
                <a:solidFill>
                  <a:srgbClr val="FF0000"/>
                </a:solidFill>
                <a:latin typeface="Arial Narrow" pitchFamily="34" charset="0"/>
              </a:rPr>
              <a:t>ттвг</a:t>
            </a:r>
            <a:endParaRPr lang="ru-RU" sz="800" dirty="0" smtClean="0">
              <a:solidFill>
                <a:srgbClr val="FF0000"/>
              </a:solidFill>
              <a:latin typeface="Arial Narrow" pitchFamily="34" charset="0"/>
            </a:endParaRPr>
          </a:p>
          <a:p>
            <a:pPr marL="92075" marR="0" lvl="0" fontAlgn="base">
              <a:lnSpc>
                <a:spcPct val="100000"/>
              </a:lnSpc>
              <a:spcBef>
                <a:spcPct val="0"/>
              </a:spcBef>
              <a:spcAft>
                <a:spcPct val="0"/>
              </a:spcAft>
              <a:buClrTx/>
              <a:buSzTx/>
              <a:buFontTx/>
              <a:buChar char="-"/>
              <a:tabLst>
                <a:tab pos="228600" algn="l"/>
              </a:tabLst>
            </a:pPr>
            <a:r>
              <a:rPr lang="ru-RU" sz="800" dirty="0" smtClean="0">
                <a:solidFill>
                  <a:srgbClr val="FF0000"/>
                </a:solidFill>
                <a:latin typeface="Arial Narrow" pitchFamily="34" charset="0"/>
              </a:rPr>
              <a:t> Дизтопливо</a:t>
            </a:r>
            <a:r>
              <a:rPr lang="en-US" sz="800" dirty="0" smtClean="0">
                <a:solidFill>
                  <a:srgbClr val="FF0000"/>
                </a:solidFill>
                <a:latin typeface="Arial Narrow" pitchFamily="34" charset="0"/>
              </a:rPr>
              <a:t>, </a:t>
            </a:r>
            <a:r>
              <a:rPr lang="ru-RU" sz="800" dirty="0" smtClean="0">
                <a:solidFill>
                  <a:srgbClr val="FF0000"/>
                </a:solidFill>
                <a:latin typeface="Arial Narrow" pitchFamily="34" charset="0"/>
              </a:rPr>
              <a:t>мазут – 2000 </a:t>
            </a:r>
            <a:r>
              <a:rPr lang="ru-RU" sz="800" dirty="0" err="1" smtClean="0">
                <a:solidFill>
                  <a:srgbClr val="FF0000"/>
                </a:solidFill>
                <a:latin typeface="Arial Narrow" pitchFamily="34" charset="0"/>
              </a:rPr>
              <a:t>ттвг</a:t>
            </a:r>
            <a:endParaRPr lang="ru-RU" sz="800" dirty="0" smtClean="0">
              <a:solidFill>
                <a:schemeClr val="tx2">
                  <a:lumMod val="40000"/>
                  <a:lumOff val="60000"/>
                </a:schemeClr>
              </a:solidFill>
              <a:latin typeface="Arial Narrow" pitchFamily="34" charset="0"/>
            </a:endParaRPr>
          </a:p>
          <a:p>
            <a:pPr marR="0" lvl="0" indent="0" fontAlgn="base">
              <a:lnSpc>
                <a:spcPct val="100000"/>
              </a:lnSpc>
              <a:spcBef>
                <a:spcPct val="0"/>
              </a:spcBef>
              <a:spcAft>
                <a:spcPct val="0"/>
              </a:spcAft>
              <a:buClrTx/>
              <a:buSzTx/>
              <a:tabLst>
                <a:tab pos="228600" algn="l"/>
              </a:tabLst>
            </a:pPr>
            <a:endParaRPr lang="ru-RU" sz="800" b="1" dirty="0" smtClean="0">
              <a:latin typeface="Arial Narrow" pitchFamily="34" charset="0"/>
            </a:endParaRPr>
          </a:p>
          <a:p>
            <a:pPr marR="0" lvl="0" indent="0" fontAlgn="base">
              <a:lnSpc>
                <a:spcPct val="100000"/>
              </a:lnSpc>
              <a:spcBef>
                <a:spcPct val="0"/>
              </a:spcBef>
              <a:spcAft>
                <a:spcPct val="0"/>
              </a:spcAft>
              <a:buClrTx/>
              <a:buSzTx/>
              <a:tabLst>
                <a:tab pos="228600" algn="l"/>
              </a:tabLst>
            </a:pPr>
            <a:r>
              <a:rPr lang="ru-RU" sz="800" b="1" dirty="0" smtClean="0">
                <a:solidFill>
                  <a:srgbClr val="FF0000"/>
                </a:solidFill>
                <a:latin typeface="Arial Narrow" pitchFamily="34" charset="0"/>
              </a:rPr>
              <a:t>ООО </a:t>
            </a:r>
            <a:r>
              <a:rPr lang="ru-RU" sz="800" b="1" dirty="0" err="1" smtClean="0">
                <a:solidFill>
                  <a:srgbClr val="FF0000"/>
                </a:solidFill>
                <a:latin typeface="Arial Narrow" pitchFamily="34" charset="0"/>
              </a:rPr>
              <a:t>Керчь-Транс-Ойл</a:t>
            </a:r>
            <a:endParaRPr lang="ru-RU" sz="800" b="1" dirty="0" smtClean="0">
              <a:solidFill>
                <a:srgbClr val="FF0000"/>
              </a:solidFill>
              <a:latin typeface="Arial Narrow" pitchFamily="34" charset="0"/>
            </a:endParaRPr>
          </a:p>
          <a:p>
            <a:pPr marL="92075" marR="0" lvl="0" fontAlgn="base">
              <a:lnSpc>
                <a:spcPct val="100000"/>
              </a:lnSpc>
              <a:spcBef>
                <a:spcPct val="0"/>
              </a:spcBef>
              <a:spcAft>
                <a:spcPct val="0"/>
              </a:spcAft>
              <a:buClrTx/>
              <a:buSzTx/>
              <a:buFontTx/>
              <a:buChar char="-"/>
              <a:tabLst>
                <a:tab pos="228600" algn="l"/>
              </a:tabLst>
            </a:pPr>
            <a:r>
              <a:rPr lang="ru-RU" sz="800" dirty="0" smtClean="0">
                <a:solidFill>
                  <a:srgbClr val="FF0000"/>
                </a:solidFill>
                <a:latin typeface="Arial Narrow" pitchFamily="34" charset="0"/>
              </a:rPr>
              <a:t> Дизтопливо</a:t>
            </a:r>
            <a:r>
              <a:rPr lang="en-US" sz="800" dirty="0" smtClean="0">
                <a:solidFill>
                  <a:srgbClr val="FF0000"/>
                </a:solidFill>
                <a:latin typeface="Arial Narrow" pitchFamily="34" charset="0"/>
              </a:rPr>
              <a:t>, </a:t>
            </a:r>
            <a:r>
              <a:rPr lang="ru-RU" sz="800" dirty="0" smtClean="0">
                <a:solidFill>
                  <a:srgbClr val="FF0000"/>
                </a:solidFill>
                <a:latin typeface="Arial Narrow" pitchFamily="34" charset="0"/>
              </a:rPr>
              <a:t>мазут  – 1000 </a:t>
            </a:r>
            <a:r>
              <a:rPr lang="ru-RU" sz="800" dirty="0" err="1" smtClean="0">
                <a:solidFill>
                  <a:srgbClr val="FF0000"/>
                </a:solidFill>
                <a:latin typeface="Arial Narrow" pitchFamily="34" charset="0"/>
              </a:rPr>
              <a:t>ттвг</a:t>
            </a:r>
            <a:endParaRPr lang="ru-RU" sz="800" dirty="0" smtClean="0">
              <a:solidFill>
                <a:srgbClr val="FF0000"/>
              </a:solidFill>
              <a:latin typeface="Arial Narrow" pitchFamily="34" charset="0"/>
            </a:endParaRPr>
          </a:p>
          <a:p>
            <a:pPr marL="92075" marR="0" lvl="0" fontAlgn="base">
              <a:lnSpc>
                <a:spcPct val="100000"/>
              </a:lnSpc>
              <a:spcBef>
                <a:spcPct val="0"/>
              </a:spcBef>
              <a:spcAft>
                <a:spcPct val="0"/>
              </a:spcAft>
              <a:buClrTx/>
              <a:buSzTx/>
              <a:buFontTx/>
              <a:buChar char="-"/>
              <a:tabLst>
                <a:tab pos="228600" algn="l"/>
              </a:tabLst>
            </a:pPr>
            <a:r>
              <a:rPr lang="ru-RU" sz="800" dirty="0" smtClean="0">
                <a:solidFill>
                  <a:srgbClr val="FF0000"/>
                </a:solidFill>
                <a:latin typeface="Arial Narrow" pitchFamily="34" charset="0"/>
              </a:rPr>
              <a:t> Масла – 110 </a:t>
            </a:r>
            <a:r>
              <a:rPr lang="ru-RU" sz="800" dirty="0" err="1" smtClean="0">
                <a:solidFill>
                  <a:srgbClr val="FF0000"/>
                </a:solidFill>
                <a:latin typeface="Arial Narrow" pitchFamily="34" charset="0"/>
              </a:rPr>
              <a:t>ттвг</a:t>
            </a:r>
            <a:endParaRPr lang="ru-RU" sz="800" dirty="0" smtClean="0">
              <a:solidFill>
                <a:srgbClr val="FF0000"/>
              </a:solidFill>
              <a:latin typeface="Arial Narrow" pitchFamily="34" charset="0"/>
            </a:endParaRPr>
          </a:p>
          <a:p>
            <a:pPr marR="0" lvl="0" indent="0" fontAlgn="base">
              <a:lnSpc>
                <a:spcPct val="100000"/>
              </a:lnSpc>
              <a:spcBef>
                <a:spcPct val="0"/>
              </a:spcBef>
              <a:spcAft>
                <a:spcPct val="0"/>
              </a:spcAft>
              <a:buClrTx/>
              <a:buSzTx/>
              <a:tabLst>
                <a:tab pos="228600" algn="l"/>
              </a:tabLst>
            </a:pPr>
            <a:endParaRPr lang="ru-RU" sz="800" b="1" dirty="0" smtClean="0">
              <a:latin typeface="Arial Narrow" pitchFamily="34" charset="0"/>
            </a:endParaRPr>
          </a:p>
          <a:p>
            <a:pPr marR="0" lvl="0" indent="0" fontAlgn="base">
              <a:lnSpc>
                <a:spcPct val="100000"/>
              </a:lnSpc>
              <a:spcBef>
                <a:spcPct val="0"/>
              </a:spcBef>
              <a:spcAft>
                <a:spcPct val="0"/>
              </a:spcAft>
              <a:buClrTx/>
              <a:buSzTx/>
              <a:tabLst>
                <a:tab pos="228600" algn="l"/>
              </a:tabLst>
            </a:pPr>
            <a:r>
              <a:rPr lang="ru-RU" sz="800" b="1" dirty="0" smtClean="0">
                <a:latin typeface="Arial Narrow" pitchFamily="34" charset="0"/>
              </a:rPr>
              <a:t>ООО </a:t>
            </a:r>
            <a:r>
              <a:rPr lang="ru-RU" sz="800" b="1" dirty="0" err="1" smtClean="0">
                <a:latin typeface="Arial Narrow" pitchFamily="34" charset="0"/>
              </a:rPr>
              <a:t>ЮВАС-ГазСервис</a:t>
            </a:r>
            <a:endParaRPr lang="ru-RU" sz="800" b="1" dirty="0" smtClean="0">
              <a:latin typeface="Arial Narrow" pitchFamily="34" charset="0"/>
            </a:endParaRPr>
          </a:p>
          <a:p>
            <a:pPr marL="92075" marR="0" lvl="0" fontAlgn="base">
              <a:lnSpc>
                <a:spcPct val="100000"/>
              </a:lnSpc>
              <a:spcBef>
                <a:spcPct val="0"/>
              </a:spcBef>
              <a:spcAft>
                <a:spcPct val="0"/>
              </a:spcAft>
              <a:buClrTx/>
              <a:buSzTx/>
              <a:tabLst>
                <a:tab pos="228600" algn="l"/>
              </a:tabLst>
            </a:pPr>
            <a:r>
              <a:rPr lang="ru-RU" sz="800" dirty="0" smtClean="0">
                <a:latin typeface="Arial Narrow" pitchFamily="34" charset="0"/>
              </a:rPr>
              <a:t>- СУГ** – 300 </a:t>
            </a:r>
            <a:r>
              <a:rPr lang="ru-RU" sz="800" dirty="0" err="1" smtClean="0">
                <a:latin typeface="Arial Narrow" pitchFamily="34" charset="0"/>
              </a:rPr>
              <a:t>ттвг</a:t>
            </a:r>
            <a:endParaRPr lang="ru-RU" sz="800" dirty="0" smtClean="0">
              <a:latin typeface="Arial Narrow" pitchFamily="34" charset="0"/>
            </a:endParaRPr>
          </a:p>
          <a:p>
            <a:pPr marR="0" lvl="0" indent="0" fontAlgn="base">
              <a:lnSpc>
                <a:spcPct val="100000"/>
              </a:lnSpc>
              <a:spcBef>
                <a:spcPct val="0"/>
              </a:spcBef>
              <a:spcAft>
                <a:spcPct val="0"/>
              </a:spcAft>
              <a:buClrTx/>
              <a:buSzTx/>
              <a:tabLst>
                <a:tab pos="228600" algn="l"/>
              </a:tabLst>
            </a:pPr>
            <a:endParaRPr lang="ru-RU" sz="800" b="1" dirty="0" smtClean="0">
              <a:latin typeface="Arial Narrow" pitchFamily="34" charset="0"/>
            </a:endParaRPr>
          </a:p>
          <a:p>
            <a:pPr marR="0" lvl="0" indent="0" fontAlgn="base">
              <a:lnSpc>
                <a:spcPct val="100000"/>
              </a:lnSpc>
              <a:spcBef>
                <a:spcPct val="0"/>
              </a:spcBef>
              <a:spcAft>
                <a:spcPct val="0"/>
              </a:spcAft>
              <a:buClrTx/>
              <a:buSzTx/>
              <a:tabLst>
                <a:tab pos="228600" algn="l"/>
              </a:tabLst>
            </a:pPr>
            <a:r>
              <a:rPr lang="ru-RU" sz="800" b="1" dirty="0" smtClean="0">
                <a:latin typeface="Arial Narrow" pitchFamily="34" charset="0"/>
              </a:rPr>
              <a:t>ООО ТД Гермес </a:t>
            </a:r>
            <a:r>
              <a:rPr lang="ru-RU" sz="800" b="1" dirty="0" err="1" smtClean="0">
                <a:latin typeface="Arial Narrow" pitchFamily="34" charset="0"/>
              </a:rPr>
              <a:t>Ойл</a:t>
            </a:r>
            <a:endParaRPr lang="ru-RU" sz="800" b="1" dirty="0" smtClean="0">
              <a:latin typeface="Arial Narrow" pitchFamily="34" charset="0"/>
            </a:endParaRPr>
          </a:p>
          <a:p>
            <a:pPr marL="92075" marR="0" lvl="0" fontAlgn="base">
              <a:lnSpc>
                <a:spcPct val="100000"/>
              </a:lnSpc>
              <a:spcBef>
                <a:spcPct val="0"/>
              </a:spcBef>
              <a:spcAft>
                <a:spcPct val="0"/>
              </a:spcAft>
              <a:buClrTx/>
              <a:buSzTx/>
              <a:tabLst>
                <a:tab pos="228600" algn="l"/>
              </a:tabLst>
            </a:pPr>
            <a:r>
              <a:rPr lang="ru-RU" sz="800" dirty="0" smtClean="0">
                <a:latin typeface="Arial Narrow" pitchFamily="34" charset="0"/>
              </a:rPr>
              <a:t>- СУГ** – 200 </a:t>
            </a:r>
            <a:r>
              <a:rPr lang="ru-RU" sz="800" dirty="0" err="1" smtClean="0">
                <a:latin typeface="Arial Narrow" pitchFamily="34" charset="0"/>
              </a:rPr>
              <a:t>ттвг</a:t>
            </a:r>
            <a:endParaRPr lang="ru-RU" sz="800" dirty="0" smtClean="0">
              <a:latin typeface="Arial Narrow" pitchFamily="34" charset="0"/>
            </a:endParaRPr>
          </a:p>
          <a:p>
            <a:pPr marR="0" lvl="0" indent="0" fontAlgn="base">
              <a:lnSpc>
                <a:spcPct val="100000"/>
              </a:lnSpc>
              <a:spcBef>
                <a:spcPct val="0"/>
              </a:spcBef>
              <a:spcAft>
                <a:spcPct val="0"/>
              </a:spcAft>
              <a:buClrTx/>
              <a:buSzTx/>
              <a:tabLst>
                <a:tab pos="228600" algn="l"/>
              </a:tabLst>
            </a:pPr>
            <a:endParaRPr lang="ru-RU" sz="800" b="1" dirty="0" smtClean="0">
              <a:latin typeface="Arial Narrow" pitchFamily="34" charset="0"/>
            </a:endParaRPr>
          </a:p>
          <a:p>
            <a:pPr marR="0" lvl="0" indent="0" fontAlgn="base">
              <a:lnSpc>
                <a:spcPct val="100000"/>
              </a:lnSpc>
              <a:spcBef>
                <a:spcPct val="0"/>
              </a:spcBef>
              <a:spcAft>
                <a:spcPct val="0"/>
              </a:spcAft>
              <a:buClrTx/>
              <a:buSzTx/>
              <a:tabLst>
                <a:tab pos="228600" algn="l"/>
              </a:tabLst>
            </a:pPr>
            <a:r>
              <a:rPr lang="ru-RU" sz="800" b="1" dirty="0" err="1" smtClean="0">
                <a:latin typeface="Arial Narrow" pitchFamily="34" charset="0"/>
              </a:rPr>
              <a:t>АЕГаз-Терминал</a:t>
            </a:r>
            <a:endParaRPr lang="ru-RU" sz="800" b="1" dirty="0" smtClean="0">
              <a:latin typeface="Arial Narrow" pitchFamily="34" charset="0"/>
            </a:endParaRPr>
          </a:p>
          <a:p>
            <a:pPr marL="92075" marR="0" lvl="0" fontAlgn="base">
              <a:lnSpc>
                <a:spcPct val="100000"/>
              </a:lnSpc>
              <a:spcBef>
                <a:spcPct val="0"/>
              </a:spcBef>
              <a:spcAft>
                <a:spcPct val="0"/>
              </a:spcAft>
              <a:buClrTx/>
              <a:buSzTx/>
              <a:tabLst>
                <a:tab pos="228600" algn="l"/>
              </a:tabLst>
            </a:pPr>
            <a:r>
              <a:rPr lang="ru-RU" sz="800" dirty="0" smtClean="0">
                <a:latin typeface="Arial Narrow" pitchFamily="34" charset="0"/>
              </a:rPr>
              <a:t>- СУГ** – 1 000 </a:t>
            </a:r>
            <a:r>
              <a:rPr lang="ru-RU" sz="800" dirty="0" err="1" smtClean="0">
                <a:latin typeface="Arial Narrow" pitchFamily="34" charset="0"/>
              </a:rPr>
              <a:t>ттвг</a:t>
            </a:r>
            <a:endParaRPr lang="ru-RU" sz="800" dirty="0" smtClean="0">
              <a:latin typeface="Arial Narrow" pitchFamily="34" charset="0"/>
            </a:endParaRPr>
          </a:p>
          <a:p>
            <a:pPr marR="0" lvl="0" indent="0" fontAlgn="base">
              <a:lnSpc>
                <a:spcPct val="100000"/>
              </a:lnSpc>
              <a:spcBef>
                <a:spcPct val="0"/>
              </a:spcBef>
              <a:spcAft>
                <a:spcPct val="0"/>
              </a:spcAft>
              <a:buClrTx/>
              <a:buSzTx/>
              <a:tabLst>
                <a:tab pos="228600" algn="l"/>
              </a:tabLst>
            </a:pPr>
            <a:endParaRPr lang="ru-RU" sz="800" b="1" dirty="0" smtClean="0">
              <a:latin typeface="Arial Narrow" pitchFamily="34" charset="0"/>
            </a:endParaRPr>
          </a:p>
          <a:p>
            <a:pPr marR="0" lvl="0" indent="0" fontAlgn="base">
              <a:lnSpc>
                <a:spcPct val="100000"/>
              </a:lnSpc>
              <a:spcBef>
                <a:spcPct val="0"/>
              </a:spcBef>
              <a:spcAft>
                <a:spcPct val="0"/>
              </a:spcAft>
              <a:buClrTx/>
              <a:buSzTx/>
              <a:tabLst>
                <a:tab pos="228600" algn="l"/>
              </a:tabLst>
            </a:pPr>
            <a:r>
              <a:rPr lang="ru-RU" sz="800" b="1" dirty="0" smtClean="0">
                <a:latin typeface="Arial Narrow" pitchFamily="34" charset="0"/>
              </a:rPr>
              <a:t>Паромная переправа</a:t>
            </a:r>
          </a:p>
          <a:p>
            <a:pPr marL="92075" marR="0" lvl="0" fontAlgn="base">
              <a:lnSpc>
                <a:spcPct val="100000"/>
              </a:lnSpc>
              <a:spcBef>
                <a:spcPct val="0"/>
              </a:spcBef>
              <a:spcAft>
                <a:spcPct val="0"/>
              </a:spcAft>
              <a:buClrTx/>
              <a:buSzTx/>
              <a:tabLst>
                <a:tab pos="228600" algn="l"/>
              </a:tabLst>
            </a:pPr>
            <a:r>
              <a:rPr lang="ru-RU" sz="800" dirty="0" smtClean="0">
                <a:latin typeface="Arial Narrow" pitchFamily="34" charset="0"/>
              </a:rPr>
              <a:t>- осуществляет перевозки генеральных грузов  – 400 </a:t>
            </a:r>
            <a:r>
              <a:rPr lang="ru-RU" sz="800" dirty="0" err="1" smtClean="0">
                <a:latin typeface="Arial Narrow" pitchFamily="34" charset="0"/>
              </a:rPr>
              <a:t>ттвг</a:t>
            </a:r>
            <a:r>
              <a:rPr lang="ru-RU" sz="800" dirty="0" smtClean="0">
                <a:latin typeface="Arial Narrow" pitchFamily="34" charset="0"/>
              </a:rPr>
              <a:t> </a:t>
            </a:r>
            <a:br>
              <a:rPr lang="ru-RU" sz="800" dirty="0" smtClean="0">
                <a:latin typeface="Arial Narrow" pitchFamily="34" charset="0"/>
              </a:rPr>
            </a:br>
            <a:r>
              <a:rPr lang="ru-RU" sz="800" dirty="0" smtClean="0">
                <a:latin typeface="Arial Narrow" pitchFamily="34" charset="0"/>
              </a:rPr>
              <a:t>и пассажиров – 1 000 тыс. чел/год</a:t>
            </a:r>
          </a:p>
          <a:p>
            <a:pPr>
              <a:buFontTx/>
              <a:buChar char="-"/>
            </a:pPr>
            <a:endParaRPr lang="ru-RU" sz="800" b="1" dirty="0" smtClean="0">
              <a:latin typeface="Arial Narrow" pitchFamily="34" charset="0"/>
            </a:endParaRPr>
          </a:p>
        </p:txBody>
      </p:sp>
      <p:sp>
        <p:nvSpPr>
          <p:cNvPr id="52" name="Rectangle 2"/>
          <p:cNvSpPr>
            <a:spLocks noChangeArrowheads="1"/>
          </p:cNvSpPr>
          <p:nvPr/>
        </p:nvSpPr>
        <p:spPr bwMode="auto">
          <a:xfrm>
            <a:off x="3851920" y="1371834"/>
            <a:ext cx="1728192" cy="132343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R="0" lvl="0" indent="0" fontAlgn="base">
              <a:lnSpc>
                <a:spcPct val="100000"/>
              </a:lnSpc>
              <a:spcBef>
                <a:spcPct val="0"/>
              </a:spcBef>
              <a:spcAft>
                <a:spcPct val="0"/>
              </a:spcAft>
              <a:buClrTx/>
              <a:buSzTx/>
              <a:tabLst>
                <a:tab pos="228600" algn="l"/>
              </a:tabLst>
            </a:pPr>
            <a:r>
              <a:rPr lang="ru-RU" sz="800" b="1" dirty="0" smtClean="0">
                <a:solidFill>
                  <a:srgbClr val="FF0000"/>
                </a:solidFill>
                <a:latin typeface="Arial Narrow" pitchFamily="34" charset="0"/>
              </a:rPr>
              <a:t>Феодосийское ППОН</a:t>
            </a:r>
          </a:p>
          <a:p>
            <a:pPr marL="92075" marR="0" lvl="0" fontAlgn="base">
              <a:lnSpc>
                <a:spcPct val="100000"/>
              </a:lnSpc>
              <a:spcBef>
                <a:spcPct val="0"/>
              </a:spcBef>
              <a:spcAft>
                <a:spcPct val="0"/>
              </a:spcAft>
              <a:buClrTx/>
              <a:buSzTx/>
              <a:buFontTx/>
              <a:buChar char="-"/>
              <a:tabLst>
                <a:tab pos="228600" algn="l"/>
              </a:tabLst>
            </a:pPr>
            <a:r>
              <a:rPr lang="ru-RU" sz="800" dirty="0" smtClean="0">
                <a:solidFill>
                  <a:srgbClr val="FF0000"/>
                </a:solidFill>
                <a:latin typeface="Arial Narrow" pitchFamily="34" charset="0"/>
              </a:rPr>
              <a:t> Нефть</a:t>
            </a:r>
            <a:r>
              <a:rPr lang="en-US" sz="800" dirty="0" smtClean="0">
                <a:solidFill>
                  <a:srgbClr val="FF0000"/>
                </a:solidFill>
                <a:latin typeface="Arial Narrow" pitchFamily="34" charset="0"/>
              </a:rPr>
              <a:t>, </a:t>
            </a:r>
            <a:r>
              <a:rPr lang="ru-RU" sz="800" dirty="0" smtClean="0">
                <a:solidFill>
                  <a:srgbClr val="FF0000"/>
                </a:solidFill>
                <a:latin typeface="Arial Narrow" pitchFamily="34" charset="0"/>
              </a:rPr>
              <a:t>масла и прочие нефтеналивные грузы – 6 000 </a:t>
            </a:r>
            <a:r>
              <a:rPr lang="ru-RU" sz="800" dirty="0" err="1" smtClean="0">
                <a:solidFill>
                  <a:srgbClr val="FF0000"/>
                </a:solidFill>
                <a:latin typeface="Arial Narrow" pitchFamily="34" charset="0"/>
              </a:rPr>
              <a:t>ттвг</a:t>
            </a:r>
            <a:endParaRPr lang="ru-RU" sz="800" dirty="0" smtClean="0">
              <a:solidFill>
                <a:srgbClr val="FF0000"/>
              </a:solidFill>
              <a:latin typeface="Arial Narrow" pitchFamily="34" charset="0"/>
            </a:endParaRPr>
          </a:p>
          <a:p>
            <a:pPr marL="92075" marR="0" lvl="0" fontAlgn="base">
              <a:lnSpc>
                <a:spcPct val="100000"/>
              </a:lnSpc>
              <a:spcBef>
                <a:spcPct val="0"/>
              </a:spcBef>
              <a:spcAft>
                <a:spcPct val="0"/>
              </a:spcAft>
              <a:buClrTx/>
              <a:buSzTx/>
              <a:buFontTx/>
              <a:buChar char="-"/>
              <a:tabLst>
                <a:tab pos="228600" algn="l"/>
              </a:tabLst>
            </a:pPr>
            <a:endParaRPr lang="ru-RU" sz="800" b="1" dirty="0" smtClean="0">
              <a:latin typeface="Arial Narrow" pitchFamily="34" charset="0"/>
            </a:endParaRPr>
          </a:p>
          <a:p>
            <a:pPr marR="0" lvl="0" indent="0" fontAlgn="base">
              <a:lnSpc>
                <a:spcPct val="100000"/>
              </a:lnSpc>
              <a:spcBef>
                <a:spcPct val="0"/>
              </a:spcBef>
              <a:spcAft>
                <a:spcPct val="0"/>
              </a:spcAft>
              <a:buClrTx/>
              <a:buSzTx/>
              <a:tabLst>
                <a:tab pos="228600" algn="l"/>
              </a:tabLst>
            </a:pPr>
            <a:r>
              <a:rPr lang="ru-RU" sz="800" b="1" dirty="0" smtClean="0">
                <a:latin typeface="Arial Narrow" pitchFamily="34" charset="0"/>
              </a:rPr>
              <a:t>Феодосийский МТП</a:t>
            </a:r>
          </a:p>
          <a:p>
            <a:pPr marL="92075">
              <a:buFontTx/>
              <a:buChar char="-"/>
            </a:pPr>
            <a:r>
              <a:rPr lang="ru-RU" sz="800" dirty="0" smtClean="0">
                <a:latin typeface="Arial Narrow" pitchFamily="34" charset="0"/>
              </a:rPr>
              <a:t> Металлопрокат – 500 </a:t>
            </a:r>
            <a:r>
              <a:rPr lang="ru-RU" sz="800" dirty="0" err="1" smtClean="0">
                <a:latin typeface="Arial Narrow" pitchFamily="34" charset="0"/>
              </a:rPr>
              <a:t>ттвг</a:t>
            </a:r>
            <a:endParaRPr lang="ru-RU" sz="800" dirty="0" smtClean="0">
              <a:latin typeface="Arial Narrow" pitchFamily="34" charset="0"/>
            </a:endParaRPr>
          </a:p>
          <a:p>
            <a:pPr marL="92075">
              <a:buFontTx/>
              <a:buChar char="-"/>
            </a:pPr>
            <a:r>
              <a:rPr lang="ru-RU" sz="800" dirty="0" smtClean="0">
                <a:latin typeface="Arial Narrow" pitchFamily="34" charset="0"/>
              </a:rPr>
              <a:t> Удобрения – 100 </a:t>
            </a:r>
            <a:r>
              <a:rPr lang="ru-RU" sz="800" dirty="0" err="1" smtClean="0">
                <a:latin typeface="Arial Narrow" pitchFamily="34" charset="0"/>
              </a:rPr>
              <a:t>ттвг</a:t>
            </a:r>
            <a:endParaRPr lang="ru-RU" sz="800" dirty="0" smtClean="0">
              <a:latin typeface="Arial Narrow" pitchFamily="34" charset="0"/>
            </a:endParaRPr>
          </a:p>
          <a:p>
            <a:pPr marL="92075">
              <a:buFontTx/>
              <a:buChar char="-"/>
            </a:pPr>
            <a:r>
              <a:rPr lang="ru-RU" sz="800" dirty="0" smtClean="0">
                <a:latin typeface="Arial Narrow" pitchFamily="34" charset="0"/>
              </a:rPr>
              <a:t> Глина – 1 000 </a:t>
            </a:r>
            <a:r>
              <a:rPr lang="ru-RU" sz="800" dirty="0" err="1" smtClean="0">
                <a:latin typeface="Arial Narrow" pitchFamily="34" charset="0"/>
              </a:rPr>
              <a:t>ттвг</a:t>
            </a:r>
            <a:endParaRPr lang="ru-RU" sz="800" dirty="0" smtClean="0">
              <a:latin typeface="Arial Narrow" pitchFamily="34" charset="0"/>
            </a:endParaRPr>
          </a:p>
          <a:p>
            <a:pPr marL="92075">
              <a:buFontTx/>
              <a:buChar char="-"/>
            </a:pPr>
            <a:endParaRPr lang="ru-RU" sz="800" dirty="0" smtClean="0">
              <a:latin typeface="Arial Narrow" pitchFamily="34" charset="0"/>
            </a:endParaRPr>
          </a:p>
          <a:p>
            <a:pPr marL="92075" indent="-92075"/>
            <a:r>
              <a:rPr lang="ru-RU" sz="800" b="1" dirty="0" smtClean="0">
                <a:latin typeface="Arial Narrow" pitchFamily="34" charset="0"/>
              </a:rPr>
              <a:t>Прочие – </a:t>
            </a:r>
            <a:r>
              <a:rPr lang="ru-RU" sz="800" dirty="0" smtClean="0">
                <a:latin typeface="Arial Narrow" pitchFamily="34" charset="0"/>
              </a:rPr>
              <a:t>3 700 </a:t>
            </a:r>
            <a:r>
              <a:rPr lang="ru-RU" sz="800" dirty="0" err="1" smtClean="0">
                <a:latin typeface="Arial Narrow" pitchFamily="34" charset="0"/>
              </a:rPr>
              <a:t>ттвг</a:t>
            </a:r>
            <a:endParaRPr lang="ru-RU" sz="800" dirty="0" smtClean="0">
              <a:latin typeface="Arial Narrow" pitchFamily="34" charset="0"/>
            </a:endParaRPr>
          </a:p>
        </p:txBody>
      </p:sp>
      <p:cxnSp>
        <p:nvCxnSpPr>
          <p:cNvPr id="54" name="Прямая соединительная линия 53"/>
          <p:cNvCxnSpPr/>
          <p:nvPr/>
        </p:nvCxnSpPr>
        <p:spPr>
          <a:xfrm>
            <a:off x="323528" y="5949280"/>
            <a:ext cx="864096" cy="0"/>
          </a:xfrm>
          <a:prstGeom prst="line">
            <a:avLst/>
          </a:prstGeom>
        </p:spPr>
        <p:style>
          <a:lnRef idx="1">
            <a:schemeClr val="accent1"/>
          </a:lnRef>
          <a:fillRef idx="0">
            <a:schemeClr val="accent1"/>
          </a:fillRef>
          <a:effectRef idx="0">
            <a:schemeClr val="accent1"/>
          </a:effectRef>
          <a:fontRef idx="minor">
            <a:schemeClr val="tx1"/>
          </a:fontRef>
        </p:style>
      </p:cxnSp>
      <p:sp>
        <p:nvSpPr>
          <p:cNvPr id="55" name="Rectangle 2"/>
          <p:cNvSpPr>
            <a:spLocks noChangeArrowheads="1"/>
          </p:cNvSpPr>
          <p:nvPr/>
        </p:nvSpPr>
        <p:spPr bwMode="auto">
          <a:xfrm>
            <a:off x="5508104" y="1384647"/>
            <a:ext cx="1728192"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92075" marR="0" lvl="0" indent="-92075" fontAlgn="base">
              <a:lnSpc>
                <a:spcPct val="100000"/>
              </a:lnSpc>
              <a:spcBef>
                <a:spcPct val="0"/>
              </a:spcBef>
              <a:spcAft>
                <a:spcPct val="0"/>
              </a:spcAft>
              <a:buClrTx/>
              <a:buSzTx/>
              <a:tabLst>
                <a:tab pos="228600" algn="l"/>
              </a:tabLst>
            </a:pPr>
            <a:r>
              <a:rPr lang="ru-RU" sz="800" b="1" dirty="0" smtClean="0">
                <a:latin typeface="Arial Narrow" pitchFamily="34" charset="0"/>
              </a:rPr>
              <a:t>Ялтинский МТП</a:t>
            </a:r>
          </a:p>
          <a:p>
            <a:pPr marL="92075" marR="0" lvl="0" fontAlgn="base">
              <a:lnSpc>
                <a:spcPct val="100000"/>
              </a:lnSpc>
              <a:spcBef>
                <a:spcPct val="0"/>
              </a:spcBef>
              <a:spcAft>
                <a:spcPct val="0"/>
              </a:spcAft>
              <a:buClrTx/>
              <a:buSzTx/>
              <a:tabLst>
                <a:tab pos="228600" algn="l"/>
              </a:tabLst>
            </a:pPr>
            <a:r>
              <a:rPr lang="ru-RU" sz="800" dirty="0" smtClean="0">
                <a:latin typeface="Arial Narrow" pitchFamily="34" charset="0"/>
              </a:rPr>
              <a:t>- перегрузочный комплекс в Отрадном –</a:t>
            </a:r>
            <a:r>
              <a:rPr lang="en-US" sz="800" dirty="0" smtClean="0">
                <a:latin typeface="Arial Narrow" pitchFamily="34" charset="0"/>
              </a:rPr>
              <a:t> </a:t>
            </a:r>
            <a:r>
              <a:rPr lang="ru-RU" sz="800" dirty="0" smtClean="0">
                <a:latin typeface="Arial Narrow" pitchFamily="34" charset="0"/>
              </a:rPr>
              <a:t>2 000 </a:t>
            </a:r>
            <a:r>
              <a:rPr lang="ru-RU" sz="800" dirty="0" err="1" smtClean="0">
                <a:latin typeface="Arial Narrow" pitchFamily="34" charset="0"/>
              </a:rPr>
              <a:t>ттвг</a:t>
            </a:r>
            <a:endParaRPr lang="ru-RU" sz="800" dirty="0" smtClean="0">
              <a:latin typeface="Arial Narrow" pitchFamily="34" charset="0"/>
            </a:endParaRPr>
          </a:p>
          <a:p>
            <a:pPr marL="92075" marR="0" lvl="0" fontAlgn="base">
              <a:lnSpc>
                <a:spcPct val="100000"/>
              </a:lnSpc>
              <a:spcBef>
                <a:spcPct val="0"/>
              </a:spcBef>
              <a:spcAft>
                <a:spcPct val="0"/>
              </a:spcAft>
              <a:buClrTx/>
              <a:buSzTx/>
              <a:buFontTx/>
              <a:buChar char="-"/>
              <a:tabLst>
                <a:tab pos="228600" algn="l"/>
              </a:tabLst>
            </a:pPr>
            <a:r>
              <a:rPr lang="ru-RU" sz="800" dirty="0" smtClean="0">
                <a:latin typeface="Arial Narrow" pitchFamily="34" charset="0"/>
              </a:rPr>
              <a:t> Пассажиры (в т.ч. круизы) – </a:t>
            </a:r>
            <a:br>
              <a:rPr lang="ru-RU" sz="800" dirty="0" smtClean="0">
                <a:latin typeface="Arial Narrow" pitchFamily="34" charset="0"/>
              </a:rPr>
            </a:br>
            <a:r>
              <a:rPr lang="ru-RU" sz="800" dirty="0" smtClean="0">
                <a:latin typeface="Arial Narrow" pitchFamily="34" charset="0"/>
              </a:rPr>
              <a:t>1 500 тыс. чел/год</a:t>
            </a:r>
          </a:p>
        </p:txBody>
      </p:sp>
      <p:sp>
        <p:nvSpPr>
          <p:cNvPr id="56" name="Rectangle 2"/>
          <p:cNvSpPr>
            <a:spLocks noChangeArrowheads="1"/>
          </p:cNvSpPr>
          <p:nvPr/>
        </p:nvSpPr>
        <p:spPr bwMode="auto">
          <a:xfrm>
            <a:off x="7164288" y="1387833"/>
            <a:ext cx="1728192" cy="107721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92075" marR="0" lvl="0" indent="-92075" fontAlgn="base">
              <a:lnSpc>
                <a:spcPct val="100000"/>
              </a:lnSpc>
              <a:spcBef>
                <a:spcPct val="0"/>
              </a:spcBef>
              <a:spcAft>
                <a:spcPct val="0"/>
              </a:spcAft>
              <a:buClrTx/>
              <a:buSzTx/>
              <a:tabLst>
                <a:tab pos="228600" algn="l"/>
              </a:tabLst>
            </a:pPr>
            <a:r>
              <a:rPr lang="ru-RU" sz="800" b="1" dirty="0" smtClean="0">
                <a:latin typeface="Arial Narrow" pitchFamily="34" charset="0"/>
              </a:rPr>
              <a:t>Евпаторийский МТП</a:t>
            </a:r>
          </a:p>
          <a:p>
            <a:pPr marL="92075" marR="0" lvl="0" fontAlgn="base">
              <a:lnSpc>
                <a:spcPct val="100000"/>
              </a:lnSpc>
              <a:spcBef>
                <a:spcPct val="0"/>
              </a:spcBef>
              <a:spcAft>
                <a:spcPct val="0"/>
              </a:spcAft>
              <a:buClrTx/>
              <a:buSzTx/>
              <a:tabLst>
                <a:tab pos="228600" algn="l"/>
              </a:tabLst>
            </a:pPr>
            <a:r>
              <a:rPr lang="ru-RU" sz="800" dirty="0" smtClean="0">
                <a:latin typeface="Arial Narrow" pitchFamily="34" charset="0"/>
              </a:rPr>
              <a:t>- Песок</a:t>
            </a:r>
            <a:r>
              <a:rPr lang="en-US" sz="800" dirty="0" smtClean="0">
                <a:latin typeface="Arial Narrow" pitchFamily="34" charset="0"/>
              </a:rPr>
              <a:t>, </a:t>
            </a:r>
            <a:r>
              <a:rPr lang="ru-RU" sz="800" dirty="0" smtClean="0">
                <a:latin typeface="Arial Narrow" pitchFamily="34" charset="0"/>
              </a:rPr>
              <a:t>добываемый на озере </a:t>
            </a:r>
            <a:r>
              <a:rPr lang="ru-RU" sz="800" dirty="0" err="1" smtClean="0">
                <a:latin typeface="Arial Narrow" pitchFamily="34" charset="0"/>
              </a:rPr>
              <a:t>Донузлав</a:t>
            </a:r>
            <a:r>
              <a:rPr lang="ru-RU" sz="800" dirty="0" smtClean="0">
                <a:latin typeface="Arial Narrow" pitchFamily="34" charset="0"/>
              </a:rPr>
              <a:t> – 700 </a:t>
            </a:r>
            <a:r>
              <a:rPr lang="ru-RU" sz="800" dirty="0" err="1" smtClean="0">
                <a:latin typeface="Arial Narrow" pitchFamily="34" charset="0"/>
              </a:rPr>
              <a:t>ттвг</a:t>
            </a:r>
            <a:endParaRPr lang="ru-RU" sz="800" dirty="0" smtClean="0">
              <a:latin typeface="Arial Narrow" pitchFamily="34" charset="0"/>
            </a:endParaRPr>
          </a:p>
          <a:p>
            <a:pPr marR="0" lvl="0" indent="0" fontAlgn="base">
              <a:lnSpc>
                <a:spcPct val="100000"/>
              </a:lnSpc>
              <a:spcBef>
                <a:spcPct val="0"/>
              </a:spcBef>
              <a:spcAft>
                <a:spcPct val="0"/>
              </a:spcAft>
              <a:buClrTx/>
              <a:buSzTx/>
              <a:tabLst>
                <a:tab pos="228600" algn="l"/>
              </a:tabLst>
            </a:pPr>
            <a:endParaRPr lang="ru-RU" sz="800" dirty="0" smtClean="0">
              <a:latin typeface="Arial Narrow" pitchFamily="34" charset="0"/>
            </a:endParaRPr>
          </a:p>
          <a:p>
            <a:pPr marR="0" lvl="0" indent="0" fontAlgn="base">
              <a:lnSpc>
                <a:spcPct val="100000"/>
              </a:lnSpc>
              <a:spcBef>
                <a:spcPct val="0"/>
              </a:spcBef>
              <a:spcAft>
                <a:spcPct val="0"/>
              </a:spcAft>
              <a:buClrTx/>
              <a:buSzTx/>
              <a:tabLst>
                <a:tab pos="228600" algn="l"/>
              </a:tabLst>
            </a:pPr>
            <a:r>
              <a:rPr lang="ru-RU" sz="800" b="1" dirty="0" smtClean="0">
                <a:latin typeface="Arial Narrow" pitchFamily="34" charset="0"/>
              </a:rPr>
              <a:t>Паромный терминал</a:t>
            </a:r>
          </a:p>
          <a:p>
            <a:pPr marL="92075" marR="0" lvl="0" fontAlgn="base">
              <a:lnSpc>
                <a:spcPct val="100000"/>
              </a:lnSpc>
              <a:spcBef>
                <a:spcPct val="0"/>
              </a:spcBef>
              <a:spcAft>
                <a:spcPct val="0"/>
              </a:spcAft>
              <a:buClrTx/>
              <a:buSzTx/>
              <a:tabLst>
                <a:tab pos="228600" algn="l"/>
              </a:tabLst>
            </a:pPr>
            <a:r>
              <a:rPr lang="ru-RU" sz="800" dirty="0" smtClean="0">
                <a:latin typeface="Arial Narrow" pitchFamily="34" charset="0"/>
              </a:rPr>
              <a:t>- осуществляет перевозки генеральных грузов – 300 </a:t>
            </a:r>
            <a:r>
              <a:rPr lang="ru-RU" sz="800" dirty="0" err="1" smtClean="0">
                <a:latin typeface="Arial Narrow" pitchFamily="34" charset="0"/>
              </a:rPr>
              <a:t>ттвг</a:t>
            </a:r>
            <a:r>
              <a:rPr lang="ru-RU" sz="800" dirty="0" smtClean="0">
                <a:latin typeface="Arial Narrow" pitchFamily="34" charset="0"/>
              </a:rPr>
              <a:t> и пассажиров – 70 тыс. чел/год</a:t>
            </a:r>
          </a:p>
        </p:txBody>
      </p:sp>
      <p:sp>
        <p:nvSpPr>
          <p:cNvPr id="27" name="TextBox 26"/>
          <p:cNvSpPr txBox="1"/>
          <p:nvPr/>
        </p:nvSpPr>
        <p:spPr>
          <a:xfrm>
            <a:off x="4283968" y="3429000"/>
            <a:ext cx="4531944" cy="2739211"/>
          </a:xfrm>
          <a:prstGeom prst="rect">
            <a:avLst/>
          </a:prstGeom>
          <a:solidFill>
            <a:schemeClr val="accent6">
              <a:lumMod val="20000"/>
              <a:lumOff val="80000"/>
            </a:schemeClr>
          </a:solidFill>
        </p:spPr>
        <p:txBody>
          <a:bodyPr wrap="square" rtlCol="0">
            <a:spAutoFit/>
          </a:bodyPr>
          <a:lstStyle/>
          <a:p>
            <a:pPr>
              <a:spcBef>
                <a:spcPts val="600"/>
              </a:spcBef>
              <a:spcAft>
                <a:spcPts val="600"/>
              </a:spcAft>
            </a:pPr>
            <a:r>
              <a:rPr lang="ru-RU" sz="1200" dirty="0" smtClean="0"/>
              <a:t>В </a:t>
            </a:r>
            <a:r>
              <a:rPr lang="ru-RU" sz="1200" b="1" dirty="0" smtClean="0">
                <a:solidFill>
                  <a:srgbClr val="FF0000"/>
                </a:solidFill>
              </a:rPr>
              <a:t>5</a:t>
            </a:r>
            <a:r>
              <a:rPr lang="ru-RU" sz="1200" dirty="0" smtClean="0"/>
              <a:t> морских портах Крыма имеется </a:t>
            </a:r>
            <a:r>
              <a:rPr lang="ru-RU" sz="1200" b="1" dirty="0" smtClean="0">
                <a:solidFill>
                  <a:srgbClr val="FF0000"/>
                </a:solidFill>
              </a:rPr>
              <a:t>18</a:t>
            </a:r>
            <a:r>
              <a:rPr lang="ru-RU" sz="1200" dirty="0" smtClean="0"/>
              <a:t> стивидорных компаний</a:t>
            </a:r>
            <a:r>
              <a:rPr lang="en-US" sz="1200" dirty="0" smtClean="0"/>
              <a:t>, </a:t>
            </a:r>
            <a:r>
              <a:rPr lang="ru-RU" sz="1200" dirty="0" smtClean="0"/>
              <a:t/>
            </a:r>
            <a:br>
              <a:rPr lang="ru-RU" sz="1200" dirty="0" smtClean="0"/>
            </a:br>
            <a:r>
              <a:rPr lang="ru-RU" sz="1200" dirty="0" smtClean="0"/>
              <a:t>не считая вспомогательных предприятий</a:t>
            </a:r>
            <a:r>
              <a:rPr lang="en-US" sz="1200" dirty="0" smtClean="0"/>
              <a:t>, </a:t>
            </a:r>
            <a:r>
              <a:rPr lang="ru-RU" sz="1200" dirty="0" smtClean="0"/>
              <a:t>но включая паромы</a:t>
            </a:r>
            <a:r>
              <a:rPr lang="en-US" sz="1200" dirty="0" smtClean="0"/>
              <a:t>.</a:t>
            </a:r>
            <a:endParaRPr lang="ru-RU" sz="1200" dirty="0" smtClean="0"/>
          </a:p>
          <a:p>
            <a:pPr>
              <a:spcBef>
                <a:spcPts val="600"/>
              </a:spcBef>
              <a:spcAft>
                <a:spcPts val="600"/>
              </a:spcAft>
            </a:pPr>
            <a:r>
              <a:rPr lang="ru-RU" sz="1200" dirty="0" smtClean="0"/>
              <a:t>Общая длина причального фронта – 3 083 погонных метра. </a:t>
            </a:r>
            <a:br>
              <a:rPr lang="ru-RU" sz="1200" dirty="0" smtClean="0"/>
            </a:br>
            <a:r>
              <a:rPr lang="ru-RU" sz="1200" dirty="0" smtClean="0"/>
              <a:t>Количество причалов – 25, в том числе 4 – пассажирские, </a:t>
            </a:r>
            <a:br>
              <a:rPr lang="ru-RU" sz="1200" dirty="0" smtClean="0"/>
            </a:br>
            <a:r>
              <a:rPr lang="ru-RU" sz="1200" dirty="0" smtClean="0"/>
              <a:t>17 пассажирских местных линий, 1 грузовой и 3 вспомогательных. </a:t>
            </a:r>
          </a:p>
          <a:p>
            <a:pPr>
              <a:spcBef>
                <a:spcPts val="600"/>
              </a:spcBef>
              <a:spcAft>
                <a:spcPts val="600"/>
              </a:spcAft>
            </a:pPr>
            <a:r>
              <a:rPr lang="ru-RU" sz="1200" dirty="0" smtClean="0"/>
              <a:t>Всего в Крыму зарегистрировано </a:t>
            </a:r>
            <a:r>
              <a:rPr lang="ru-RU" sz="1200" b="1" dirty="0" smtClean="0">
                <a:solidFill>
                  <a:srgbClr val="FF0000"/>
                </a:solidFill>
              </a:rPr>
              <a:t>290</a:t>
            </a:r>
            <a:r>
              <a:rPr lang="ru-RU" sz="1200" dirty="0" smtClean="0"/>
              <a:t> пристаней, причалов, </a:t>
            </a:r>
            <a:br>
              <a:rPr lang="ru-RU" sz="1200" dirty="0" smtClean="0"/>
            </a:br>
            <a:r>
              <a:rPr lang="ru-RU" sz="1200" dirty="0" smtClean="0"/>
              <a:t>баз и пунктов базирования маломерных судов.</a:t>
            </a:r>
          </a:p>
          <a:p>
            <a:pPr>
              <a:spcBef>
                <a:spcPts val="600"/>
              </a:spcBef>
              <a:spcAft>
                <a:spcPts val="600"/>
              </a:spcAft>
            </a:pPr>
            <a:r>
              <a:rPr lang="ru-RU" sz="1200" dirty="0" smtClean="0"/>
              <a:t>Только существующие на суше мощности </a:t>
            </a:r>
            <a:r>
              <a:rPr lang="ru-RU" sz="1200" u="sng" dirty="0" smtClean="0"/>
              <a:t>могли бы </a:t>
            </a:r>
            <a:br>
              <a:rPr lang="ru-RU" sz="1200" u="sng" dirty="0" smtClean="0"/>
            </a:br>
            <a:r>
              <a:rPr lang="ru-RU" sz="1200" dirty="0" smtClean="0"/>
              <a:t>обрабатывать </a:t>
            </a:r>
            <a:r>
              <a:rPr lang="ru-RU" sz="1200" b="1" dirty="0" smtClean="0">
                <a:solidFill>
                  <a:srgbClr val="FF0000"/>
                </a:solidFill>
              </a:rPr>
              <a:t>33,7</a:t>
            </a:r>
            <a:r>
              <a:rPr lang="ru-RU" sz="1200" b="1" dirty="0" smtClean="0"/>
              <a:t> </a:t>
            </a:r>
            <a:r>
              <a:rPr lang="ru-RU" sz="1200" dirty="0" err="1" smtClean="0"/>
              <a:t>млн</a:t>
            </a:r>
            <a:r>
              <a:rPr lang="ru-RU" sz="1200" dirty="0" smtClean="0"/>
              <a:t> т грузов (не считая нефть и автомобили) </a:t>
            </a:r>
            <a:br>
              <a:rPr lang="ru-RU" sz="1200" dirty="0" smtClean="0"/>
            </a:br>
            <a:r>
              <a:rPr lang="ru-RU" sz="1200" dirty="0" smtClean="0"/>
              <a:t>и принять </a:t>
            </a:r>
            <a:r>
              <a:rPr lang="ru-RU" sz="1200" b="1" dirty="0" smtClean="0">
                <a:solidFill>
                  <a:srgbClr val="FF0000"/>
                </a:solidFill>
              </a:rPr>
              <a:t>2,6</a:t>
            </a:r>
            <a:r>
              <a:rPr lang="ru-RU" sz="1200" dirty="0" smtClean="0"/>
              <a:t> </a:t>
            </a:r>
            <a:r>
              <a:rPr lang="ru-RU" sz="1200" dirty="0" err="1" smtClean="0"/>
              <a:t>млн</a:t>
            </a:r>
            <a:r>
              <a:rPr lang="ru-RU" sz="1200" dirty="0" smtClean="0"/>
              <a:t> пассажиров</a:t>
            </a:r>
            <a:r>
              <a:rPr lang="en-US" sz="1200" dirty="0" smtClean="0"/>
              <a:t>.</a:t>
            </a:r>
            <a:endParaRPr lang="ru-RU" sz="1200" dirty="0" smtClean="0"/>
          </a:p>
          <a:p>
            <a:pPr>
              <a:spcBef>
                <a:spcPts val="600"/>
              </a:spcBef>
              <a:spcAft>
                <a:spcPts val="600"/>
              </a:spcAft>
            </a:pPr>
            <a:r>
              <a:rPr lang="ru-RU" sz="1200" dirty="0" smtClean="0"/>
              <a:t>Давайте посмотрим</a:t>
            </a:r>
            <a:r>
              <a:rPr lang="en-US" sz="1200" dirty="0" smtClean="0"/>
              <a:t>, </a:t>
            </a:r>
            <a:r>
              <a:rPr lang="ru-RU" sz="1200" dirty="0" smtClean="0"/>
              <a:t>как были загружены эти мощности</a:t>
            </a:r>
            <a:r>
              <a:rPr lang="en-US" sz="1200" dirty="0" smtClean="0"/>
              <a:t>…</a:t>
            </a:r>
            <a:endParaRPr lang="ru-RU" sz="1200" dirty="0"/>
          </a:p>
        </p:txBody>
      </p:sp>
      <p:sp>
        <p:nvSpPr>
          <p:cNvPr id="32" name="AutoShape 28"/>
          <p:cNvSpPr>
            <a:spLocks noChangeArrowheads="1"/>
          </p:cNvSpPr>
          <p:nvPr/>
        </p:nvSpPr>
        <p:spPr bwMode="auto">
          <a:xfrm flipH="1">
            <a:off x="971599" y="4839543"/>
            <a:ext cx="971459" cy="576263"/>
          </a:xfrm>
          <a:prstGeom prst="flowChartOnlineStorage">
            <a:avLst/>
          </a:prstGeom>
          <a:solidFill>
            <a:srgbClr val="CCECFF"/>
          </a:solidFill>
          <a:ln w="9525">
            <a:noFill/>
            <a:miter lim="800000"/>
            <a:headEnd/>
            <a:tailEnd/>
          </a:ln>
          <a:effectLst/>
        </p:spPr>
        <p:txBody>
          <a:bodyPr wrap="none" anchor="ctr"/>
          <a:lstStyle/>
          <a:p>
            <a:endParaRPr lang="ru-RU"/>
          </a:p>
        </p:txBody>
      </p:sp>
      <p:sp>
        <p:nvSpPr>
          <p:cNvPr id="33" name="AutoShape 28"/>
          <p:cNvSpPr>
            <a:spLocks noChangeArrowheads="1"/>
          </p:cNvSpPr>
          <p:nvPr/>
        </p:nvSpPr>
        <p:spPr bwMode="auto">
          <a:xfrm flipH="1">
            <a:off x="179511" y="4839543"/>
            <a:ext cx="984613" cy="576263"/>
          </a:xfrm>
          <a:prstGeom prst="flowChartOnlineStorage">
            <a:avLst/>
          </a:prstGeom>
          <a:solidFill>
            <a:srgbClr val="CCECFF"/>
          </a:solidFill>
          <a:ln w="9525">
            <a:noFill/>
            <a:miter lim="800000"/>
            <a:headEnd/>
            <a:tailEnd/>
          </a:ln>
          <a:effectLst/>
        </p:spPr>
        <p:txBody>
          <a:bodyPr wrap="none" anchor="ctr"/>
          <a:lstStyle/>
          <a:p>
            <a:endParaRPr lang="ru-RU"/>
          </a:p>
        </p:txBody>
      </p:sp>
      <p:sp>
        <p:nvSpPr>
          <p:cNvPr id="34" name="Rectangle 32"/>
          <p:cNvSpPr>
            <a:spLocks noChangeArrowheads="1"/>
          </p:cNvSpPr>
          <p:nvPr/>
        </p:nvSpPr>
        <p:spPr bwMode="auto">
          <a:xfrm>
            <a:off x="251520" y="4839543"/>
            <a:ext cx="1748142" cy="538601"/>
          </a:xfrm>
          <a:prstGeom prst="rect">
            <a:avLst/>
          </a:prstGeom>
          <a:noFill/>
          <a:ln w="9525">
            <a:noFill/>
            <a:miter lim="800000"/>
            <a:headEnd/>
            <a:tailEnd/>
          </a:ln>
          <a:effectLst/>
        </p:spPr>
        <p:txBody>
          <a:bodyPr wrap="square" lIns="91430" tIns="45716" rIns="91430" bIns="45716">
            <a:spAutoFit/>
          </a:bodyPr>
          <a:lstStyle/>
          <a:p>
            <a:pPr algn="ctr" defTabSz="1014413"/>
            <a:r>
              <a:rPr lang="ru-RU" sz="1500" b="1" dirty="0" smtClean="0">
                <a:solidFill>
                  <a:srgbClr val="002060"/>
                </a:solidFill>
                <a:latin typeface="Times New Roman" pitchFamily="18" charset="0"/>
              </a:rPr>
              <a:t>Камыш-Бурун</a:t>
            </a:r>
            <a:r>
              <a:rPr lang="ru-RU" sz="1500" dirty="0" smtClean="0">
                <a:solidFill>
                  <a:srgbClr val="002060"/>
                </a:solidFill>
                <a:latin typeface="Times New Roman" pitchFamily="18" charset="0"/>
              </a:rPr>
              <a:t> </a:t>
            </a:r>
            <a:br>
              <a:rPr lang="ru-RU" sz="1500" dirty="0" smtClean="0">
                <a:solidFill>
                  <a:srgbClr val="002060"/>
                </a:solidFill>
                <a:latin typeface="Times New Roman" pitchFamily="18" charset="0"/>
              </a:rPr>
            </a:br>
            <a:r>
              <a:rPr lang="ru-RU" sz="1400" dirty="0" smtClean="0">
                <a:solidFill>
                  <a:srgbClr val="002060"/>
                </a:solidFill>
                <a:latin typeface="Times New Roman" pitchFamily="18" charset="0"/>
              </a:rPr>
              <a:t>(частный)</a:t>
            </a:r>
            <a:endParaRPr lang="ru-RU" sz="1400" dirty="0">
              <a:solidFill>
                <a:srgbClr val="002060"/>
              </a:solidFill>
              <a:latin typeface="Times New Roman" pitchFamily="18" charset="0"/>
            </a:endParaRPr>
          </a:p>
        </p:txBody>
      </p:sp>
      <p:sp>
        <p:nvSpPr>
          <p:cNvPr id="35" name="Rectangle 2"/>
          <p:cNvSpPr>
            <a:spLocks noChangeArrowheads="1"/>
          </p:cNvSpPr>
          <p:nvPr/>
        </p:nvSpPr>
        <p:spPr bwMode="auto">
          <a:xfrm>
            <a:off x="251520" y="5445804"/>
            <a:ext cx="1728192" cy="21544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92075" marR="0" lvl="0" fontAlgn="base">
              <a:lnSpc>
                <a:spcPct val="100000"/>
              </a:lnSpc>
              <a:spcBef>
                <a:spcPct val="0"/>
              </a:spcBef>
              <a:spcAft>
                <a:spcPct val="0"/>
              </a:spcAft>
              <a:buClrTx/>
              <a:buSzTx/>
              <a:tabLst>
                <a:tab pos="228600" algn="l"/>
              </a:tabLst>
            </a:pPr>
            <a:r>
              <a:rPr lang="ru-RU" sz="800" dirty="0" smtClean="0">
                <a:latin typeface="Arial Narrow" pitchFamily="34" charset="0"/>
              </a:rPr>
              <a:t>- Цемент – 3 000 </a:t>
            </a:r>
            <a:r>
              <a:rPr lang="ru-RU" sz="800" dirty="0" err="1" smtClean="0">
                <a:latin typeface="Arial Narrow" pitchFamily="34" charset="0"/>
              </a:rPr>
              <a:t>ттвг</a:t>
            </a:r>
            <a:endParaRPr lang="ru-RU" sz="800" dirty="0" smtClean="0">
              <a:latin typeface="Arial Narrow" pitchFamily="34" charset="0"/>
            </a:endParaRPr>
          </a:p>
        </p:txBody>
      </p:sp>
      <p:sp>
        <p:nvSpPr>
          <p:cNvPr id="37" name="Прямоугольник 36"/>
          <p:cNvSpPr/>
          <p:nvPr/>
        </p:nvSpPr>
        <p:spPr>
          <a:xfrm>
            <a:off x="179512" y="4293096"/>
            <a:ext cx="1872208" cy="1440160"/>
          </a:xfrm>
          <a:prstGeom prst="rect">
            <a:avLst/>
          </a:prstGeom>
          <a:noFill/>
          <a:ln w="19050">
            <a:solidFill>
              <a:srgbClr val="FF0000"/>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8" name="Прямоугольник 37"/>
          <p:cNvSpPr/>
          <p:nvPr/>
        </p:nvSpPr>
        <p:spPr>
          <a:xfrm>
            <a:off x="251520" y="4335487"/>
            <a:ext cx="1741246" cy="461665"/>
          </a:xfrm>
          <a:prstGeom prst="rect">
            <a:avLst/>
          </a:prstGeom>
        </p:spPr>
        <p:txBody>
          <a:bodyPr wrap="none">
            <a:spAutoFit/>
          </a:bodyPr>
          <a:lstStyle/>
          <a:p>
            <a:pPr algn="ctr"/>
            <a:r>
              <a:rPr lang="ru-RU" sz="1200" b="1" dirty="0" smtClean="0">
                <a:ln w="11430"/>
                <a:solidFill>
                  <a:srgbClr val="FF0000"/>
                </a:solidFill>
                <a:latin typeface="Arial Narrow" pitchFamily="34" charset="0"/>
              </a:rPr>
              <a:t>Открытие планируется </a:t>
            </a:r>
            <a:br>
              <a:rPr lang="ru-RU" sz="1200" b="1" dirty="0" smtClean="0">
                <a:ln w="11430"/>
                <a:solidFill>
                  <a:srgbClr val="FF0000"/>
                </a:solidFill>
                <a:latin typeface="Arial Narrow" pitchFamily="34" charset="0"/>
              </a:rPr>
            </a:br>
            <a:r>
              <a:rPr lang="ru-RU" sz="1200" b="1" dirty="0" smtClean="0">
                <a:ln w="11430"/>
                <a:solidFill>
                  <a:srgbClr val="FF0000"/>
                </a:solidFill>
                <a:latin typeface="Arial Narrow" pitchFamily="34" charset="0"/>
              </a:rPr>
              <a:t>в следующем году </a:t>
            </a:r>
            <a:endParaRPr lang="ru-RU" sz="1200" dirty="0">
              <a:solidFill>
                <a:srgbClr val="FF0000"/>
              </a:solidFill>
              <a:latin typeface="Arial Narrow" pitchFamily="34" charset="0"/>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6453336"/>
            <a:ext cx="9144000" cy="404664"/>
          </a:xfrm>
          <a:prstGeom prst="rect">
            <a:avLst/>
          </a:prstGeom>
          <a:solidFill>
            <a:srgbClr val="B9CD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628650"/>
            <a:r>
              <a:rPr lang="ru-RU" sz="1200" dirty="0" smtClean="0">
                <a:solidFill>
                  <a:schemeClr val="tx1"/>
                </a:solidFill>
              </a:rPr>
              <a:t>Источник: </a:t>
            </a:r>
            <a:r>
              <a:rPr lang="en-US" sz="1200" dirty="0" smtClean="0">
                <a:solidFill>
                  <a:schemeClr val="tx1"/>
                </a:solidFill>
              </a:rPr>
              <a:t>www.</a:t>
            </a:r>
            <a:r>
              <a:rPr lang="ru-RU" sz="1200" dirty="0" err="1" smtClean="0">
                <a:solidFill>
                  <a:schemeClr val="tx1"/>
                </a:solidFill>
              </a:rPr>
              <a:t>continentalist.ru</a:t>
            </a:r>
            <a:r>
              <a:rPr lang="en-US" sz="1200" dirty="0" smtClean="0">
                <a:solidFill>
                  <a:schemeClr val="tx1"/>
                </a:solidFill>
              </a:rPr>
              <a:t>, </a:t>
            </a:r>
            <a:r>
              <a:rPr lang="ru-RU" sz="1200" dirty="0" smtClean="0">
                <a:solidFill>
                  <a:schemeClr val="tx1"/>
                </a:solidFill>
              </a:rPr>
              <a:t>анализ </a:t>
            </a:r>
            <a:r>
              <a:rPr lang="ru-RU" sz="1200" dirty="0" err="1" smtClean="0">
                <a:solidFill>
                  <a:schemeClr val="tx1"/>
                </a:solidFill>
              </a:rPr>
              <a:t>ИнфоТЭК-КОНСАЛТ</a:t>
            </a:r>
            <a:r>
              <a:rPr lang="ru-RU" sz="1200" dirty="0" smtClean="0">
                <a:solidFill>
                  <a:schemeClr val="tx1"/>
                </a:solidFill>
              </a:rPr>
              <a:t> 			                         </a:t>
            </a:r>
            <a:r>
              <a:rPr lang="ru-RU" sz="1200" dirty="0" err="1" smtClean="0">
                <a:solidFill>
                  <a:schemeClr val="tx1"/>
                </a:solidFill>
              </a:rPr>
              <a:t>ИнфоТЭК-КОНСАЛТ</a:t>
            </a:r>
            <a:r>
              <a:rPr lang="ru-RU" sz="1200" dirty="0" smtClean="0">
                <a:solidFill>
                  <a:schemeClr val="tx1"/>
                </a:solidFill>
              </a:rPr>
              <a:t>  </a:t>
            </a:r>
            <a:r>
              <a:rPr lang="en-US" sz="1200" dirty="0" smtClean="0">
                <a:solidFill>
                  <a:schemeClr val="tx1"/>
                </a:solidFill>
              </a:rPr>
              <a:t>|  </a:t>
            </a:r>
            <a:fld id="{2F53DC92-EA75-4413-A3DE-E9D8420ED53E}" type="slidenum">
              <a:rPr lang="ru-RU" sz="1200" smtClean="0">
                <a:solidFill>
                  <a:schemeClr val="tx1"/>
                </a:solidFill>
              </a:rPr>
              <a:pPr indent="628650"/>
              <a:t>20</a:t>
            </a:fld>
            <a:endParaRPr lang="ru-RU" sz="1200" dirty="0">
              <a:solidFill>
                <a:schemeClr val="tx1"/>
              </a:solidFill>
            </a:endParaRPr>
          </a:p>
        </p:txBody>
      </p:sp>
      <p:pic>
        <p:nvPicPr>
          <p:cNvPr id="5" name="Рисунок 4"/>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107504" y="6525344"/>
            <a:ext cx="517821" cy="239536"/>
          </a:xfrm>
          <a:prstGeom prst="rect">
            <a:avLst/>
          </a:prstGeom>
          <a:effectLst/>
        </p:spPr>
      </p:pic>
      <p:sp>
        <p:nvSpPr>
          <p:cNvPr id="6" name="Прямоугольник 5"/>
          <p:cNvSpPr/>
          <p:nvPr/>
        </p:nvSpPr>
        <p:spPr>
          <a:xfrm>
            <a:off x="0" y="25460"/>
            <a:ext cx="9144000" cy="523220"/>
          </a:xfrm>
          <a:prstGeom prst="rect">
            <a:avLst/>
          </a:prstGeom>
        </p:spPr>
        <p:txBody>
          <a:bodyPr wrap="square">
            <a:spAutoFit/>
          </a:bodyPr>
          <a:lstStyle/>
          <a:p>
            <a:pPr algn="ctr">
              <a:spcBef>
                <a:spcPct val="0"/>
              </a:spcBef>
              <a:defRPr/>
            </a:pPr>
            <a:r>
              <a:rPr lang="ru-RU" sz="2800" b="1" dirty="0" smtClean="0">
                <a:ln w="11430"/>
                <a:solidFill>
                  <a:srgbClr val="C00000"/>
                </a:solidFill>
                <a:effectLst>
                  <a:outerShdw blurRad="80000" dist="40000" dir="5040000" algn="tl">
                    <a:srgbClr val="000000">
                      <a:alpha val="30000"/>
                    </a:srgbClr>
                  </a:outerShdw>
                </a:effectLst>
                <a:latin typeface="+mj-lt"/>
                <a:ea typeface="+mj-ea"/>
                <a:cs typeface="+mj-cs"/>
              </a:rPr>
              <a:t>Планы развития (1)</a:t>
            </a:r>
            <a:endParaRPr lang="ru-RU" sz="2800" b="1" dirty="0">
              <a:ln w="11430"/>
              <a:solidFill>
                <a:srgbClr val="C00000"/>
              </a:solidFill>
              <a:effectLst>
                <a:outerShdw blurRad="80000" dist="40000" dir="5040000" algn="tl">
                  <a:srgbClr val="000000">
                    <a:alpha val="30000"/>
                  </a:srgbClr>
                </a:outerShdw>
              </a:effectLst>
              <a:latin typeface="+mj-lt"/>
              <a:ea typeface="+mj-ea"/>
              <a:cs typeface="+mj-cs"/>
            </a:endParaRPr>
          </a:p>
        </p:txBody>
      </p:sp>
      <p:sp>
        <p:nvSpPr>
          <p:cNvPr id="7" name="TextBox 6"/>
          <p:cNvSpPr txBox="1"/>
          <p:nvPr/>
        </p:nvSpPr>
        <p:spPr>
          <a:xfrm>
            <a:off x="357158" y="857232"/>
            <a:ext cx="8501122" cy="5709255"/>
          </a:xfrm>
          <a:prstGeom prst="rect">
            <a:avLst/>
          </a:prstGeom>
          <a:noFill/>
        </p:spPr>
        <p:txBody>
          <a:bodyPr wrap="square" rtlCol="0">
            <a:spAutoFit/>
          </a:bodyPr>
          <a:lstStyle/>
          <a:p>
            <a:pPr>
              <a:spcBef>
                <a:spcPts val="600"/>
              </a:spcBef>
            </a:pPr>
            <a:r>
              <a:rPr lang="ru-RU" sz="2000" b="1" dirty="0" smtClean="0">
                <a:solidFill>
                  <a:srgbClr val="0070C0"/>
                </a:solidFill>
              </a:rPr>
              <a:t>До</a:t>
            </a:r>
            <a:r>
              <a:rPr lang="ru-RU" sz="2000" b="1" dirty="0" smtClean="0"/>
              <a:t>: </a:t>
            </a:r>
            <a:r>
              <a:rPr lang="ru-RU" sz="1600" dirty="0" smtClean="0"/>
              <a:t>По результатам последнего визита Януковича в КНР, стало известно, что украинская и китайская стороны договорились о строительстве глубоководного порта в Евпатории.</a:t>
            </a:r>
          </a:p>
          <a:p>
            <a:pPr>
              <a:spcBef>
                <a:spcPts val="600"/>
              </a:spcBef>
            </a:pPr>
            <a:r>
              <a:rPr lang="ru-RU" sz="1600" dirty="0" smtClean="0"/>
              <a:t>Срок реализации проекта не более 2 лет, а начать работы собирались в конце 2014 года. Проект предусматривает строительство нескольких терминалов и зернохранилища на </a:t>
            </a:r>
            <a:br>
              <a:rPr lang="ru-RU" sz="1600" dirty="0" smtClean="0"/>
            </a:br>
            <a:r>
              <a:rPr lang="ru-RU" sz="1600" dirty="0" smtClean="0"/>
              <a:t>10-20 </a:t>
            </a:r>
            <a:r>
              <a:rPr lang="ru-RU" sz="1600" dirty="0" err="1" smtClean="0"/>
              <a:t>млн</a:t>
            </a:r>
            <a:r>
              <a:rPr lang="ru-RU" sz="1600" dirty="0" smtClean="0"/>
              <a:t> т. </a:t>
            </a:r>
          </a:p>
          <a:p>
            <a:pPr>
              <a:spcBef>
                <a:spcPts val="600"/>
              </a:spcBef>
            </a:pPr>
            <a:r>
              <a:rPr lang="ru-RU" sz="1600" b="1" dirty="0" smtClean="0"/>
              <a:t>На первом этапе </a:t>
            </a:r>
            <a:r>
              <a:rPr lang="ru-RU" sz="1600" dirty="0" smtClean="0"/>
              <a:t>планируется построить </a:t>
            </a:r>
            <a:r>
              <a:rPr lang="ru-RU" sz="1600" dirty="0" smtClean="0">
                <a:solidFill>
                  <a:schemeClr val="accent6">
                    <a:lumMod val="75000"/>
                  </a:schemeClr>
                </a:solidFill>
              </a:rPr>
              <a:t>глубоководный порт, реконструировать порт в Севастополе и создать экономическую зону для технологических компаний</a:t>
            </a:r>
            <a:r>
              <a:rPr lang="ru-RU" sz="1600" dirty="0" smtClean="0"/>
              <a:t>. </a:t>
            </a:r>
            <a:endParaRPr lang="ru-RU" sz="1600" b="1" dirty="0" smtClean="0"/>
          </a:p>
          <a:p>
            <a:pPr>
              <a:spcBef>
                <a:spcPts val="600"/>
              </a:spcBef>
            </a:pPr>
            <a:r>
              <a:rPr lang="ru-RU" sz="1600" b="1" dirty="0" smtClean="0"/>
              <a:t>Второй этап </a:t>
            </a:r>
            <a:r>
              <a:rPr lang="ru-RU" sz="1600" dirty="0" smtClean="0"/>
              <a:t>будет включать строительство </a:t>
            </a:r>
            <a:r>
              <a:rPr lang="ru-RU" sz="1600" dirty="0" smtClean="0">
                <a:solidFill>
                  <a:schemeClr val="accent6">
                    <a:lumMod val="75000"/>
                  </a:schemeClr>
                </a:solidFill>
              </a:rPr>
              <a:t>аэропорта, терминала сжиженного природного газа, нефтеперерабатывающего завода, верфи и создание морских рекреационных пляжей</a:t>
            </a:r>
            <a:r>
              <a:rPr lang="ru-RU" sz="1600" dirty="0" smtClean="0"/>
              <a:t>.</a:t>
            </a:r>
            <a:endParaRPr lang="en-US" sz="1600" dirty="0" smtClean="0"/>
          </a:p>
          <a:p>
            <a:pPr>
              <a:spcBef>
                <a:spcPts val="600"/>
              </a:spcBef>
            </a:pPr>
            <a:r>
              <a:rPr lang="ru-RU" sz="1600" dirty="0" smtClean="0"/>
              <a:t>Свой интерес китайская сторона обосновала следующим образом: «Китайское предприятие вложит, по крайней мере, 10 </a:t>
            </a:r>
            <a:r>
              <a:rPr lang="ru-RU" sz="1600" dirty="0" err="1" smtClean="0"/>
              <a:t>млрд</a:t>
            </a:r>
            <a:r>
              <a:rPr lang="ru-RU" sz="1600" dirty="0" smtClean="0"/>
              <a:t> юаней в строительство глубоководного порта в Крыму, благодаря чему </a:t>
            </a:r>
            <a:r>
              <a:rPr lang="ru-RU" sz="1600" b="1" dirty="0" smtClean="0"/>
              <a:t>морской коммерческий канал между Китаем и Европой существенно сократится, то </a:t>
            </a:r>
            <a:r>
              <a:rPr lang="ru-RU" sz="1600" b="1" u="sng" dirty="0" smtClean="0"/>
              <a:t>есть китайские коммерческие корабли отправятся с Южного моря, проезжая мимо Малаккского пролива, Индийского океана, Баб-эль-Мандебского пролива, Красного моря, Суэцкого канала и Средиземного моря, через предстоящий Крымский порт, вплоть до Западной или Северной Европы</a:t>
            </a:r>
            <a:r>
              <a:rPr lang="ru-RU" sz="1600" b="1" dirty="0" smtClean="0"/>
              <a:t>. По сравнению с объездом через Гибралтарский пролив, новый маршрут сократится примерно на 6 тысяч километров» </a:t>
            </a:r>
            <a:r>
              <a:rPr lang="ru-RU" sz="1600" dirty="0" smtClean="0"/>
              <a:t>(газета «</a:t>
            </a:r>
            <a:r>
              <a:rPr lang="ru-RU" sz="1600" dirty="0" err="1" smtClean="0">
                <a:solidFill>
                  <a:schemeClr val="accent6">
                    <a:lumMod val="75000"/>
                  </a:schemeClr>
                </a:solidFill>
              </a:rPr>
              <a:t>Жэньминь</a:t>
            </a:r>
            <a:r>
              <a:rPr lang="ru-RU" sz="1600" dirty="0" smtClean="0">
                <a:solidFill>
                  <a:schemeClr val="accent6">
                    <a:lumMod val="75000"/>
                  </a:schemeClr>
                </a:solidFill>
              </a:rPr>
              <a:t> </a:t>
            </a:r>
            <a:r>
              <a:rPr lang="ru-RU" sz="1600" dirty="0" err="1" smtClean="0">
                <a:solidFill>
                  <a:schemeClr val="accent6">
                    <a:lumMod val="75000"/>
                  </a:schemeClr>
                </a:solidFill>
              </a:rPr>
              <a:t>жибао</a:t>
            </a:r>
            <a:r>
              <a:rPr lang="ru-RU" sz="1600" dirty="0" smtClean="0"/>
              <a:t>»).</a:t>
            </a:r>
            <a:r>
              <a:rPr lang="en-US" sz="1600" dirty="0" smtClean="0"/>
              <a:t>…</a:t>
            </a:r>
          </a:p>
          <a:p>
            <a:pPr>
              <a:spcBef>
                <a:spcPts val="600"/>
              </a:spcBef>
            </a:pPr>
            <a:r>
              <a:rPr lang="ru-RU" sz="1600" dirty="0" smtClean="0"/>
              <a:t>Интересен ещё один момент. В Интернете пишут</a:t>
            </a:r>
            <a:r>
              <a:rPr lang="en-US" sz="1600" dirty="0" smtClean="0"/>
              <a:t>, </a:t>
            </a:r>
            <a:r>
              <a:rPr lang="ru-RU" sz="1600" dirty="0" smtClean="0"/>
              <a:t>что это проект </a:t>
            </a:r>
            <a:r>
              <a:rPr lang="ru-RU" sz="1600" b="1" dirty="0" smtClean="0"/>
              <a:t>китайского олигарха Ван </a:t>
            </a:r>
            <a:r>
              <a:rPr lang="ru-RU" sz="1600" b="1" dirty="0" err="1" smtClean="0"/>
              <a:t>Цзин</a:t>
            </a:r>
            <a:r>
              <a:rPr lang="ru-RU" sz="1600" dirty="0" smtClean="0"/>
              <a:t>. Второй его проект – </a:t>
            </a:r>
            <a:r>
              <a:rPr lang="ru-RU" sz="1600" b="1" dirty="0" smtClean="0"/>
              <a:t>никарагуанский канал между Тихим и Атлантическим океаном</a:t>
            </a:r>
            <a:r>
              <a:rPr lang="ru-RU" sz="1600" dirty="0" smtClean="0"/>
              <a:t>.  Основной бизнес – телекоммуникации</a:t>
            </a:r>
            <a:r>
              <a:rPr lang="en-US" sz="1600" dirty="0" smtClean="0"/>
              <a:t>.</a:t>
            </a:r>
            <a:endParaRPr lang="ru-RU" sz="1600" dirty="0" smtClean="0"/>
          </a:p>
          <a:p>
            <a:endParaRPr lang="ru-RU" sz="16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6453336"/>
            <a:ext cx="9144000" cy="404664"/>
          </a:xfrm>
          <a:prstGeom prst="rect">
            <a:avLst/>
          </a:prstGeom>
          <a:solidFill>
            <a:srgbClr val="B9CD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628650"/>
            <a:r>
              <a:rPr lang="ru-RU" sz="1200" dirty="0" smtClean="0">
                <a:solidFill>
                  <a:schemeClr val="tx1"/>
                </a:solidFill>
              </a:rPr>
              <a:t>Источник: </a:t>
            </a:r>
            <a:r>
              <a:rPr lang="en-US" sz="1200" dirty="0" smtClean="0">
                <a:solidFill>
                  <a:schemeClr val="tx1"/>
                </a:solidFill>
              </a:rPr>
              <a:t>http://www.morvesti.ru, http://news.sevas.ua, </a:t>
            </a:r>
            <a:r>
              <a:rPr lang="ru-RU" sz="1200" dirty="0" smtClean="0">
                <a:solidFill>
                  <a:schemeClr val="tx1"/>
                </a:solidFill>
              </a:rPr>
              <a:t>анализ </a:t>
            </a:r>
            <a:r>
              <a:rPr lang="ru-RU" sz="1200" dirty="0" err="1" smtClean="0">
                <a:solidFill>
                  <a:schemeClr val="tx1"/>
                </a:solidFill>
              </a:rPr>
              <a:t>ИнфоТЭК-КОНСАЛТ</a:t>
            </a:r>
            <a:r>
              <a:rPr lang="ru-RU" sz="1200" dirty="0" smtClean="0">
                <a:solidFill>
                  <a:schemeClr val="tx1"/>
                </a:solidFill>
              </a:rPr>
              <a:t>	                          </a:t>
            </a:r>
            <a:r>
              <a:rPr lang="ru-RU" sz="1200" dirty="0" err="1" smtClean="0">
                <a:solidFill>
                  <a:schemeClr val="tx1"/>
                </a:solidFill>
              </a:rPr>
              <a:t>ИнфоТЭК-КОНСАЛТ</a:t>
            </a:r>
            <a:r>
              <a:rPr lang="ru-RU" sz="1200" dirty="0" smtClean="0">
                <a:solidFill>
                  <a:schemeClr val="tx1"/>
                </a:solidFill>
              </a:rPr>
              <a:t>  </a:t>
            </a:r>
            <a:r>
              <a:rPr lang="en-US" sz="1200" dirty="0" smtClean="0">
                <a:solidFill>
                  <a:schemeClr val="tx1"/>
                </a:solidFill>
              </a:rPr>
              <a:t>|  </a:t>
            </a:r>
            <a:fld id="{2F53DC92-EA75-4413-A3DE-E9D8420ED53E}" type="slidenum">
              <a:rPr lang="ru-RU" sz="1200" smtClean="0">
                <a:solidFill>
                  <a:schemeClr val="tx1"/>
                </a:solidFill>
              </a:rPr>
              <a:pPr indent="628650"/>
              <a:t>21</a:t>
            </a:fld>
            <a:endParaRPr lang="ru-RU" sz="1200" dirty="0">
              <a:solidFill>
                <a:schemeClr val="tx1"/>
              </a:solidFill>
            </a:endParaRPr>
          </a:p>
        </p:txBody>
      </p:sp>
      <p:pic>
        <p:nvPicPr>
          <p:cNvPr id="5" name="Рисунок 4"/>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107504" y="6525344"/>
            <a:ext cx="517821" cy="239536"/>
          </a:xfrm>
          <a:prstGeom prst="rect">
            <a:avLst/>
          </a:prstGeom>
          <a:effectLst/>
        </p:spPr>
      </p:pic>
      <p:sp>
        <p:nvSpPr>
          <p:cNvPr id="6" name="Прямоугольник 5"/>
          <p:cNvSpPr/>
          <p:nvPr/>
        </p:nvSpPr>
        <p:spPr>
          <a:xfrm>
            <a:off x="0" y="25460"/>
            <a:ext cx="9144000" cy="523220"/>
          </a:xfrm>
          <a:prstGeom prst="rect">
            <a:avLst/>
          </a:prstGeom>
        </p:spPr>
        <p:txBody>
          <a:bodyPr wrap="square">
            <a:spAutoFit/>
          </a:bodyPr>
          <a:lstStyle/>
          <a:p>
            <a:pPr algn="ctr">
              <a:spcBef>
                <a:spcPct val="0"/>
              </a:spcBef>
              <a:defRPr/>
            </a:pPr>
            <a:r>
              <a:rPr lang="ru-RU" sz="2800" b="1" dirty="0" smtClean="0">
                <a:ln w="11430"/>
                <a:solidFill>
                  <a:srgbClr val="C00000"/>
                </a:solidFill>
                <a:effectLst>
                  <a:outerShdw blurRad="80000" dist="40000" dir="5040000" algn="tl">
                    <a:srgbClr val="000000">
                      <a:alpha val="30000"/>
                    </a:srgbClr>
                  </a:outerShdw>
                </a:effectLst>
                <a:latin typeface="+mj-lt"/>
                <a:ea typeface="+mj-ea"/>
                <a:cs typeface="+mj-cs"/>
              </a:rPr>
              <a:t>Планы развития (2)</a:t>
            </a:r>
            <a:endParaRPr lang="ru-RU" sz="2800" b="1" dirty="0">
              <a:ln w="11430"/>
              <a:solidFill>
                <a:srgbClr val="C00000"/>
              </a:solidFill>
              <a:effectLst>
                <a:outerShdw blurRad="80000" dist="40000" dir="5040000" algn="tl">
                  <a:srgbClr val="000000">
                    <a:alpha val="30000"/>
                  </a:srgbClr>
                </a:outerShdw>
              </a:effectLst>
              <a:latin typeface="+mj-lt"/>
              <a:ea typeface="+mj-ea"/>
              <a:cs typeface="+mj-cs"/>
            </a:endParaRPr>
          </a:p>
        </p:txBody>
      </p:sp>
      <p:sp>
        <p:nvSpPr>
          <p:cNvPr id="7" name="TextBox 6"/>
          <p:cNvSpPr txBox="1"/>
          <p:nvPr/>
        </p:nvSpPr>
        <p:spPr>
          <a:xfrm>
            <a:off x="357158" y="1000108"/>
            <a:ext cx="8501122" cy="5339923"/>
          </a:xfrm>
          <a:prstGeom prst="rect">
            <a:avLst/>
          </a:prstGeom>
          <a:noFill/>
        </p:spPr>
        <p:txBody>
          <a:bodyPr wrap="square" rtlCol="0">
            <a:spAutoFit/>
          </a:bodyPr>
          <a:lstStyle/>
          <a:p>
            <a:pPr>
              <a:spcBef>
                <a:spcPts val="600"/>
              </a:spcBef>
            </a:pPr>
            <a:r>
              <a:rPr lang="ru-RU" sz="2000" b="1" dirty="0" smtClean="0">
                <a:solidFill>
                  <a:srgbClr val="0070C0"/>
                </a:solidFill>
              </a:rPr>
              <a:t>После</a:t>
            </a:r>
            <a:r>
              <a:rPr lang="ru-RU" sz="2000" b="1" dirty="0" smtClean="0"/>
              <a:t>: </a:t>
            </a:r>
            <a:r>
              <a:rPr lang="ru-RU" sz="1600" dirty="0" smtClean="0"/>
              <a:t>29.05.2014 переговоры с китайскими инвесторами по строительству глубоководного порта в Крыму возобновились. </a:t>
            </a:r>
            <a:r>
              <a:rPr lang="en-US" sz="1600" dirty="0" smtClean="0"/>
              <a:t>…</a:t>
            </a:r>
            <a:r>
              <a:rPr lang="ru-RU" sz="1600" dirty="0" smtClean="0"/>
              <a:t>«</a:t>
            </a:r>
            <a:r>
              <a:rPr lang="ru-RU" sz="1600" b="1" dirty="0" smtClean="0"/>
              <a:t>Мы намерены запустить проект, но только когда будут завершены внеочередные меры по введению рубля и водоснабжению полуострова</a:t>
            </a:r>
            <a:r>
              <a:rPr lang="ru-RU" sz="1600" dirty="0" smtClean="0"/>
              <a:t>», – рассказал Известиям первый вице-премьер республики </a:t>
            </a:r>
            <a:r>
              <a:rPr lang="ru-RU" sz="1600" b="1" dirty="0" smtClean="0"/>
              <a:t>Рустам </a:t>
            </a:r>
            <a:r>
              <a:rPr lang="ru-RU" sz="1600" b="1" dirty="0" err="1" smtClean="0"/>
              <a:t>Темиргалиев</a:t>
            </a:r>
            <a:r>
              <a:rPr lang="ru-RU" sz="1600" dirty="0" smtClean="0"/>
              <a:t>. По словам </a:t>
            </a:r>
            <a:r>
              <a:rPr lang="ru-RU" sz="1600" dirty="0" err="1" smtClean="0"/>
              <a:t>Темиргалиева</a:t>
            </a:r>
            <a:r>
              <a:rPr lang="ru-RU" sz="1600" dirty="0" smtClean="0"/>
              <a:t>, «вопрос китайских инвестиций в Крым снова вернулся на повестку дня» после недавнего визита Владимира Путина в КНР. Однако их детали во время визита не обговаривались.</a:t>
            </a:r>
          </a:p>
          <a:p>
            <a:r>
              <a:rPr lang="ru-RU" sz="1600" dirty="0" smtClean="0"/>
              <a:t>В середине мая премьер-министр РФ </a:t>
            </a:r>
            <a:r>
              <a:rPr lang="ru-RU" sz="1600" b="1" dirty="0" smtClean="0"/>
              <a:t>Дмитрий Медведев </a:t>
            </a:r>
            <a:r>
              <a:rPr lang="ru-RU" sz="1600" dirty="0" smtClean="0"/>
              <a:t>отметил, что после присоединения полуострова Россия приобрела достаточное количество глубоководных портов на Черном море. В то же время премьер </a:t>
            </a:r>
            <a:r>
              <a:rPr lang="ru-RU" sz="1600" b="1" dirty="0" smtClean="0"/>
              <a:t>не исключил, что через несколько лет к проекту порта можно будет вернуться</a:t>
            </a:r>
            <a:r>
              <a:rPr lang="en-US" sz="1600" dirty="0" smtClean="0"/>
              <a:t>.</a:t>
            </a:r>
          </a:p>
          <a:p>
            <a:endParaRPr lang="en-US" sz="1600" dirty="0" smtClean="0"/>
          </a:p>
          <a:p>
            <a:pPr algn="ctr"/>
            <a:r>
              <a:rPr lang="en-US" sz="1600" dirty="0" smtClean="0"/>
              <a:t>***</a:t>
            </a:r>
          </a:p>
          <a:p>
            <a:r>
              <a:rPr lang="ru-RU" sz="1600" dirty="0" smtClean="0"/>
              <a:t>Китайская компания «</a:t>
            </a:r>
            <a:r>
              <a:rPr lang="ru-RU" sz="1600" dirty="0" err="1" smtClean="0"/>
              <a:t>Beijing</a:t>
            </a:r>
            <a:r>
              <a:rPr lang="ru-RU" sz="1600" dirty="0" smtClean="0"/>
              <a:t> </a:t>
            </a:r>
            <a:r>
              <a:rPr lang="ru-RU" sz="1600" dirty="0" err="1" smtClean="0"/>
              <a:t>Interoceanic</a:t>
            </a:r>
            <a:r>
              <a:rPr lang="ru-RU" sz="1600" dirty="0" smtClean="0"/>
              <a:t> </a:t>
            </a:r>
            <a:r>
              <a:rPr lang="ru-RU" sz="1600" dirty="0" err="1" smtClean="0"/>
              <a:t>Canal</a:t>
            </a:r>
            <a:r>
              <a:rPr lang="ru-RU" sz="1600" dirty="0" smtClean="0"/>
              <a:t> </a:t>
            </a:r>
            <a:r>
              <a:rPr lang="ru-RU" sz="1600" dirty="0" err="1" smtClean="0"/>
              <a:t>Investment</a:t>
            </a:r>
            <a:r>
              <a:rPr lang="ru-RU" sz="1600" dirty="0" smtClean="0"/>
              <a:t> </a:t>
            </a:r>
            <a:r>
              <a:rPr lang="ru-RU" sz="1600" dirty="0" err="1" smtClean="0"/>
              <a:t>Management</a:t>
            </a:r>
            <a:r>
              <a:rPr lang="ru-RU" sz="1600" dirty="0" smtClean="0"/>
              <a:t> </a:t>
            </a:r>
            <a:r>
              <a:rPr lang="ru-RU" sz="1600" dirty="0" err="1" smtClean="0"/>
              <a:t>Co</a:t>
            </a:r>
            <a:r>
              <a:rPr lang="ru-RU" sz="1600" dirty="0" smtClean="0"/>
              <a:t>» (BICIM) опровергает информацию о том, что переговоры относительно</a:t>
            </a:r>
            <a:r>
              <a:rPr lang="ru-RU" sz="1600" b="1" dirty="0" smtClean="0"/>
              <a:t> строительства глубоководного порта в Крыму</a:t>
            </a:r>
            <a:r>
              <a:rPr lang="ru-RU" sz="1600" dirty="0" smtClean="0"/>
              <a:t> возобновлены. Об этом 31 мая сообщает агентство «</a:t>
            </a:r>
            <a:r>
              <a:rPr lang="ru-RU" sz="1600" b="1" dirty="0" err="1" smtClean="0"/>
              <a:t>Укринформ</a:t>
            </a:r>
            <a:r>
              <a:rPr lang="ru-RU" sz="1600" dirty="0" smtClean="0"/>
              <a:t>».</a:t>
            </a:r>
          </a:p>
          <a:p>
            <a:r>
              <a:rPr lang="ru-RU" sz="1600" dirty="0" smtClean="0"/>
              <a:t>«</a:t>
            </a:r>
            <a:r>
              <a:rPr lang="ru-RU" sz="1600" b="1" dirty="0" smtClean="0"/>
              <a:t>В последние дни некоторые СМИ, не получив официального заявления от нашей компании, опубликовали информацию о проекте, реализуемом компанией в Крыму, которая не соответствует действительности</a:t>
            </a:r>
            <a:r>
              <a:rPr lang="ru-RU" sz="1600" dirty="0" smtClean="0"/>
              <a:t>», — сообщают в BICIM.</a:t>
            </a:r>
          </a:p>
          <a:p>
            <a:pPr algn="r"/>
            <a:endParaRPr lang="ru-RU" sz="1500" b="1" dirty="0" smtClean="0"/>
          </a:p>
          <a:p>
            <a:endParaRPr lang="ru-RU"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6453336"/>
            <a:ext cx="9144000" cy="404664"/>
          </a:xfrm>
          <a:prstGeom prst="rect">
            <a:avLst/>
          </a:prstGeom>
          <a:solidFill>
            <a:srgbClr val="B9CD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628650"/>
            <a:r>
              <a:rPr lang="ru-RU" sz="1200" dirty="0" smtClean="0">
                <a:solidFill>
                  <a:schemeClr val="tx1"/>
                </a:solidFill>
              </a:rPr>
              <a:t>Источник: ИТАР-ТАСС</a:t>
            </a:r>
            <a:r>
              <a:rPr lang="en-US" sz="1200" dirty="0" smtClean="0">
                <a:solidFill>
                  <a:schemeClr val="tx1"/>
                </a:solidFill>
              </a:rPr>
              <a:t>, </a:t>
            </a:r>
            <a:r>
              <a:rPr lang="ru-RU" sz="1200" dirty="0" smtClean="0">
                <a:solidFill>
                  <a:schemeClr val="tx1"/>
                </a:solidFill>
              </a:rPr>
              <a:t>анализ </a:t>
            </a:r>
            <a:r>
              <a:rPr lang="ru-RU" sz="1200" dirty="0" err="1" smtClean="0">
                <a:solidFill>
                  <a:schemeClr val="tx1"/>
                </a:solidFill>
              </a:rPr>
              <a:t>ИнфоТЭК-КОНСАЛТ</a:t>
            </a:r>
            <a:r>
              <a:rPr lang="ru-RU" sz="1200" dirty="0" smtClean="0">
                <a:solidFill>
                  <a:schemeClr val="tx1"/>
                </a:solidFill>
              </a:rPr>
              <a:t> 			                         </a:t>
            </a:r>
            <a:r>
              <a:rPr lang="ru-RU" sz="1200" dirty="0" err="1" smtClean="0">
                <a:solidFill>
                  <a:schemeClr val="tx1"/>
                </a:solidFill>
              </a:rPr>
              <a:t>ИнфоТЭК-КОНСАЛТ</a:t>
            </a:r>
            <a:r>
              <a:rPr lang="ru-RU" sz="1200" dirty="0" smtClean="0">
                <a:solidFill>
                  <a:schemeClr val="tx1"/>
                </a:solidFill>
              </a:rPr>
              <a:t>  </a:t>
            </a:r>
            <a:r>
              <a:rPr lang="en-US" sz="1200" dirty="0" smtClean="0">
                <a:solidFill>
                  <a:schemeClr val="tx1"/>
                </a:solidFill>
              </a:rPr>
              <a:t>|  </a:t>
            </a:r>
            <a:fld id="{2F53DC92-EA75-4413-A3DE-E9D8420ED53E}" type="slidenum">
              <a:rPr lang="ru-RU" sz="1200" smtClean="0">
                <a:solidFill>
                  <a:schemeClr val="tx1"/>
                </a:solidFill>
              </a:rPr>
              <a:pPr indent="628650"/>
              <a:t>22</a:t>
            </a:fld>
            <a:endParaRPr lang="ru-RU" sz="1200" dirty="0">
              <a:solidFill>
                <a:schemeClr val="tx1"/>
              </a:solidFill>
            </a:endParaRPr>
          </a:p>
        </p:txBody>
      </p:sp>
      <p:pic>
        <p:nvPicPr>
          <p:cNvPr id="5" name="Рисунок 4"/>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107504" y="6525344"/>
            <a:ext cx="517821" cy="239536"/>
          </a:xfrm>
          <a:prstGeom prst="rect">
            <a:avLst/>
          </a:prstGeom>
          <a:effectLst/>
        </p:spPr>
      </p:pic>
      <p:sp>
        <p:nvSpPr>
          <p:cNvPr id="6" name="Прямоугольник 5"/>
          <p:cNvSpPr/>
          <p:nvPr/>
        </p:nvSpPr>
        <p:spPr>
          <a:xfrm>
            <a:off x="0" y="1"/>
            <a:ext cx="9144000" cy="979568"/>
          </a:xfrm>
          <a:prstGeom prst="rect">
            <a:avLst/>
          </a:prstGeom>
        </p:spPr>
        <p:txBody>
          <a:bodyPr wrap="square">
            <a:spAutoFit/>
          </a:bodyPr>
          <a:lstStyle/>
          <a:p>
            <a:pPr algn="ctr">
              <a:spcBef>
                <a:spcPct val="0"/>
              </a:spcBef>
              <a:defRPr/>
            </a:pPr>
            <a:r>
              <a:rPr lang="ru-RU" sz="2800" b="1" dirty="0" smtClean="0">
                <a:ln w="11430"/>
                <a:solidFill>
                  <a:srgbClr val="0070C0"/>
                </a:solidFill>
                <a:effectLst>
                  <a:outerShdw blurRad="80000" dist="40000" dir="5040000" algn="tl">
                    <a:srgbClr val="000000">
                      <a:alpha val="30000"/>
                    </a:srgbClr>
                  </a:outerShdw>
                </a:effectLst>
                <a:latin typeface="+mj-lt"/>
                <a:ea typeface="+mj-ea"/>
                <a:cs typeface="+mj-cs"/>
              </a:rPr>
              <a:t>Говорит Юрий Шевченко – </a:t>
            </a:r>
            <a:r>
              <a:rPr lang="ru-RU" sz="2800" b="1" dirty="0" smtClean="0">
                <a:ln w="11430"/>
                <a:solidFill>
                  <a:srgbClr val="C00000"/>
                </a:solidFill>
                <a:effectLst>
                  <a:outerShdw blurRad="80000" dist="40000" dir="5040000" algn="tl">
                    <a:srgbClr val="000000">
                      <a:alpha val="30000"/>
                    </a:srgbClr>
                  </a:outerShdw>
                </a:effectLst>
                <a:latin typeface="+mj-lt"/>
                <a:ea typeface="+mj-ea"/>
                <a:cs typeface="+mj-cs"/>
              </a:rPr>
              <a:t/>
            </a:r>
            <a:br>
              <a:rPr lang="ru-RU" sz="2800" b="1" dirty="0" smtClean="0">
                <a:ln w="11430"/>
                <a:solidFill>
                  <a:srgbClr val="C00000"/>
                </a:solidFill>
                <a:effectLst>
                  <a:outerShdw blurRad="80000" dist="40000" dir="5040000" algn="tl">
                    <a:srgbClr val="000000">
                      <a:alpha val="30000"/>
                    </a:srgbClr>
                  </a:outerShdw>
                </a:effectLst>
                <a:latin typeface="+mj-lt"/>
                <a:ea typeface="+mj-ea"/>
                <a:cs typeface="+mj-cs"/>
              </a:rPr>
            </a:br>
            <a:r>
              <a:rPr lang="ru-RU" sz="2800" b="1" dirty="0" smtClean="0">
                <a:ln w="11430"/>
                <a:solidFill>
                  <a:srgbClr val="C00000"/>
                </a:solidFill>
                <a:effectLst>
                  <a:outerShdw blurRad="80000" dist="40000" dir="5040000" algn="tl">
                    <a:srgbClr val="000000">
                      <a:alpha val="30000"/>
                    </a:srgbClr>
                  </a:outerShdw>
                </a:effectLst>
                <a:latin typeface="+mj-lt"/>
                <a:ea typeface="+mj-ea"/>
                <a:cs typeface="+mj-cs"/>
              </a:rPr>
              <a:t>Министр транспорта Республики Крым:</a:t>
            </a:r>
            <a:endParaRPr lang="ru-RU" sz="2800" b="1" dirty="0">
              <a:ln w="11430"/>
              <a:solidFill>
                <a:srgbClr val="C00000"/>
              </a:solidFill>
              <a:effectLst>
                <a:outerShdw blurRad="80000" dist="40000" dir="5040000" algn="tl">
                  <a:srgbClr val="000000">
                    <a:alpha val="30000"/>
                  </a:srgbClr>
                </a:outerShdw>
              </a:effectLst>
              <a:latin typeface="+mj-lt"/>
              <a:ea typeface="+mj-ea"/>
              <a:cs typeface="+mj-cs"/>
            </a:endParaRPr>
          </a:p>
        </p:txBody>
      </p:sp>
      <p:sp>
        <p:nvSpPr>
          <p:cNvPr id="7" name="TextBox 6"/>
          <p:cNvSpPr txBox="1"/>
          <p:nvPr/>
        </p:nvSpPr>
        <p:spPr>
          <a:xfrm>
            <a:off x="179512" y="1052736"/>
            <a:ext cx="8784976" cy="5121915"/>
          </a:xfrm>
          <a:prstGeom prst="rect">
            <a:avLst/>
          </a:prstGeom>
          <a:noFill/>
        </p:spPr>
        <p:txBody>
          <a:bodyPr wrap="square" rtlCol="0">
            <a:spAutoFit/>
          </a:bodyPr>
          <a:lstStyle/>
          <a:p>
            <a:r>
              <a:rPr lang="ru-RU" sz="1600" b="1" dirty="0" smtClean="0">
                <a:solidFill>
                  <a:srgbClr val="0070C0"/>
                </a:solidFill>
              </a:rPr>
              <a:t>21 мая 2014</a:t>
            </a:r>
          </a:p>
          <a:p>
            <a:pPr>
              <a:spcBef>
                <a:spcPts val="500"/>
              </a:spcBef>
              <a:spcAft>
                <a:spcPts val="500"/>
              </a:spcAft>
            </a:pPr>
            <a:r>
              <a:rPr lang="ru-RU" sz="1600" b="1" dirty="0" smtClean="0"/>
              <a:t>Говорить о масштабном развитии портов Крыма как экспортных пока преждевременно</a:t>
            </a:r>
            <a:r>
              <a:rPr lang="ru-RU" sz="1600" dirty="0" smtClean="0"/>
              <a:t>.</a:t>
            </a:r>
          </a:p>
          <a:p>
            <a:pPr>
              <a:spcBef>
                <a:spcPts val="500"/>
              </a:spcBef>
              <a:spcAft>
                <a:spcPts val="500"/>
              </a:spcAft>
            </a:pPr>
            <a:r>
              <a:rPr lang="ru-RU" sz="1600" dirty="0" smtClean="0"/>
              <a:t>Для развития крупных портовых проектов в Крыму требуется понимание логистики в целом. </a:t>
            </a:r>
          </a:p>
          <a:p>
            <a:pPr>
              <a:spcBef>
                <a:spcPts val="500"/>
              </a:spcBef>
              <a:spcAft>
                <a:spcPts val="500"/>
              </a:spcAft>
            </a:pPr>
            <a:r>
              <a:rPr lang="ru-RU" sz="1600" dirty="0" smtClean="0"/>
              <a:t>Даже с учетом перспективы создания керченского моста грузопоток с полуострова на континентальную территорию России ограничен.</a:t>
            </a:r>
          </a:p>
          <a:p>
            <a:pPr>
              <a:spcBef>
                <a:spcPts val="500"/>
              </a:spcBef>
              <a:spcAft>
                <a:spcPts val="500"/>
              </a:spcAft>
            </a:pPr>
            <a:r>
              <a:rPr lang="ru-RU" sz="1600" dirty="0" smtClean="0"/>
              <a:t>Даже если мы привезем в Крым 90-100 </a:t>
            </a:r>
            <a:r>
              <a:rPr lang="ru-RU" sz="1600" dirty="0" err="1" smtClean="0"/>
              <a:t>млн</a:t>
            </a:r>
            <a:r>
              <a:rPr lang="ru-RU" sz="1600" dirty="0" smtClean="0"/>
              <a:t> т грузов в год, мы не сможем вывезти все эти грузы дальше в РФ по мосту.</a:t>
            </a:r>
          </a:p>
          <a:p>
            <a:pPr>
              <a:spcBef>
                <a:spcPts val="500"/>
              </a:spcBef>
              <a:spcAft>
                <a:spcPts val="500"/>
              </a:spcAft>
            </a:pPr>
            <a:r>
              <a:rPr lang="ru-RU" sz="1600" dirty="0" smtClean="0"/>
              <a:t>Сегодня перевалка грузов с полуострова практически не ведется, так как порты переваливали в основном грузы Украины, а грузовое сообщение с Украиной прекращено. </a:t>
            </a:r>
          </a:p>
          <a:p>
            <a:pPr>
              <a:spcBef>
                <a:spcPts val="500"/>
              </a:spcBef>
              <a:spcAft>
                <a:spcPts val="500"/>
              </a:spcAft>
            </a:pPr>
            <a:r>
              <a:rPr lang="ru-RU" sz="1600" dirty="0" smtClean="0"/>
              <a:t>Поэтому сейчас </a:t>
            </a:r>
            <a:r>
              <a:rPr lang="ru-RU" sz="1600" b="1" dirty="0" smtClean="0"/>
              <a:t>развитие портовых мощностей подразумевает, прежде всего, их </a:t>
            </a:r>
            <a:br>
              <a:rPr lang="ru-RU" sz="1600" b="1" dirty="0" smtClean="0"/>
            </a:br>
            <a:r>
              <a:rPr lang="ru-RU" sz="1600" b="1" u="sng" dirty="0" smtClean="0"/>
              <a:t>поддержание в </a:t>
            </a:r>
            <a:r>
              <a:rPr lang="ru-RU" sz="1600" b="1" u="sng" dirty="0" err="1" smtClean="0"/>
              <a:t>приемлимом</a:t>
            </a:r>
            <a:r>
              <a:rPr lang="ru-RU" sz="1600" b="1" u="sng" dirty="0" smtClean="0"/>
              <a:t> состоянии</a:t>
            </a:r>
            <a:r>
              <a:rPr lang="ru-RU" sz="1600" dirty="0" smtClean="0"/>
              <a:t>.</a:t>
            </a:r>
          </a:p>
          <a:p>
            <a:pPr>
              <a:spcBef>
                <a:spcPts val="500"/>
              </a:spcBef>
              <a:spcAft>
                <a:spcPts val="500"/>
              </a:spcAft>
            </a:pPr>
            <a:r>
              <a:rPr lang="ru-RU" sz="1600" dirty="0" smtClean="0"/>
              <a:t>И для этого необходимы довольно небольшие деньги. </a:t>
            </a:r>
          </a:p>
          <a:p>
            <a:pPr>
              <a:spcBef>
                <a:spcPts val="500"/>
              </a:spcBef>
              <a:spcAft>
                <a:spcPts val="500"/>
              </a:spcAft>
            </a:pPr>
            <a:r>
              <a:rPr lang="ru-RU" sz="1600" dirty="0" smtClean="0"/>
              <a:t>А </a:t>
            </a:r>
            <a:r>
              <a:rPr lang="ru-RU" sz="1600" b="1" dirty="0" smtClean="0"/>
              <a:t>если завтра политическая обстановка изменится и отношения с Украиной наладятся, то тогда и порты можно развивать</a:t>
            </a:r>
            <a:r>
              <a:rPr lang="en-US" sz="1600" dirty="0" smtClean="0"/>
              <a:t>.</a:t>
            </a:r>
            <a:endParaRPr lang="ru-RU" sz="1600" dirty="0" smtClean="0"/>
          </a:p>
          <a:p>
            <a:pPr>
              <a:spcBef>
                <a:spcPts val="500"/>
              </a:spcBef>
              <a:spcAft>
                <a:spcPts val="500"/>
              </a:spcAft>
            </a:pPr>
            <a:r>
              <a:rPr lang="ru-RU" sz="1600" dirty="0" smtClean="0"/>
              <a:t>Ранее министр РФ по делам Крыма Савельев также подтвердил, что летом 2014 года </a:t>
            </a:r>
            <a:br>
              <a:rPr lang="ru-RU" sz="1600" dirty="0" smtClean="0"/>
            </a:br>
            <a:r>
              <a:rPr lang="ru-RU" sz="1600" b="1" dirty="0" smtClean="0">
                <a:hlinkClick r:id="rId4"/>
              </a:rPr>
              <a:t>круизных лайнеров в портах Крыма может не быть</a:t>
            </a:r>
            <a:r>
              <a:rPr lang="en-US" sz="1600" dirty="0" smtClean="0"/>
              <a:t>…</a:t>
            </a:r>
            <a:endParaRPr lang="ru-RU" sz="16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6453336"/>
            <a:ext cx="9144000" cy="404664"/>
          </a:xfrm>
          <a:prstGeom prst="rect">
            <a:avLst/>
          </a:prstGeom>
          <a:solidFill>
            <a:srgbClr val="B9CD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628650"/>
            <a:r>
              <a:rPr lang="ru-RU" sz="1200" dirty="0" smtClean="0">
                <a:solidFill>
                  <a:schemeClr val="tx1"/>
                </a:solidFill>
              </a:rPr>
              <a:t>Источник: </a:t>
            </a:r>
            <a:r>
              <a:rPr lang="en-US" sz="1200" dirty="0" smtClean="0">
                <a:solidFill>
                  <a:schemeClr val="tx1"/>
                </a:solidFill>
              </a:rPr>
              <a:t>http://www.altcom.ua/burun, </a:t>
            </a:r>
            <a:r>
              <a:rPr lang="ru-RU" sz="1200" dirty="0" smtClean="0">
                <a:solidFill>
                  <a:schemeClr val="tx1"/>
                </a:solidFill>
              </a:rPr>
              <a:t>анализ </a:t>
            </a:r>
            <a:r>
              <a:rPr lang="ru-RU" sz="1200" dirty="0" err="1" smtClean="0">
                <a:solidFill>
                  <a:schemeClr val="tx1"/>
                </a:solidFill>
              </a:rPr>
              <a:t>ИнфоТЭК-КОНСАЛТ</a:t>
            </a:r>
            <a:r>
              <a:rPr lang="ru-RU" sz="1200" dirty="0" smtClean="0">
                <a:solidFill>
                  <a:schemeClr val="tx1"/>
                </a:solidFill>
              </a:rPr>
              <a:t> 	                                                   </a:t>
            </a:r>
            <a:r>
              <a:rPr lang="ru-RU" sz="1200" dirty="0" err="1" smtClean="0">
                <a:solidFill>
                  <a:schemeClr val="tx1"/>
                </a:solidFill>
              </a:rPr>
              <a:t>ИнфоТЭК-КОНСАЛТ</a:t>
            </a:r>
            <a:r>
              <a:rPr lang="ru-RU" sz="1200" dirty="0" smtClean="0">
                <a:solidFill>
                  <a:schemeClr val="tx1"/>
                </a:solidFill>
              </a:rPr>
              <a:t>  </a:t>
            </a:r>
            <a:r>
              <a:rPr lang="en-US" sz="1200" dirty="0" smtClean="0">
                <a:solidFill>
                  <a:schemeClr val="tx1"/>
                </a:solidFill>
              </a:rPr>
              <a:t>|  </a:t>
            </a:r>
            <a:fld id="{2F53DC92-EA75-4413-A3DE-E9D8420ED53E}" type="slidenum">
              <a:rPr lang="ru-RU" sz="1200" smtClean="0">
                <a:solidFill>
                  <a:schemeClr val="tx1"/>
                </a:solidFill>
              </a:rPr>
              <a:pPr indent="628650"/>
              <a:t>23</a:t>
            </a:fld>
            <a:endParaRPr lang="ru-RU" sz="1200" dirty="0">
              <a:solidFill>
                <a:schemeClr val="tx1"/>
              </a:solidFill>
            </a:endParaRPr>
          </a:p>
        </p:txBody>
      </p:sp>
      <p:pic>
        <p:nvPicPr>
          <p:cNvPr id="5" name="Рисунок 4"/>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107504" y="6525344"/>
            <a:ext cx="517821" cy="239536"/>
          </a:xfrm>
          <a:prstGeom prst="rect">
            <a:avLst/>
          </a:prstGeom>
          <a:effectLst/>
        </p:spPr>
      </p:pic>
      <p:sp>
        <p:nvSpPr>
          <p:cNvPr id="6" name="Прямоугольник 5"/>
          <p:cNvSpPr/>
          <p:nvPr/>
        </p:nvSpPr>
        <p:spPr>
          <a:xfrm>
            <a:off x="0" y="25460"/>
            <a:ext cx="3419872" cy="1015663"/>
          </a:xfrm>
          <a:prstGeom prst="rect">
            <a:avLst/>
          </a:prstGeom>
        </p:spPr>
        <p:txBody>
          <a:bodyPr wrap="square">
            <a:spAutoFit/>
          </a:bodyPr>
          <a:lstStyle/>
          <a:p>
            <a:pPr>
              <a:spcBef>
                <a:spcPct val="0"/>
              </a:spcBef>
              <a:defRPr/>
            </a:pPr>
            <a:r>
              <a:rPr lang="ru-RU" sz="3600" b="1" dirty="0" smtClean="0">
                <a:ln w="11430"/>
                <a:solidFill>
                  <a:srgbClr val="000080"/>
                </a:solidFill>
                <a:effectLst>
                  <a:outerShdw blurRad="80000" dist="40000" dir="5040000" algn="tl">
                    <a:srgbClr val="000000">
                      <a:alpha val="30000"/>
                    </a:srgbClr>
                  </a:outerShdw>
                </a:effectLst>
                <a:latin typeface="+mj-lt"/>
                <a:ea typeface="+mj-ea"/>
                <a:cs typeface="+mj-cs"/>
              </a:rPr>
              <a:t>Камыш-Бурун</a:t>
            </a:r>
            <a:r>
              <a:rPr lang="en-US" sz="3600" b="1" dirty="0" smtClean="0">
                <a:ln w="11430"/>
                <a:solidFill>
                  <a:srgbClr val="000080"/>
                </a:solidFill>
                <a:effectLst>
                  <a:outerShdw blurRad="80000" dist="40000" dir="5040000" algn="tl">
                    <a:srgbClr val="000000">
                      <a:alpha val="30000"/>
                    </a:srgbClr>
                  </a:outerShdw>
                </a:effectLst>
                <a:latin typeface="+mj-lt"/>
                <a:ea typeface="+mj-ea"/>
                <a:cs typeface="+mj-cs"/>
              </a:rPr>
              <a:t> </a:t>
            </a:r>
            <a:r>
              <a:rPr lang="ru-RU" sz="3600" b="1" dirty="0" smtClean="0">
                <a:ln w="11430"/>
                <a:solidFill>
                  <a:srgbClr val="000080"/>
                </a:solidFill>
                <a:effectLst>
                  <a:outerShdw blurRad="80000" dist="40000" dir="5040000" algn="tl">
                    <a:srgbClr val="000000">
                      <a:alpha val="30000"/>
                    </a:srgbClr>
                  </a:outerShdw>
                </a:effectLst>
                <a:latin typeface="+mj-lt"/>
                <a:ea typeface="+mj-ea"/>
                <a:cs typeface="+mj-cs"/>
              </a:rPr>
              <a:t/>
            </a:r>
            <a:br>
              <a:rPr lang="ru-RU" sz="3600" b="1" dirty="0" smtClean="0">
                <a:ln w="11430"/>
                <a:solidFill>
                  <a:srgbClr val="000080"/>
                </a:solidFill>
                <a:effectLst>
                  <a:outerShdw blurRad="80000" dist="40000" dir="5040000" algn="tl">
                    <a:srgbClr val="000000">
                      <a:alpha val="30000"/>
                    </a:srgbClr>
                  </a:outerShdw>
                </a:effectLst>
                <a:latin typeface="+mj-lt"/>
                <a:ea typeface="+mj-ea"/>
                <a:cs typeface="+mj-cs"/>
              </a:rPr>
            </a:br>
            <a:r>
              <a:rPr lang="ru-RU" sz="2400" b="1" dirty="0" smtClean="0">
                <a:ln w="11430"/>
                <a:solidFill>
                  <a:srgbClr val="000080"/>
                </a:solidFill>
                <a:effectLst>
                  <a:outerShdw blurRad="80000" dist="40000" dir="5040000" algn="tl">
                    <a:srgbClr val="000000">
                      <a:alpha val="30000"/>
                    </a:srgbClr>
                  </a:outerShdw>
                </a:effectLst>
                <a:latin typeface="+mj-lt"/>
                <a:ea typeface="+mj-ea"/>
                <a:cs typeface="+mj-cs"/>
              </a:rPr>
              <a:t>(ФПГ </a:t>
            </a:r>
            <a:r>
              <a:rPr lang="ru-RU" sz="2400" b="1" dirty="0" err="1" smtClean="0">
                <a:ln w="11430"/>
                <a:solidFill>
                  <a:srgbClr val="000080"/>
                </a:solidFill>
                <a:effectLst>
                  <a:outerShdw blurRad="80000" dist="40000" dir="5040000" algn="tl">
                    <a:srgbClr val="000000">
                      <a:alpha val="30000"/>
                    </a:srgbClr>
                  </a:outerShdw>
                </a:effectLst>
                <a:latin typeface="+mj-lt"/>
                <a:ea typeface="+mj-ea"/>
                <a:cs typeface="+mj-cs"/>
              </a:rPr>
              <a:t>Альком</a:t>
            </a:r>
            <a:r>
              <a:rPr lang="ru-RU" sz="2400" b="1" dirty="0" smtClean="0">
                <a:ln w="11430"/>
                <a:solidFill>
                  <a:srgbClr val="000080"/>
                </a:solidFill>
                <a:effectLst>
                  <a:outerShdw blurRad="80000" dist="40000" dir="5040000" algn="tl">
                    <a:srgbClr val="000000">
                      <a:alpha val="30000"/>
                    </a:srgbClr>
                  </a:outerShdw>
                </a:effectLst>
                <a:latin typeface="+mj-lt"/>
                <a:ea typeface="+mj-ea"/>
                <a:cs typeface="+mj-cs"/>
              </a:rPr>
              <a:t>)</a:t>
            </a:r>
            <a:endParaRPr lang="ru-RU" sz="2400" b="1" dirty="0">
              <a:ln w="11430"/>
              <a:solidFill>
                <a:srgbClr val="C00000"/>
              </a:solidFill>
              <a:effectLst>
                <a:outerShdw blurRad="80000" dist="40000" dir="5040000" algn="tl">
                  <a:srgbClr val="000000">
                    <a:alpha val="30000"/>
                  </a:srgbClr>
                </a:outerShdw>
              </a:effectLst>
              <a:latin typeface="+mj-lt"/>
              <a:ea typeface="+mj-ea"/>
              <a:cs typeface="+mj-cs"/>
            </a:endParaRPr>
          </a:p>
        </p:txBody>
      </p:sp>
      <p:sp>
        <p:nvSpPr>
          <p:cNvPr id="7" name="TextBox 6"/>
          <p:cNvSpPr txBox="1"/>
          <p:nvPr/>
        </p:nvSpPr>
        <p:spPr>
          <a:xfrm>
            <a:off x="5004048" y="1988840"/>
            <a:ext cx="4032448" cy="4154984"/>
          </a:xfrm>
          <a:prstGeom prst="rect">
            <a:avLst/>
          </a:prstGeom>
          <a:noFill/>
        </p:spPr>
        <p:txBody>
          <a:bodyPr wrap="square" rtlCol="0">
            <a:spAutoFit/>
          </a:bodyPr>
          <a:lstStyle/>
          <a:p>
            <a:r>
              <a:rPr lang="ru-RU" sz="1200" dirty="0" smtClean="0"/>
              <a:t>Порт Камыш-Бурун расположен за чертой города Керчи, на северо-восточном берегу незамерзающей бухты.</a:t>
            </a:r>
            <a:r>
              <a:rPr lang="en-US" sz="1200" dirty="0" smtClean="0"/>
              <a:t> </a:t>
            </a:r>
            <a:endParaRPr lang="ru-RU" sz="1200" dirty="0" smtClean="0"/>
          </a:p>
          <a:p>
            <a:endParaRPr lang="ru-RU" sz="1200" b="1" dirty="0" smtClean="0"/>
          </a:p>
          <a:p>
            <a:r>
              <a:rPr lang="ru-RU" sz="1200" b="1" dirty="0" smtClean="0"/>
              <a:t>Количество причалов – 4</a:t>
            </a:r>
            <a:r>
              <a:rPr lang="en-US" sz="1200" b="1" dirty="0" smtClean="0"/>
              <a:t>. </a:t>
            </a:r>
            <a:r>
              <a:rPr lang="ru-RU" sz="1200" b="1" dirty="0" smtClean="0"/>
              <a:t/>
            </a:r>
            <a:br>
              <a:rPr lang="ru-RU" sz="1200" b="1" dirty="0" smtClean="0"/>
            </a:br>
            <a:r>
              <a:rPr lang="ru-RU" sz="1200" b="1" dirty="0" smtClean="0"/>
              <a:t>Проектная глубина – 8,2</a:t>
            </a:r>
            <a:r>
              <a:rPr lang="ru-RU" sz="1200" dirty="0" smtClean="0"/>
              <a:t> м.</a:t>
            </a:r>
            <a:r>
              <a:rPr lang="en-US" sz="1200" dirty="0" smtClean="0"/>
              <a:t> </a:t>
            </a:r>
            <a:r>
              <a:rPr lang="ru-RU" sz="1200" dirty="0" smtClean="0"/>
              <a:t/>
            </a:r>
            <a:br>
              <a:rPr lang="ru-RU" sz="1200" dirty="0" smtClean="0"/>
            </a:br>
            <a:endParaRPr lang="ru-RU" sz="1200" dirty="0" smtClean="0"/>
          </a:p>
          <a:p>
            <a:r>
              <a:rPr lang="ru-RU" sz="1200" dirty="0" smtClean="0"/>
              <a:t>Проект терминала по перевалке цемента предусматривает установку трёх портовых и одного рейдового </a:t>
            </a:r>
            <a:r>
              <a:rPr lang="ru-RU" sz="1200" dirty="0" err="1" smtClean="0"/>
              <a:t>судоразгрузчика</a:t>
            </a:r>
            <a:r>
              <a:rPr lang="ru-RU" sz="1200" dirty="0" smtClean="0"/>
              <a:t>, который будет установлен на понтоне и предназначен для обработки судов на рейде, шесть силосов емкостью 90-120 тыс. т накопления, специальное оборудование для разгрузки-погрузки вагонов. Также планируется строительство </a:t>
            </a:r>
            <a:r>
              <a:rPr lang="ru-RU" sz="1200" b="1" dirty="0" smtClean="0"/>
              <a:t>паромной переправы</a:t>
            </a:r>
            <a:r>
              <a:rPr lang="en-US" sz="1200" dirty="0" smtClean="0"/>
              <a:t>.</a:t>
            </a:r>
            <a:r>
              <a:rPr lang="ru-RU" sz="1200" dirty="0" smtClean="0"/>
              <a:t> Проект реализует немецкая фирма «</a:t>
            </a:r>
            <a:r>
              <a:rPr lang="ru-RU" sz="1200" b="1" dirty="0" smtClean="0"/>
              <a:t>IBAU</a:t>
            </a:r>
            <a:r>
              <a:rPr lang="ru-RU" sz="1200" dirty="0" smtClean="0"/>
              <a:t>». После проведения дноуглубительных работ, глубины у причалов порта достигнут проектных и составят 8,2 м. </a:t>
            </a:r>
            <a:br>
              <a:rPr lang="ru-RU" sz="1200" dirty="0" smtClean="0"/>
            </a:br>
            <a:r>
              <a:rPr lang="ru-RU" sz="1200" dirty="0" smtClean="0"/>
              <a:t>При этом объем грунта, который предстоит выбрать в акватории и в трехкилометровом подходном канале, составит 1 </a:t>
            </a:r>
            <a:r>
              <a:rPr lang="ru-RU" sz="1200" dirty="0" err="1" smtClean="0"/>
              <a:t>млн</a:t>
            </a:r>
            <a:r>
              <a:rPr lang="ru-RU" sz="1200" dirty="0" smtClean="0"/>
              <a:t> кубов</a:t>
            </a:r>
            <a:r>
              <a:rPr lang="en-US" sz="1200" dirty="0" smtClean="0"/>
              <a:t>.</a:t>
            </a:r>
            <a:r>
              <a:rPr lang="ru-RU" sz="1200" dirty="0" smtClean="0"/>
              <a:t> </a:t>
            </a:r>
          </a:p>
          <a:p>
            <a:endParaRPr lang="ru-RU" sz="1200" dirty="0" smtClean="0"/>
          </a:p>
          <a:p>
            <a:r>
              <a:rPr lang="ru-RU" sz="1200" dirty="0" smtClean="0"/>
              <a:t>Порт будет ориентирован как на импорт, так и на экспорт цемента</a:t>
            </a:r>
            <a:r>
              <a:rPr lang="en-US" sz="1200" dirty="0" smtClean="0"/>
              <a:t>.</a:t>
            </a:r>
            <a:endParaRPr lang="ru-RU" sz="1200" dirty="0" smtClean="0"/>
          </a:p>
        </p:txBody>
      </p:sp>
      <p:pic>
        <p:nvPicPr>
          <p:cNvPr id="8" name="Рисунок 7" descr="камыш-бурун.jpg"/>
          <p:cNvPicPr>
            <a:picLocks noChangeAspect="1"/>
          </p:cNvPicPr>
          <p:nvPr/>
        </p:nvPicPr>
        <p:blipFill>
          <a:blip r:embed="rId4" cstate="print"/>
          <a:stretch>
            <a:fillRect/>
          </a:stretch>
        </p:blipFill>
        <p:spPr>
          <a:xfrm>
            <a:off x="107504" y="3030110"/>
            <a:ext cx="4645651" cy="3260791"/>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8194" name="Picture 2" descr="http://www.altcom.ua/images/port3.jpg"/>
          <p:cNvPicPr>
            <a:picLocks noChangeAspect="1" noChangeArrowheads="1"/>
          </p:cNvPicPr>
          <p:nvPr/>
        </p:nvPicPr>
        <p:blipFill>
          <a:blip r:embed="rId5" cstate="print"/>
          <a:srcRect/>
          <a:stretch>
            <a:fillRect/>
          </a:stretch>
        </p:blipFill>
        <p:spPr bwMode="auto">
          <a:xfrm>
            <a:off x="120771" y="1700808"/>
            <a:ext cx="4591627" cy="121052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9" name="Прямоугольник 8"/>
          <p:cNvSpPr/>
          <p:nvPr/>
        </p:nvSpPr>
        <p:spPr>
          <a:xfrm>
            <a:off x="4572000" y="1124744"/>
            <a:ext cx="4572000" cy="523220"/>
          </a:xfrm>
          <a:prstGeom prst="rect">
            <a:avLst/>
          </a:prstGeom>
        </p:spPr>
        <p:txBody>
          <a:bodyPr>
            <a:spAutoFit/>
          </a:bodyPr>
          <a:lstStyle/>
          <a:p>
            <a:r>
              <a:rPr lang="ru-RU" sz="2800" b="1" dirty="0" smtClean="0">
                <a:ln w="11430"/>
                <a:solidFill>
                  <a:srgbClr val="00B0F0"/>
                </a:solidFill>
                <a:effectLst>
                  <a:outerShdw blurRad="80000" dist="40000" dir="5040000" algn="tl">
                    <a:srgbClr val="000000">
                      <a:alpha val="30000"/>
                    </a:srgbClr>
                  </a:outerShdw>
                </a:effectLst>
              </a:rPr>
              <a:t>Цементные ворота Европы</a:t>
            </a:r>
            <a:r>
              <a:rPr lang="en-US" sz="2800" b="1" dirty="0" smtClean="0">
                <a:ln w="11430"/>
                <a:solidFill>
                  <a:srgbClr val="00B0F0"/>
                </a:solidFill>
                <a:effectLst>
                  <a:outerShdw blurRad="80000" dist="40000" dir="5040000" algn="tl">
                    <a:srgbClr val="000000">
                      <a:alpha val="30000"/>
                    </a:srgbClr>
                  </a:outerShdw>
                </a:effectLst>
              </a:rPr>
              <a:t> </a:t>
            </a:r>
            <a:endParaRPr lang="ru-RU" sz="2800" dirty="0">
              <a:solidFill>
                <a:srgbClr val="00B0F0"/>
              </a:solidFill>
            </a:endParaRPr>
          </a:p>
        </p:txBody>
      </p:sp>
      <p:sp>
        <p:nvSpPr>
          <p:cNvPr id="10" name="Прямоугольник 9"/>
          <p:cNvSpPr/>
          <p:nvPr/>
        </p:nvSpPr>
        <p:spPr>
          <a:xfrm>
            <a:off x="4139952" y="0"/>
            <a:ext cx="5004048" cy="707886"/>
          </a:xfrm>
          <a:prstGeom prst="rect">
            <a:avLst/>
          </a:prstGeom>
        </p:spPr>
        <p:txBody>
          <a:bodyPr wrap="square">
            <a:spAutoFit/>
          </a:bodyPr>
          <a:lstStyle/>
          <a:p>
            <a:pPr algn="r">
              <a:spcBef>
                <a:spcPct val="0"/>
              </a:spcBef>
              <a:defRPr/>
            </a:pPr>
            <a:r>
              <a:rPr lang="ru-RU" sz="2000" b="1" dirty="0" smtClean="0">
                <a:ln w="11430"/>
                <a:solidFill>
                  <a:srgbClr val="C00000"/>
                </a:solidFill>
                <a:effectLst>
                  <a:outerShdw blurRad="80000" dist="40000" dir="5040000" algn="tl">
                    <a:srgbClr val="000000">
                      <a:alpha val="30000"/>
                    </a:srgbClr>
                  </a:outerShdw>
                </a:effectLst>
                <a:latin typeface="+mj-lt"/>
                <a:ea typeface="+mj-ea"/>
                <a:cs typeface="+mj-cs"/>
              </a:rPr>
              <a:t>Открытие планируется в следующем году Мощность составит 3 </a:t>
            </a:r>
            <a:r>
              <a:rPr lang="ru-RU" sz="2000" b="1" dirty="0" err="1" smtClean="0">
                <a:ln w="11430"/>
                <a:solidFill>
                  <a:srgbClr val="C00000"/>
                </a:solidFill>
                <a:effectLst>
                  <a:outerShdw blurRad="80000" dist="40000" dir="5040000" algn="tl">
                    <a:srgbClr val="000000">
                      <a:alpha val="30000"/>
                    </a:srgbClr>
                  </a:outerShdw>
                </a:effectLst>
                <a:latin typeface="+mj-lt"/>
                <a:ea typeface="+mj-ea"/>
                <a:cs typeface="+mj-cs"/>
              </a:rPr>
              <a:t>млн</a:t>
            </a:r>
            <a:r>
              <a:rPr lang="ru-RU" sz="2000" b="1" dirty="0" smtClean="0">
                <a:ln w="11430"/>
                <a:solidFill>
                  <a:srgbClr val="C00000"/>
                </a:solidFill>
                <a:effectLst>
                  <a:outerShdw blurRad="80000" dist="40000" dir="5040000" algn="tl">
                    <a:srgbClr val="000000">
                      <a:alpha val="30000"/>
                    </a:srgbClr>
                  </a:outerShdw>
                </a:effectLst>
                <a:latin typeface="+mj-lt"/>
                <a:ea typeface="+mj-ea"/>
                <a:cs typeface="+mj-cs"/>
              </a:rPr>
              <a:t> т в год</a:t>
            </a:r>
            <a:endParaRPr lang="ru-RU" sz="2000" b="1" dirty="0">
              <a:ln w="11430"/>
              <a:solidFill>
                <a:srgbClr val="C00000"/>
              </a:solidFill>
              <a:effectLst>
                <a:outerShdw blurRad="80000" dist="40000" dir="5040000" algn="tl">
                  <a:srgbClr val="000000">
                    <a:alpha val="30000"/>
                  </a:srgbClr>
                </a:outerShdw>
              </a:effectLst>
              <a:latin typeface="+mj-lt"/>
              <a:ea typeface="+mj-ea"/>
              <a:cs typeface="+mj-cs"/>
            </a:endParaRPr>
          </a:p>
        </p:txBody>
      </p:sp>
      <p:sp>
        <p:nvSpPr>
          <p:cNvPr id="14" name="Молния 13"/>
          <p:cNvSpPr/>
          <p:nvPr/>
        </p:nvSpPr>
        <p:spPr>
          <a:xfrm rot="216220">
            <a:off x="2574637" y="606943"/>
            <a:ext cx="1874671" cy="659153"/>
          </a:xfrm>
          <a:prstGeom prst="lightningBol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6453336"/>
            <a:ext cx="9144000" cy="404664"/>
          </a:xfrm>
          <a:prstGeom prst="rect">
            <a:avLst/>
          </a:prstGeom>
          <a:solidFill>
            <a:srgbClr val="B9CD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628650"/>
            <a:r>
              <a:rPr lang="ru-RU" sz="1200" dirty="0" smtClean="0">
                <a:solidFill>
                  <a:schemeClr val="tx1"/>
                </a:solidFill>
              </a:rPr>
              <a:t>Источник: </a:t>
            </a:r>
            <a:r>
              <a:rPr lang="en-US" sz="1200" dirty="0" smtClean="0">
                <a:solidFill>
                  <a:schemeClr val="tx1"/>
                </a:solidFill>
              </a:rPr>
              <a:t>Forbes-</a:t>
            </a:r>
            <a:r>
              <a:rPr lang="ru-RU" sz="1200" dirty="0" smtClean="0">
                <a:solidFill>
                  <a:schemeClr val="tx1"/>
                </a:solidFill>
              </a:rPr>
              <a:t>Украина, анализ </a:t>
            </a:r>
            <a:r>
              <a:rPr lang="ru-RU" sz="1200" dirty="0" err="1" smtClean="0">
                <a:solidFill>
                  <a:schemeClr val="tx1"/>
                </a:solidFill>
              </a:rPr>
              <a:t>ИнфоТЭК-КОНСАЛТ</a:t>
            </a:r>
            <a:r>
              <a:rPr lang="ru-RU" sz="1200" dirty="0" smtClean="0">
                <a:solidFill>
                  <a:schemeClr val="tx1"/>
                </a:solidFill>
              </a:rPr>
              <a:t> 			                          </a:t>
            </a:r>
            <a:r>
              <a:rPr lang="ru-RU" sz="1200" dirty="0" err="1" smtClean="0">
                <a:solidFill>
                  <a:schemeClr val="tx1"/>
                </a:solidFill>
              </a:rPr>
              <a:t>ИнфоТЭК-КОНСАЛТ</a:t>
            </a:r>
            <a:r>
              <a:rPr lang="ru-RU" sz="1200" dirty="0" smtClean="0">
                <a:solidFill>
                  <a:schemeClr val="tx1"/>
                </a:solidFill>
              </a:rPr>
              <a:t>  </a:t>
            </a:r>
            <a:r>
              <a:rPr lang="en-US" sz="1200" dirty="0" smtClean="0">
                <a:solidFill>
                  <a:schemeClr val="tx1"/>
                </a:solidFill>
              </a:rPr>
              <a:t>|  </a:t>
            </a:r>
            <a:fld id="{2F53DC92-EA75-4413-A3DE-E9D8420ED53E}" type="slidenum">
              <a:rPr lang="ru-RU" sz="1200" smtClean="0">
                <a:solidFill>
                  <a:schemeClr val="tx1"/>
                </a:solidFill>
              </a:rPr>
              <a:pPr indent="628650"/>
              <a:t>24</a:t>
            </a:fld>
            <a:endParaRPr lang="ru-RU" sz="1200" dirty="0">
              <a:solidFill>
                <a:schemeClr val="tx1"/>
              </a:solidFill>
            </a:endParaRPr>
          </a:p>
        </p:txBody>
      </p:sp>
      <p:pic>
        <p:nvPicPr>
          <p:cNvPr id="5" name="Рисунок 4"/>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107504" y="6525344"/>
            <a:ext cx="517821" cy="239536"/>
          </a:xfrm>
          <a:prstGeom prst="rect">
            <a:avLst/>
          </a:prstGeom>
          <a:effectLst/>
        </p:spPr>
      </p:pic>
      <p:sp>
        <p:nvSpPr>
          <p:cNvPr id="6" name="Прямоугольник 5"/>
          <p:cNvSpPr/>
          <p:nvPr/>
        </p:nvSpPr>
        <p:spPr>
          <a:xfrm>
            <a:off x="0" y="25460"/>
            <a:ext cx="9144000" cy="523220"/>
          </a:xfrm>
          <a:prstGeom prst="rect">
            <a:avLst/>
          </a:prstGeom>
        </p:spPr>
        <p:txBody>
          <a:bodyPr wrap="square">
            <a:spAutoFit/>
          </a:bodyPr>
          <a:lstStyle/>
          <a:p>
            <a:pPr algn="ctr">
              <a:spcBef>
                <a:spcPct val="0"/>
              </a:spcBef>
              <a:defRPr/>
            </a:pPr>
            <a:r>
              <a:rPr lang="ru-RU" sz="2800" b="1" dirty="0" smtClean="0">
                <a:ln w="11430"/>
                <a:solidFill>
                  <a:srgbClr val="C00000"/>
                </a:solidFill>
                <a:effectLst>
                  <a:outerShdw blurRad="80000" dist="40000" dir="5040000" algn="tl">
                    <a:srgbClr val="000000">
                      <a:alpha val="30000"/>
                    </a:srgbClr>
                  </a:outerShdw>
                </a:effectLst>
                <a:latin typeface="+mj-lt"/>
                <a:ea typeface="+mj-ea"/>
                <a:cs typeface="+mj-cs"/>
              </a:rPr>
              <a:t>В нашем изложении выдержки из статьи </a:t>
            </a:r>
            <a:r>
              <a:rPr lang="en-US" sz="2800" b="1" dirty="0" smtClean="0">
                <a:ln w="11430"/>
                <a:solidFill>
                  <a:srgbClr val="C00000"/>
                </a:solidFill>
                <a:effectLst>
                  <a:outerShdw blurRad="80000" dist="40000" dir="5040000" algn="tl">
                    <a:srgbClr val="000000">
                      <a:alpha val="30000"/>
                    </a:srgbClr>
                  </a:outerShdw>
                </a:effectLst>
                <a:latin typeface="+mj-lt"/>
                <a:ea typeface="+mj-ea"/>
                <a:cs typeface="+mj-cs"/>
              </a:rPr>
              <a:t>Forbes-</a:t>
            </a:r>
            <a:r>
              <a:rPr lang="ru-RU" sz="2800" b="1" dirty="0" smtClean="0">
                <a:ln w="11430"/>
                <a:solidFill>
                  <a:srgbClr val="C00000"/>
                </a:solidFill>
                <a:effectLst>
                  <a:outerShdw blurRad="80000" dist="40000" dir="5040000" algn="tl">
                    <a:srgbClr val="000000">
                      <a:alpha val="30000"/>
                    </a:srgbClr>
                  </a:outerShdw>
                </a:effectLst>
                <a:latin typeface="+mj-lt"/>
                <a:ea typeface="+mj-ea"/>
                <a:cs typeface="+mj-cs"/>
              </a:rPr>
              <a:t>Украина:</a:t>
            </a:r>
            <a:endParaRPr lang="ru-RU" sz="2800" b="1" dirty="0">
              <a:ln w="11430"/>
              <a:solidFill>
                <a:srgbClr val="C00000"/>
              </a:solidFill>
              <a:effectLst>
                <a:outerShdw blurRad="80000" dist="40000" dir="5040000" algn="tl">
                  <a:srgbClr val="000000">
                    <a:alpha val="30000"/>
                  </a:srgbClr>
                </a:outerShdw>
              </a:effectLst>
              <a:latin typeface="+mj-lt"/>
              <a:ea typeface="+mj-ea"/>
              <a:cs typeface="+mj-cs"/>
            </a:endParaRPr>
          </a:p>
        </p:txBody>
      </p:sp>
      <p:sp>
        <p:nvSpPr>
          <p:cNvPr id="7" name="TextBox 6"/>
          <p:cNvSpPr txBox="1"/>
          <p:nvPr/>
        </p:nvSpPr>
        <p:spPr>
          <a:xfrm>
            <a:off x="107504" y="764704"/>
            <a:ext cx="8928992" cy="5632311"/>
          </a:xfrm>
          <a:prstGeom prst="rect">
            <a:avLst/>
          </a:prstGeom>
          <a:noFill/>
        </p:spPr>
        <p:txBody>
          <a:bodyPr wrap="square" rtlCol="0">
            <a:spAutoFit/>
          </a:bodyPr>
          <a:lstStyle/>
          <a:p>
            <a:pPr marL="266700" indent="-266700">
              <a:spcBef>
                <a:spcPts val="600"/>
              </a:spcBef>
              <a:buFont typeface="Wingdings" pitchFamily="2" charset="2"/>
              <a:buChar char="q"/>
            </a:pPr>
            <a:r>
              <a:rPr lang="ru-RU" sz="1200" dirty="0" smtClean="0"/>
              <a:t>В настоящий момент стивидорные компании Крыма</a:t>
            </a:r>
            <a:r>
              <a:rPr lang="en-US" sz="1200" dirty="0" smtClean="0"/>
              <a:t> </a:t>
            </a:r>
            <a:r>
              <a:rPr lang="ru-RU" sz="1200" dirty="0" smtClean="0"/>
              <a:t>испытывают некоторые сложности</a:t>
            </a:r>
            <a:r>
              <a:rPr lang="en-US" sz="1200" dirty="0" smtClean="0"/>
              <a:t>, </a:t>
            </a:r>
            <a:r>
              <a:rPr lang="ru-RU" sz="1200" dirty="0" smtClean="0"/>
              <a:t>связанные с тем</a:t>
            </a:r>
            <a:r>
              <a:rPr lang="en-US" sz="1200" dirty="0" smtClean="0"/>
              <a:t>, </a:t>
            </a:r>
            <a:r>
              <a:rPr lang="ru-RU" sz="1200" dirty="0" smtClean="0"/>
              <a:t>что российская юрисдикция над Крымом еще не сформирована в полной мере</a:t>
            </a:r>
            <a:r>
              <a:rPr lang="en-US" sz="1200" dirty="0" smtClean="0"/>
              <a:t>. </a:t>
            </a:r>
            <a:r>
              <a:rPr lang="ru-RU" sz="1200" dirty="0" smtClean="0"/>
              <a:t>Непонятен порядок </a:t>
            </a:r>
            <a:r>
              <a:rPr lang="ru-RU" sz="1200" dirty="0" err="1" smtClean="0"/>
              <a:t>судозахода</a:t>
            </a:r>
            <a:r>
              <a:rPr lang="en-US" sz="1200" dirty="0" smtClean="0"/>
              <a:t>, </a:t>
            </a:r>
            <a:r>
              <a:rPr lang="ru-RU" sz="1200" dirty="0" smtClean="0"/>
              <a:t>кому платить портовые сборы – и т</a:t>
            </a:r>
            <a:r>
              <a:rPr lang="en-US" sz="1200" dirty="0" smtClean="0"/>
              <a:t>.</a:t>
            </a:r>
            <a:r>
              <a:rPr lang="ru-RU" sz="1200" dirty="0" err="1" smtClean="0"/>
              <a:t>д</a:t>
            </a:r>
            <a:r>
              <a:rPr lang="en-US" sz="1200" dirty="0" smtClean="0"/>
              <a:t>. </a:t>
            </a:r>
            <a:r>
              <a:rPr lang="ru-RU" sz="1200" dirty="0" smtClean="0"/>
              <a:t>То есть возникают риски</a:t>
            </a:r>
            <a:r>
              <a:rPr lang="en-US" sz="1200" dirty="0" smtClean="0"/>
              <a:t>, </a:t>
            </a:r>
            <a:r>
              <a:rPr lang="ru-RU" sz="1200" dirty="0" smtClean="0"/>
              <a:t>которые трансформируются в затраты</a:t>
            </a:r>
            <a:r>
              <a:rPr lang="en-US" sz="1200" dirty="0" smtClean="0"/>
              <a:t>.</a:t>
            </a:r>
            <a:r>
              <a:rPr lang="ru-RU" sz="1200" dirty="0" smtClean="0"/>
              <a:t> Это касается и рейдовой перевалки</a:t>
            </a:r>
            <a:r>
              <a:rPr lang="en-US" sz="1200" dirty="0" smtClean="0"/>
              <a:t>, </a:t>
            </a:r>
            <a:r>
              <a:rPr lang="ru-RU" sz="1200" dirty="0" smtClean="0"/>
              <a:t>развитию бизнеса не будет способствовать отсутствие соглашений между Россией и Украины по проходу украинских судов через Керченский пролив (</a:t>
            </a:r>
            <a:r>
              <a:rPr lang="ru-RU" sz="1200" dirty="0" err="1" smtClean="0"/>
              <a:t>ИнфоТЭК</a:t>
            </a:r>
            <a:r>
              <a:rPr lang="ru-RU" sz="1200" dirty="0" smtClean="0"/>
              <a:t>).</a:t>
            </a:r>
            <a:endParaRPr lang="en-US" sz="1200" dirty="0" smtClean="0"/>
          </a:p>
          <a:p>
            <a:pPr marL="266700" indent="-266700">
              <a:spcBef>
                <a:spcPts val="600"/>
              </a:spcBef>
              <a:buFont typeface="Wingdings" pitchFamily="2" charset="2"/>
              <a:buChar char="q"/>
            </a:pPr>
            <a:r>
              <a:rPr lang="ru-RU" sz="1200" dirty="0" smtClean="0"/>
              <a:t>Грузовая база в ближайшей перспективе:</a:t>
            </a:r>
            <a:r>
              <a:rPr lang="en-US" sz="1200" dirty="0" smtClean="0"/>
              <a:t> </a:t>
            </a:r>
          </a:p>
          <a:p>
            <a:pPr marL="630238" indent="-268288">
              <a:spcBef>
                <a:spcPts val="600"/>
              </a:spcBef>
              <a:buFont typeface="Wingdings" pitchFamily="2" charset="2"/>
              <a:buChar char="Ø"/>
            </a:pPr>
            <a:r>
              <a:rPr lang="ru-RU" sz="1200" b="1" u="sng" dirty="0" smtClean="0"/>
              <a:t>Металл</a:t>
            </a:r>
            <a:r>
              <a:rPr lang="ru-RU" sz="1200" dirty="0" smtClean="0"/>
              <a:t> СКМ (</a:t>
            </a:r>
            <a:r>
              <a:rPr lang="ru-RU" sz="1200" b="1" dirty="0" smtClean="0"/>
              <a:t>3</a:t>
            </a:r>
            <a:r>
              <a:rPr lang="en-US" sz="1200" b="1" dirty="0" smtClean="0"/>
              <a:t>,22 </a:t>
            </a:r>
            <a:r>
              <a:rPr lang="ru-RU" sz="1200" dirty="0" err="1" smtClean="0"/>
              <a:t>млн</a:t>
            </a:r>
            <a:r>
              <a:rPr lang="ru-RU" sz="1200" dirty="0" smtClean="0"/>
              <a:t> т в 2013 г</a:t>
            </a:r>
            <a:r>
              <a:rPr lang="en-US" sz="1200" dirty="0" smtClean="0"/>
              <a:t>.),</a:t>
            </a:r>
            <a:r>
              <a:rPr lang="ru-RU" sz="1200" dirty="0" smtClean="0"/>
              <a:t> который переваливала </a:t>
            </a:r>
            <a:r>
              <a:rPr lang="ru-RU" sz="1200" dirty="0" err="1" smtClean="0"/>
              <a:t>Авлита</a:t>
            </a:r>
            <a:r>
              <a:rPr lang="ru-RU" sz="1200" dirty="0" smtClean="0"/>
              <a:t> (</a:t>
            </a:r>
            <a:r>
              <a:rPr lang="ru-RU" sz="1200" dirty="0" err="1" smtClean="0"/>
              <a:t>Портинвест</a:t>
            </a:r>
            <a:r>
              <a:rPr lang="ru-RU" sz="1200" dirty="0" smtClean="0"/>
              <a:t>)</a:t>
            </a:r>
            <a:r>
              <a:rPr lang="en-US" sz="1200" dirty="0" smtClean="0"/>
              <a:t>,</a:t>
            </a:r>
            <a:r>
              <a:rPr lang="ru-RU" sz="1200" dirty="0" smtClean="0"/>
              <a:t> уйдет </a:t>
            </a:r>
            <a:r>
              <a:rPr lang="en-US" sz="1200" dirty="0" smtClean="0"/>
              <a:t> </a:t>
            </a:r>
            <a:r>
              <a:rPr lang="ru-RU" sz="1200" dirty="0" smtClean="0"/>
              <a:t>в Одессу</a:t>
            </a:r>
            <a:r>
              <a:rPr lang="en-US" sz="1200" dirty="0" smtClean="0"/>
              <a:t>. </a:t>
            </a:r>
            <a:r>
              <a:rPr lang="ru-RU" sz="1200" dirty="0" smtClean="0"/>
              <a:t>И это означает</a:t>
            </a:r>
            <a:r>
              <a:rPr lang="en-US" sz="1200" dirty="0" smtClean="0"/>
              <a:t>, </a:t>
            </a:r>
            <a:r>
              <a:rPr lang="ru-RU" sz="1200" dirty="0" smtClean="0"/>
              <a:t>что при стоимости перевалки около $10-15 СКМ придется платить сторонней компании $30 </a:t>
            </a:r>
            <a:r>
              <a:rPr lang="ru-RU" sz="1200" dirty="0" err="1" smtClean="0"/>
              <a:t>млн</a:t>
            </a:r>
            <a:r>
              <a:rPr lang="ru-RU" sz="1200" dirty="0" smtClean="0"/>
              <a:t> в год</a:t>
            </a:r>
            <a:r>
              <a:rPr lang="en-US" sz="1200" dirty="0" smtClean="0"/>
              <a:t>. </a:t>
            </a:r>
            <a:r>
              <a:rPr lang="ru-RU" sz="1200" dirty="0" smtClean="0"/>
              <a:t>При этом </a:t>
            </a:r>
            <a:r>
              <a:rPr lang="ru-RU" sz="1200" dirty="0" err="1" smtClean="0"/>
              <a:t>Авлита</a:t>
            </a:r>
            <a:r>
              <a:rPr lang="ru-RU" sz="1200" dirty="0" smtClean="0"/>
              <a:t> недавно расширила складские мощности</a:t>
            </a:r>
            <a:r>
              <a:rPr lang="en-US" sz="1200" dirty="0" smtClean="0"/>
              <a:t>, </a:t>
            </a:r>
            <a:r>
              <a:rPr lang="ru-RU" sz="1200" dirty="0" smtClean="0"/>
              <a:t>закупила новое оборудование и приступила к развитию ж/</a:t>
            </a:r>
            <a:r>
              <a:rPr lang="ru-RU" sz="1200" dirty="0" err="1" smtClean="0"/>
              <a:t>д</a:t>
            </a:r>
            <a:r>
              <a:rPr lang="ru-RU" sz="1200" dirty="0" smtClean="0"/>
              <a:t> станции на подъезде к терминалу</a:t>
            </a:r>
            <a:r>
              <a:rPr lang="en-US" sz="1200" dirty="0" smtClean="0"/>
              <a:t>.</a:t>
            </a:r>
          </a:p>
          <a:p>
            <a:pPr marL="630238" indent="-268288">
              <a:spcBef>
                <a:spcPts val="600"/>
              </a:spcBef>
              <a:buFont typeface="Wingdings" pitchFamily="2" charset="2"/>
              <a:buChar char="Ø"/>
            </a:pPr>
            <a:r>
              <a:rPr lang="ru-RU" sz="1200" dirty="0" smtClean="0"/>
              <a:t>Из </a:t>
            </a:r>
            <a:r>
              <a:rPr lang="ru-RU" sz="1200" b="1" dirty="0" smtClean="0"/>
              <a:t>1</a:t>
            </a:r>
            <a:r>
              <a:rPr lang="en-US" sz="1200" b="1" dirty="0" smtClean="0"/>
              <a:t>,4 </a:t>
            </a:r>
            <a:r>
              <a:rPr lang="ru-RU" sz="1200" dirty="0" err="1" smtClean="0"/>
              <a:t>млн</a:t>
            </a:r>
            <a:r>
              <a:rPr lang="ru-RU" sz="1200" dirty="0" smtClean="0"/>
              <a:t> т </a:t>
            </a:r>
            <a:r>
              <a:rPr lang="ru-RU" sz="1200" b="1" u="sng" dirty="0" smtClean="0"/>
              <a:t>зерна</a:t>
            </a:r>
            <a:r>
              <a:rPr lang="ru-RU" sz="1200" dirty="0" smtClean="0"/>
              <a:t> той же </a:t>
            </a:r>
            <a:r>
              <a:rPr lang="ru-RU" sz="1200" dirty="0" err="1" smtClean="0"/>
              <a:t>Авлиты</a:t>
            </a:r>
            <a:r>
              <a:rPr lang="en-US" sz="1200" dirty="0" smtClean="0"/>
              <a:t>, </a:t>
            </a:r>
            <a:r>
              <a:rPr lang="ru-RU" sz="1200" dirty="0" smtClean="0"/>
              <a:t>1</a:t>
            </a:r>
            <a:r>
              <a:rPr lang="en-US" sz="1200" dirty="0" smtClean="0"/>
              <a:t>/3 </a:t>
            </a:r>
            <a:r>
              <a:rPr lang="ru-RU" sz="1200" dirty="0" smtClean="0"/>
              <a:t>– крымский урожай</a:t>
            </a:r>
            <a:r>
              <a:rPr lang="en-US" sz="1200" dirty="0" smtClean="0"/>
              <a:t>. </a:t>
            </a:r>
            <a:r>
              <a:rPr lang="ru-RU" sz="1200" dirty="0" smtClean="0"/>
              <a:t>Этот объем может сохраниться</a:t>
            </a:r>
            <a:r>
              <a:rPr lang="en-US" sz="1200" dirty="0" smtClean="0"/>
              <a:t>. </a:t>
            </a:r>
            <a:r>
              <a:rPr lang="ru-RU" sz="1200" dirty="0" smtClean="0"/>
              <a:t>Украинское зерно</a:t>
            </a:r>
            <a:r>
              <a:rPr lang="en-US" sz="1200" dirty="0" smtClean="0"/>
              <a:t>, </a:t>
            </a:r>
            <a:r>
              <a:rPr lang="ru-RU" sz="1200" dirty="0" smtClean="0"/>
              <a:t>по всей видимости</a:t>
            </a:r>
            <a:r>
              <a:rPr lang="en-US" sz="1200" dirty="0" smtClean="0"/>
              <a:t>, </a:t>
            </a:r>
            <a:r>
              <a:rPr lang="ru-RU" sz="1200" dirty="0" smtClean="0"/>
              <a:t>уйдет на другие зерновые терминалы – в Херсон</a:t>
            </a:r>
            <a:r>
              <a:rPr lang="en-US" sz="1200" dirty="0" smtClean="0"/>
              <a:t>, </a:t>
            </a:r>
            <a:r>
              <a:rPr lang="ru-RU" sz="1200" dirty="0" smtClean="0"/>
              <a:t>Николаев и Большую Одессу</a:t>
            </a:r>
            <a:r>
              <a:rPr lang="en-US" sz="1200" dirty="0" smtClean="0"/>
              <a:t>.</a:t>
            </a:r>
          </a:p>
          <a:p>
            <a:pPr marL="630238" indent="-268288">
              <a:spcBef>
                <a:spcPts val="600"/>
              </a:spcBef>
              <a:buFont typeface="Wingdings" pitchFamily="2" charset="2"/>
              <a:buChar char="Ø"/>
            </a:pPr>
            <a:r>
              <a:rPr lang="ru-RU" sz="1200" dirty="0" smtClean="0"/>
              <a:t>Причал по перевалке </a:t>
            </a:r>
            <a:r>
              <a:rPr lang="ru-RU" sz="1200" b="1" u="sng" dirty="0" smtClean="0"/>
              <a:t>песка</a:t>
            </a:r>
            <a:r>
              <a:rPr lang="ru-RU" sz="1200" dirty="0" smtClean="0"/>
              <a:t> в Севастопольском МРП контролировала Группа </a:t>
            </a:r>
            <a:r>
              <a:rPr lang="ru-RU" sz="1200" dirty="0" err="1" smtClean="0"/>
              <a:t>Суэста</a:t>
            </a:r>
            <a:r>
              <a:rPr lang="en-US" sz="1200" dirty="0" smtClean="0"/>
              <a:t>, </a:t>
            </a:r>
            <a:r>
              <a:rPr lang="ru-RU" sz="1200" dirty="0" smtClean="0"/>
              <a:t>которую связывают с именами Алексея </a:t>
            </a:r>
            <a:r>
              <a:rPr lang="ru-RU" sz="1200" dirty="0" err="1" smtClean="0"/>
              <a:t>Мизюка</a:t>
            </a:r>
            <a:r>
              <a:rPr lang="ru-RU" sz="1200" dirty="0" smtClean="0"/>
              <a:t> и Павла Лебедева</a:t>
            </a:r>
            <a:r>
              <a:rPr lang="en-US" sz="1200" dirty="0" smtClean="0"/>
              <a:t>. </a:t>
            </a:r>
            <a:r>
              <a:rPr lang="ru-RU" sz="1200" dirty="0" smtClean="0"/>
              <a:t>И она же претендовала на его добычу</a:t>
            </a:r>
            <a:r>
              <a:rPr lang="en-US" sz="1200" dirty="0" smtClean="0"/>
              <a:t>, </a:t>
            </a:r>
            <a:r>
              <a:rPr lang="ru-RU" sz="1200" dirty="0" smtClean="0"/>
              <a:t>которой занят Евпаторийский порт</a:t>
            </a:r>
            <a:r>
              <a:rPr lang="en-US" sz="1200" dirty="0" smtClean="0"/>
              <a:t>. </a:t>
            </a:r>
            <a:r>
              <a:rPr lang="ru-RU" sz="1200" dirty="0" smtClean="0"/>
              <a:t>Поскольку это местный груз – скорее всего он сохранится</a:t>
            </a:r>
            <a:r>
              <a:rPr lang="en-US" sz="1200" dirty="0" smtClean="0"/>
              <a:t>.</a:t>
            </a:r>
          </a:p>
          <a:p>
            <a:pPr marL="630238" indent="-268288">
              <a:spcBef>
                <a:spcPts val="600"/>
              </a:spcBef>
              <a:buFont typeface="Wingdings" pitchFamily="2" charset="2"/>
              <a:buChar char="Ø"/>
            </a:pPr>
            <a:r>
              <a:rPr lang="ru-RU" sz="1200" dirty="0" smtClean="0"/>
              <a:t>Мощности по перевалке  </a:t>
            </a:r>
            <a:r>
              <a:rPr lang="ru-RU" sz="1200" b="1" u="sng" dirty="0" smtClean="0"/>
              <a:t>цемента</a:t>
            </a:r>
            <a:r>
              <a:rPr lang="ru-RU" sz="1200" dirty="0" smtClean="0"/>
              <a:t> (Камыш-Бурун) принадлежат ФПГ </a:t>
            </a:r>
            <a:r>
              <a:rPr lang="ru-RU" sz="1200" dirty="0" err="1" smtClean="0"/>
              <a:t>Альком</a:t>
            </a:r>
            <a:r>
              <a:rPr lang="en-US" sz="1200" dirty="0" smtClean="0"/>
              <a:t>, </a:t>
            </a:r>
            <a:r>
              <a:rPr lang="ru-RU" sz="1200" dirty="0" smtClean="0"/>
              <a:t>собственником которой называют Александра </a:t>
            </a:r>
            <a:r>
              <a:rPr lang="ru-RU" sz="1200" dirty="0" err="1" smtClean="0"/>
              <a:t>Тисленко</a:t>
            </a:r>
            <a:r>
              <a:rPr lang="en-US" sz="1200" dirty="0" smtClean="0"/>
              <a:t>. </a:t>
            </a:r>
            <a:r>
              <a:rPr lang="ru-RU" sz="1200" dirty="0" smtClean="0"/>
              <a:t>Принадлежащий той же компании цементный завод в Керчи – 4 </a:t>
            </a:r>
            <a:r>
              <a:rPr lang="ru-RU" sz="1200" dirty="0" err="1" smtClean="0"/>
              <a:t>млн</a:t>
            </a:r>
            <a:r>
              <a:rPr lang="ru-RU" sz="1200" dirty="0" smtClean="0"/>
              <a:t> т.</a:t>
            </a:r>
            <a:r>
              <a:rPr lang="en-US" sz="1200" dirty="0" smtClean="0"/>
              <a:t> </a:t>
            </a:r>
            <a:r>
              <a:rPr lang="ru-RU" sz="1200" dirty="0" smtClean="0"/>
              <a:t>Порт ориентирован на экспорт</a:t>
            </a:r>
            <a:r>
              <a:rPr lang="en-US" sz="1200" dirty="0" smtClean="0"/>
              <a:t>, </a:t>
            </a:r>
            <a:r>
              <a:rPr lang="ru-RU" sz="1200" dirty="0" smtClean="0"/>
              <a:t>и объемы его перевалки не учитываются в статистике Керченского порта</a:t>
            </a:r>
            <a:r>
              <a:rPr lang="en-US" sz="1200" dirty="0" smtClean="0"/>
              <a:t>.</a:t>
            </a:r>
            <a:r>
              <a:rPr lang="ru-RU" sz="1200" dirty="0" smtClean="0"/>
              <a:t> Поскольку это местный груз – скорее всего он сохранится</a:t>
            </a:r>
            <a:r>
              <a:rPr lang="en-US" sz="1200" dirty="0" smtClean="0"/>
              <a:t>.</a:t>
            </a:r>
            <a:r>
              <a:rPr lang="ru-RU" sz="1200" dirty="0" smtClean="0"/>
              <a:t> РЕКОНСТРУКЦИЯ до 3 </a:t>
            </a:r>
            <a:r>
              <a:rPr lang="ru-RU" sz="1200" dirty="0" err="1" smtClean="0"/>
              <a:t>млн</a:t>
            </a:r>
            <a:r>
              <a:rPr lang="ru-RU" sz="1200" dirty="0" smtClean="0"/>
              <a:t> т – </a:t>
            </a:r>
            <a:r>
              <a:rPr lang="ru-RU" sz="1200" b="1" dirty="0" smtClean="0"/>
              <a:t>Сделать Крым цементными воротами Европы.</a:t>
            </a:r>
            <a:endParaRPr lang="en-US" sz="1200" b="1" dirty="0" smtClean="0"/>
          </a:p>
          <a:p>
            <a:pPr marL="630238" indent="-268288">
              <a:spcBef>
                <a:spcPts val="600"/>
              </a:spcBef>
              <a:buFont typeface="Wingdings" pitchFamily="2" charset="2"/>
              <a:buChar char="Ø"/>
            </a:pPr>
            <a:r>
              <a:rPr lang="ru-RU" sz="1200" dirty="0" smtClean="0"/>
              <a:t>Евпатория в 2013 году приняла 33 800 штук турецких автомобилей</a:t>
            </a:r>
            <a:r>
              <a:rPr lang="en-US" sz="1200" dirty="0" smtClean="0"/>
              <a:t> (</a:t>
            </a:r>
            <a:r>
              <a:rPr lang="ru-RU" sz="1200" dirty="0" smtClean="0"/>
              <a:t>на паром)</a:t>
            </a:r>
            <a:r>
              <a:rPr lang="en-US" sz="1200" dirty="0" smtClean="0"/>
              <a:t>.</a:t>
            </a:r>
            <a:r>
              <a:rPr lang="ru-RU" sz="1200" dirty="0" smtClean="0"/>
              <a:t> Поскольку они шли на украинский рынок</a:t>
            </a:r>
            <a:r>
              <a:rPr lang="en-US" sz="1200" dirty="0" smtClean="0"/>
              <a:t>, </a:t>
            </a:r>
            <a:r>
              <a:rPr lang="ru-RU" sz="1200" dirty="0" smtClean="0"/>
              <a:t>вряд ли этот объем сохранится</a:t>
            </a:r>
            <a:r>
              <a:rPr lang="en-US" sz="1200" dirty="0" smtClean="0"/>
              <a:t>.</a:t>
            </a:r>
            <a:endParaRPr lang="ru-RU" sz="1200" dirty="0" smtClean="0"/>
          </a:p>
          <a:p>
            <a:pPr marL="630238" indent="-268288">
              <a:spcBef>
                <a:spcPts val="600"/>
              </a:spcBef>
              <a:buFont typeface="Wingdings" pitchFamily="2" charset="2"/>
              <a:buChar char="Ø"/>
            </a:pPr>
            <a:r>
              <a:rPr lang="ru-RU" sz="1200" dirty="0" smtClean="0"/>
              <a:t>Наливные грузы</a:t>
            </a:r>
            <a:r>
              <a:rPr lang="en-US" sz="1200" dirty="0" smtClean="0"/>
              <a:t>  (4,2 </a:t>
            </a:r>
            <a:r>
              <a:rPr lang="ru-RU" sz="1200" dirty="0" err="1" smtClean="0"/>
              <a:t>млн</a:t>
            </a:r>
            <a:r>
              <a:rPr lang="ru-RU" sz="1200" dirty="0" smtClean="0"/>
              <a:t> т) – грузы России и Казахстана</a:t>
            </a:r>
            <a:r>
              <a:rPr lang="en-US" sz="1200" dirty="0" smtClean="0"/>
              <a:t>. </a:t>
            </a:r>
            <a:r>
              <a:rPr lang="ru-RU" sz="1200" dirty="0" smtClean="0"/>
              <a:t>Эти грузы сохранятся</a:t>
            </a:r>
            <a:r>
              <a:rPr lang="en-US" sz="1200" dirty="0" smtClean="0"/>
              <a:t>.</a:t>
            </a:r>
            <a:endParaRPr lang="ru-RU" sz="1200" dirty="0" smtClean="0"/>
          </a:p>
          <a:p>
            <a:pPr>
              <a:spcBef>
                <a:spcPts val="600"/>
              </a:spcBef>
              <a:spcAft>
                <a:spcPts val="600"/>
              </a:spcAft>
            </a:pPr>
            <a:r>
              <a:rPr lang="ru-RU" sz="1200" dirty="0" smtClean="0"/>
              <a:t>__________________________________________________________________________________________________________________</a:t>
            </a:r>
          </a:p>
          <a:p>
            <a:pPr algn="ctr">
              <a:spcBef>
                <a:spcPts val="600"/>
              </a:spcBef>
              <a:spcAft>
                <a:spcPts val="600"/>
              </a:spcAft>
            </a:pPr>
            <a:r>
              <a:rPr lang="ru-RU" sz="1200" b="1" dirty="0" smtClean="0">
                <a:solidFill>
                  <a:srgbClr val="FF0000"/>
                </a:solidFill>
              </a:rPr>
              <a:t>Формула грузооборота на 2014 год: НАЛИВНЫЕ+МЕСТНОЕ ЗЕРНО+ПЕСОК+ЦЕМЕНТ+РЕЙДОВАЯ ПЕРЕВАЛКА</a:t>
            </a:r>
          </a:p>
          <a:p>
            <a:pPr algn="ctr">
              <a:spcBef>
                <a:spcPts val="600"/>
              </a:spcBef>
              <a:spcAft>
                <a:spcPts val="600"/>
              </a:spcAft>
            </a:pPr>
            <a:r>
              <a:rPr lang="ru-RU" sz="1200" b="1" dirty="0" smtClean="0"/>
              <a:t>Администрация морских портов Украины (АМПУ ) сообщила о снижении грузооборота в первом квартале на 28%</a:t>
            </a:r>
            <a:r>
              <a:rPr lang="en-US" sz="1200" b="1" dirty="0" smtClean="0"/>
              <a:t>.</a:t>
            </a:r>
            <a:endParaRPr lang="ru-RU" sz="12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6453336"/>
            <a:ext cx="9144000" cy="404664"/>
          </a:xfrm>
          <a:prstGeom prst="rect">
            <a:avLst/>
          </a:prstGeom>
          <a:solidFill>
            <a:srgbClr val="B9CD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628650"/>
            <a:r>
              <a:rPr lang="ru-RU" sz="1200" dirty="0" smtClean="0">
                <a:solidFill>
                  <a:schemeClr val="tx1"/>
                </a:solidFill>
              </a:rPr>
              <a:t>Источник: анализ </a:t>
            </a:r>
            <a:r>
              <a:rPr lang="ru-RU" sz="1200" dirty="0" err="1" smtClean="0">
                <a:solidFill>
                  <a:schemeClr val="tx1"/>
                </a:solidFill>
              </a:rPr>
              <a:t>ИнфоТЭК-КОНСАЛТ</a:t>
            </a:r>
            <a:r>
              <a:rPr lang="ru-RU" sz="1200" dirty="0" smtClean="0">
                <a:solidFill>
                  <a:schemeClr val="tx1"/>
                </a:solidFill>
              </a:rPr>
              <a:t> 				                          </a:t>
            </a:r>
            <a:r>
              <a:rPr lang="ru-RU" sz="1200" dirty="0" err="1" smtClean="0">
                <a:solidFill>
                  <a:schemeClr val="tx1"/>
                </a:solidFill>
              </a:rPr>
              <a:t>ИнфоТЭК-КОНСАЛТ</a:t>
            </a:r>
            <a:r>
              <a:rPr lang="ru-RU" sz="1200" dirty="0" smtClean="0">
                <a:solidFill>
                  <a:schemeClr val="tx1"/>
                </a:solidFill>
              </a:rPr>
              <a:t>  </a:t>
            </a:r>
            <a:r>
              <a:rPr lang="en-US" sz="1200" dirty="0" smtClean="0">
                <a:solidFill>
                  <a:schemeClr val="tx1"/>
                </a:solidFill>
              </a:rPr>
              <a:t>|  </a:t>
            </a:r>
            <a:fld id="{2F53DC92-EA75-4413-A3DE-E9D8420ED53E}" type="slidenum">
              <a:rPr lang="ru-RU" sz="1200" smtClean="0">
                <a:solidFill>
                  <a:schemeClr val="tx1"/>
                </a:solidFill>
              </a:rPr>
              <a:pPr indent="628650"/>
              <a:t>25</a:t>
            </a:fld>
            <a:endParaRPr lang="ru-RU" sz="1200" dirty="0">
              <a:solidFill>
                <a:schemeClr val="tx1"/>
              </a:solidFill>
            </a:endParaRPr>
          </a:p>
        </p:txBody>
      </p:sp>
      <p:pic>
        <p:nvPicPr>
          <p:cNvPr id="5" name="Рисунок 4"/>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107504" y="6525344"/>
            <a:ext cx="517821" cy="239536"/>
          </a:xfrm>
          <a:prstGeom prst="rect">
            <a:avLst/>
          </a:prstGeom>
          <a:effectLst/>
        </p:spPr>
      </p:pic>
      <p:sp>
        <p:nvSpPr>
          <p:cNvPr id="6" name="Прямоугольник 5"/>
          <p:cNvSpPr/>
          <p:nvPr/>
        </p:nvSpPr>
        <p:spPr>
          <a:xfrm>
            <a:off x="0" y="25460"/>
            <a:ext cx="9144000" cy="523220"/>
          </a:xfrm>
          <a:prstGeom prst="rect">
            <a:avLst/>
          </a:prstGeom>
        </p:spPr>
        <p:txBody>
          <a:bodyPr wrap="square">
            <a:spAutoFit/>
          </a:bodyPr>
          <a:lstStyle/>
          <a:p>
            <a:pPr algn="ctr">
              <a:spcBef>
                <a:spcPct val="0"/>
              </a:spcBef>
              <a:defRPr/>
            </a:pPr>
            <a:r>
              <a:rPr lang="ru-RU" sz="2800" b="1" dirty="0" err="1" smtClean="0">
                <a:ln w="11430"/>
                <a:solidFill>
                  <a:srgbClr val="C00000"/>
                </a:solidFill>
                <a:effectLst>
                  <a:outerShdw blurRad="80000" dist="40000" dir="5040000" algn="tl">
                    <a:srgbClr val="000000">
                      <a:alpha val="30000"/>
                    </a:srgbClr>
                  </a:outerShdw>
                </a:effectLst>
                <a:latin typeface="+mj-lt"/>
                <a:ea typeface="+mj-ea"/>
                <a:cs typeface="+mj-cs"/>
              </a:rPr>
              <a:t>ИнфоТЭК</a:t>
            </a:r>
            <a:r>
              <a:rPr lang="ru-RU" sz="2800" b="1" dirty="0" smtClean="0">
                <a:ln w="11430"/>
                <a:solidFill>
                  <a:srgbClr val="C00000"/>
                </a:solidFill>
                <a:effectLst>
                  <a:outerShdw blurRad="80000" dist="40000" dir="5040000" algn="tl">
                    <a:srgbClr val="000000">
                      <a:alpha val="30000"/>
                    </a:srgbClr>
                  </a:outerShdw>
                </a:effectLst>
                <a:latin typeface="+mj-lt"/>
                <a:ea typeface="+mj-ea"/>
                <a:cs typeface="+mj-cs"/>
              </a:rPr>
              <a:t>- некоторые обобщения и выводы:</a:t>
            </a:r>
            <a:endParaRPr lang="ru-RU" sz="2800" b="1" dirty="0">
              <a:ln w="11430"/>
              <a:solidFill>
                <a:srgbClr val="C00000"/>
              </a:solidFill>
              <a:effectLst>
                <a:outerShdw blurRad="80000" dist="40000" dir="5040000" algn="tl">
                  <a:srgbClr val="000000">
                    <a:alpha val="30000"/>
                  </a:srgbClr>
                </a:outerShdw>
              </a:effectLst>
              <a:latin typeface="+mj-lt"/>
              <a:ea typeface="+mj-ea"/>
              <a:cs typeface="+mj-cs"/>
            </a:endParaRPr>
          </a:p>
        </p:txBody>
      </p:sp>
      <p:sp>
        <p:nvSpPr>
          <p:cNvPr id="7" name="TextBox 6"/>
          <p:cNvSpPr txBox="1"/>
          <p:nvPr/>
        </p:nvSpPr>
        <p:spPr>
          <a:xfrm>
            <a:off x="285720" y="857233"/>
            <a:ext cx="8572560" cy="5416868"/>
          </a:xfrm>
          <a:prstGeom prst="rect">
            <a:avLst/>
          </a:prstGeom>
          <a:noFill/>
        </p:spPr>
        <p:txBody>
          <a:bodyPr wrap="square" rtlCol="0">
            <a:spAutoFit/>
          </a:bodyPr>
          <a:lstStyle/>
          <a:p>
            <a:pPr marL="361950" indent="-361950">
              <a:spcBef>
                <a:spcPts val="600"/>
              </a:spcBef>
              <a:spcAft>
                <a:spcPts val="600"/>
              </a:spcAft>
              <a:buFont typeface="Wingdings" pitchFamily="2" charset="2"/>
              <a:buChar char="q"/>
            </a:pPr>
            <a:r>
              <a:rPr lang="ru-RU" sz="1200" dirty="0" smtClean="0"/>
              <a:t>С вхождением Крыма в состав России произошло увеличение портовых мощностей Российской Федерации</a:t>
            </a:r>
            <a:r>
              <a:rPr lang="en-US" sz="1200" dirty="0" smtClean="0"/>
              <a:t>. </a:t>
            </a:r>
            <a:r>
              <a:rPr lang="ru-RU" sz="1200" dirty="0" smtClean="0"/>
              <a:t/>
            </a:r>
            <a:br>
              <a:rPr lang="ru-RU" sz="1200" dirty="0" smtClean="0"/>
            </a:br>
            <a:r>
              <a:rPr lang="ru-RU" sz="1200" u="sng" dirty="0" smtClean="0"/>
              <a:t>Эти мощности</a:t>
            </a:r>
            <a:r>
              <a:rPr lang="en-US" sz="1200" u="sng" dirty="0" smtClean="0"/>
              <a:t>, </a:t>
            </a:r>
            <a:r>
              <a:rPr lang="ru-RU" sz="1200" u="sng" dirty="0" smtClean="0"/>
              <a:t>по всей видимости</a:t>
            </a:r>
            <a:r>
              <a:rPr lang="en-US" sz="1200" u="sng" dirty="0" smtClean="0"/>
              <a:t>, </a:t>
            </a:r>
            <a:r>
              <a:rPr lang="ru-RU" sz="1200" u="sng" dirty="0" smtClean="0"/>
              <a:t>требуют инвестиций для дальнейшей эксплуатации</a:t>
            </a:r>
            <a:r>
              <a:rPr lang="en-US" sz="1200" dirty="0" smtClean="0"/>
              <a:t>.</a:t>
            </a:r>
            <a:r>
              <a:rPr lang="ru-RU" sz="1200" dirty="0" smtClean="0"/>
              <a:t>Не менее сложным моментом является железнодорожный транзит по территории Украины</a:t>
            </a:r>
            <a:r>
              <a:rPr lang="en-US" sz="1200" dirty="0" smtClean="0"/>
              <a:t>. </a:t>
            </a:r>
            <a:endParaRPr lang="ru-RU" sz="1200" dirty="0" smtClean="0"/>
          </a:p>
          <a:p>
            <a:pPr marL="361950" indent="-361950">
              <a:spcBef>
                <a:spcPts val="600"/>
              </a:spcBef>
              <a:spcAft>
                <a:spcPts val="600"/>
              </a:spcAft>
              <a:buFont typeface="Wingdings" pitchFamily="2" charset="2"/>
              <a:buChar char="q"/>
            </a:pPr>
            <a:r>
              <a:rPr lang="ru-RU" sz="1200" dirty="0" smtClean="0"/>
              <a:t>Загрузка припортовых мощностей может быть обеспечена только в случае строительства </a:t>
            </a:r>
            <a:r>
              <a:rPr lang="ru-RU" sz="1200" u="sng" dirty="0" smtClean="0"/>
              <a:t>моста Крым-Кубань через Керченский пролив</a:t>
            </a:r>
            <a:r>
              <a:rPr lang="ru-RU" sz="1200" dirty="0" smtClean="0"/>
              <a:t> и организации железнодорожного движения из России в Крым в обход территории Украины</a:t>
            </a:r>
            <a:r>
              <a:rPr lang="en-US" sz="1200" dirty="0" smtClean="0"/>
              <a:t>. </a:t>
            </a:r>
            <a:r>
              <a:rPr lang="ru-RU" sz="1200" dirty="0" smtClean="0"/>
              <a:t/>
            </a:r>
            <a:br>
              <a:rPr lang="ru-RU" sz="1200" dirty="0" smtClean="0"/>
            </a:br>
            <a:r>
              <a:rPr lang="ru-RU" sz="1200" dirty="0" smtClean="0"/>
              <a:t>Мосты быстро не строят</a:t>
            </a:r>
            <a:r>
              <a:rPr lang="en-US" sz="1200" dirty="0" smtClean="0"/>
              <a:t>, </a:t>
            </a:r>
            <a:r>
              <a:rPr lang="ru-RU" sz="1200" dirty="0" smtClean="0"/>
              <a:t>НО</a:t>
            </a:r>
            <a:r>
              <a:rPr lang="en-US" sz="1200" dirty="0" smtClean="0"/>
              <a:t>…</a:t>
            </a:r>
            <a:endParaRPr lang="ru-RU" sz="1200" dirty="0" smtClean="0"/>
          </a:p>
          <a:p>
            <a:pPr marL="361950" indent="-361950">
              <a:spcBef>
                <a:spcPts val="600"/>
              </a:spcBef>
              <a:spcAft>
                <a:spcPts val="600"/>
              </a:spcAft>
              <a:buFont typeface="Wingdings" pitchFamily="2" charset="2"/>
              <a:buChar char="q"/>
            </a:pPr>
            <a:r>
              <a:rPr lang="ru-RU" sz="1200" dirty="0" smtClean="0"/>
              <a:t>5 июня</a:t>
            </a:r>
            <a:r>
              <a:rPr lang="en-US" sz="1200" dirty="0" smtClean="0"/>
              <a:t> 2014 </a:t>
            </a:r>
            <a:r>
              <a:rPr lang="ru-RU" sz="1200" dirty="0" smtClean="0"/>
              <a:t>года ответственный за этот проект ГК </a:t>
            </a:r>
            <a:r>
              <a:rPr lang="ru-RU" sz="1200" b="1" dirty="0" err="1" smtClean="0"/>
              <a:t>Автодор</a:t>
            </a:r>
            <a:r>
              <a:rPr lang="ru-RU" sz="1200" dirty="0" smtClean="0"/>
              <a:t>  уже получил одобрение Межведомственной рабочей группы на проект строительства </a:t>
            </a:r>
            <a:r>
              <a:rPr lang="ru-RU" sz="1200" b="1" dirty="0" smtClean="0"/>
              <a:t>двух надводных мостов </a:t>
            </a:r>
            <a:r>
              <a:rPr lang="ru-RU" sz="1200" dirty="0" smtClean="0"/>
              <a:t>с совмещенным железнодорожным и автомобильным движением </a:t>
            </a:r>
            <a:br>
              <a:rPr lang="ru-RU" sz="1200" dirty="0" smtClean="0"/>
            </a:br>
            <a:r>
              <a:rPr lang="ru-RU" sz="1200" dirty="0" smtClean="0"/>
              <a:t>через остров </a:t>
            </a:r>
            <a:r>
              <a:rPr lang="ru-RU" sz="1200" b="1" dirty="0" err="1" smtClean="0"/>
              <a:t>Тузла</a:t>
            </a:r>
            <a:r>
              <a:rPr lang="ru-RU" sz="1200" dirty="0" smtClean="0"/>
              <a:t>. Длина первого моста над судоходной частью Керченского пролива между Таманским полуостровом </a:t>
            </a:r>
            <a:br>
              <a:rPr lang="ru-RU" sz="1200" dirty="0" smtClean="0"/>
            </a:br>
            <a:r>
              <a:rPr lang="ru-RU" sz="1200" dirty="0" smtClean="0"/>
              <a:t>и островом </a:t>
            </a:r>
            <a:r>
              <a:rPr lang="ru-RU" sz="1200" dirty="0" err="1" smtClean="0"/>
              <a:t>Тузла</a:t>
            </a:r>
            <a:r>
              <a:rPr lang="ru-RU" sz="1200" dirty="0" smtClean="0"/>
              <a:t> составит 6,1 км, длина второго моста – от </a:t>
            </a:r>
            <a:r>
              <a:rPr lang="ru-RU" sz="1200" dirty="0" err="1" smtClean="0"/>
              <a:t>Тузлы</a:t>
            </a:r>
            <a:r>
              <a:rPr lang="ru-RU" sz="1200" dirty="0" smtClean="0"/>
              <a:t> до полуострова Крым – 1,4 км (судоходство под вторым мостом не предполагается)</a:t>
            </a:r>
            <a:r>
              <a:rPr lang="en-US" sz="1200" dirty="0" smtClean="0"/>
              <a:t>. </a:t>
            </a:r>
            <a:r>
              <a:rPr lang="ru-RU" sz="1200" dirty="0" err="1" smtClean="0"/>
              <a:t>Автодор</a:t>
            </a:r>
            <a:r>
              <a:rPr lang="ru-RU" sz="1200" dirty="0" smtClean="0"/>
              <a:t> сообщил вчера</a:t>
            </a:r>
            <a:r>
              <a:rPr lang="en-US" sz="1200" dirty="0" smtClean="0"/>
              <a:t>, </a:t>
            </a:r>
            <a:r>
              <a:rPr lang="ru-RU" sz="1200" dirty="0" smtClean="0"/>
              <a:t>что переправа может стоить от 283,2 </a:t>
            </a:r>
            <a:r>
              <a:rPr lang="ru-RU" sz="1200" dirty="0" err="1" smtClean="0"/>
              <a:t>млрд</a:t>
            </a:r>
            <a:r>
              <a:rPr lang="ru-RU" sz="1200" dirty="0" smtClean="0"/>
              <a:t> до 376,5 </a:t>
            </a:r>
            <a:r>
              <a:rPr lang="ru-RU" sz="1200" dirty="0" err="1" smtClean="0"/>
              <a:t>млрд</a:t>
            </a:r>
            <a:r>
              <a:rPr lang="ru-RU" sz="1200" dirty="0" smtClean="0"/>
              <a:t> руб.</a:t>
            </a:r>
          </a:p>
          <a:p>
            <a:pPr marL="361950" indent="-361950">
              <a:spcBef>
                <a:spcPts val="600"/>
              </a:spcBef>
              <a:spcAft>
                <a:spcPts val="600"/>
              </a:spcAft>
              <a:buFont typeface="Wingdings" pitchFamily="2" charset="2"/>
              <a:buChar char="q"/>
            </a:pPr>
            <a:r>
              <a:rPr lang="ru-RU" sz="1200" dirty="0" smtClean="0"/>
              <a:t>До этого момента будет продолжаться развитие сообщения </a:t>
            </a:r>
            <a:r>
              <a:rPr lang="ru-RU" sz="1200" u="sng" dirty="0" smtClean="0"/>
              <a:t>паромами и катамаранами</a:t>
            </a:r>
            <a:r>
              <a:rPr lang="en-US" sz="1200" u="sng" dirty="0" smtClean="0"/>
              <a:t>.</a:t>
            </a:r>
            <a:endParaRPr lang="ru-RU" sz="1200" u="sng" dirty="0" smtClean="0"/>
          </a:p>
          <a:p>
            <a:pPr marL="361950" indent="-361950">
              <a:spcBef>
                <a:spcPts val="600"/>
              </a:spcBef>
              <a:spcAft>
                <a:spcPts val="600"/>
              </a:spcAft>
              <a:buFont typeface="Wingdings" pitchFamily="2" charset="2"/>
              <a:buChar char="q"/>
            </a:pPr>
            <a:r>
              <a:rPr lang="ru-RU" sz="1200" b="1" dirty="0" smtClean="0">
                <a:solidFill>
                  <a:srgbClr val="FF0000"/>
                </a:solidFill>
              </a:rPr>
              <a:t>ЗАМЕТИМ</a:t>
            </a:r>
            <a:r>
              <a:rPr lang="en-US" sz="1200" b="1" dirty="0" smtClean="0">
                <a:solidFill>
                  <a:srgbClr val="FF0000"/>
                </a:solidFill>
              </a:rPr>
              <a:t>, </a:t>
            </a:r>
            <a:r>
              <a:rPr lang="ru-RU" sz="1200" b="1" dirty="0" smtClean="0">
                <a:solidFill>
                  <a:srgbClr val="FF0000"/>
                </a:solidFill>
              </a:rPr>
              <a:t>ЧТО РОССИЙСКО-КАЗАХСКИЙ НЕФТЯНОЙ ТРАНЗИТ ЧЕРЕЗ УКРАИНУ МОЖЕТ В СЛУЧАЕ ЛУЧШИХ УСЛОВИЙ </a:t>
            </a:r>
            <a:br>
              <a:rPr lang="ru-RU" sz="1200" b="1" dirty="0" smtClean="0">
                <a:solidFill>
                  <a:srgbClr val="FF0000"/>
                </a:solidFill>
              </a:rPr>
            </a:br>
            <a:r>
              <a:rPr lang="ru-RU" sz="1200" b="1" dirty="0" smtClean="0">
                <a:solidFill>
                  <a:srgbClr val="FF0000"/>
                </a:solidFill>
              </a:rPr>
              <a:t>И АДМИНИСТРАТИВНОЙ ПОДДЕРЖКИ ПЕРЕОРИЕНТИРОВАТЬСЯ НА КРЫМ (НАПРИМЕР</a:t>
            </a:r>
            <a:r>
              <a:rPr lang="en-US" sz="1200" b="1" dirty="0" smtClean="0">
                <a:solidFill>
                  <a:srgbClr val="FF0000"/>
                </a:solidFill>
              </a:rPr>
              <a:t>, </a:t>
            </a:r>
            <a:r>
              <a:rPr lang="ru-RU" sz="1200" b="1" dirty="0" smtClean="0">
                <a:solidFill>
                  <a:srgbClr val="FF0000"/>
                </a:solidFill>
              </a:rPr>
              <a:t>ИЗ ОДЕССЫ И НИКОЛАЕВА)</a:t>
            </a:r>
            <a:r>
              <a:rPr lang="en-US" sz="1200" b="1" dirty="0" smtClean="0">
                <a:solidFill>
                  <a:srgbClr val="FF0000"/>
                </a:solidFill>
              </a:rPr>
              <a:t>.</a:t>
            </a:r>
            <a:endParaRPr lang="ru-RU" sz="1200" b="1" dirty="0" smtClean="0">
              <a:solidFill>
                <a:srgbClr val="FF0000"/>
              </a:solidFill>
            </a:endParaRPr>
          </a:p>
          <a:p>
            <a:pPr marL="361950" indent="-361950">
              <a:spcBef>
                <a:spcPts val="600"/>
              </a:spcBef>
              <a:spcAft>
                <a:spcPts val="600"/>
              </a:spcAft>
              <a:buFont typeface="Wingdings" pitchFamily="2" charset="2"/>
              <a:buChar char="q"/>
            </a:pPr>
            <a:r>
              <a:rPr lang="ru-RU" sz="1200" dirty="0" smtClean="0"/>
              <a:t>Круизные </a:t>
            </a:r>
            <a:r>
              <a:rPr lang="ru-RU" sz="1200" dirty="0" err="1" smtClean="0"/>
              <a:t>судозаходы</a:t>
            </a:r>
            <a:r>
              <a:rPr lang="ru-RU" sz="1200" dirty="0" smtClean="0"/>
              <a:t> под вопросом</a:t>
            </a:r>
            <a:r>
              <a:rPr lang="en-US" sz="1200" dirty="0" smtClean="0"/>
              <a:t>, </a:t>
            </a:r>
            <a:r>
              <a:rPr lang="ru-RU" sz="1200" dirty="0" smtClean="0"/>
              <a:t>но когда «все встанет на круги своя»</a:t>
            </a:r>
            <a:r>
              <a:rPr lang="en-US" sz="1200" dirty="0" smtClean="0"/>
              <a:t>, </a:t>
            </a:r>
            <a:r>
              <a:rPr lang="ru-RU" sz="1200" dirty="0" smtClean="0"/>
              <a:t>они скорее всего вырастут</a:t>
            </a:r>
            <a:r>
              <a:rPr lang="en-US" sz="1200" dirty="0" smtClean="0"/>
              <a:t>. </a:t>
            </a:r>
            <a:r>
              <a:rPr lang="ru-RU" sz="1200" dirty="0" smtClean="0"/>
              <a:t/>
            </a:r>
            <a:br>
              <a:rPr lang="ru-RU" sz="1200" dirty="0" smtClean="0"/>
            </a:br>
            <a:r>
              <a:rPr lang="ru-RU" sz="1200" u="sng" dirty="0" smtClean="0"/>
              <a:t>Людям присущи любознательность</a:t>
            </a:r>
            <a:r>
              <a:rPr lang="en-US" sz="1200" u="sng" dirty="0" smtClean="0"/>
              <a:t>,</a:t>
            </a:r>
            <a:r>
              <a:rPr lang="ru-RU" sz="1200" u="sng" dirty="0" smtClean="0"/>
              <a:t> и любопытны не только женщины</a:t>
            </a:r>
            <a:r>
              <a:rPr lang="en-US" sz="1200" u="sng" dirty="0" smtClean="0"/>
              <a:t>…</a:t>
            </a:r>
          </a:p>
          <a:p>
            <a:pPr marL="361950" indent="-361950">
              <a:spcBef>
                <a:spcPts val="600"/>
              </a:spcBef>
              <a:spcAft>
                <a:spcPts val="600"/>
              </a:spcAft>
              <a:buFont typeface="Wingdings" pitchFamily="2" charset="2"/>
              <a:buChar char="q"/>
            </a:pPr>
            <a:r>
              <a:rPr lang="ru-RU" sz="1200" u="sng" dirty="0" smtClean="0">
                <a:solidFill>
                  <a:srgbClr val="FF0000"/>
                </a:solidFill>
              </a:rPr>
              <a:t>Что касается бункеровки</a:t>
            </a:r>
            <a:r>
              <a:rPr lang="en-US" sz="1200" u="sng" dirty="0" smtClean="0">
                <a:solidFill>
                  <a:srgbClr val="FF0000"/>
                </a:solidFill>
              </a:rPr>
              <a:t>? </a:t>
            </a:r>
            <a:r>
              <a:rPr lang="ru-RU" sz="1200" dirty="0" smtClean="0"/>
              <a:t>Будут грузы</a:t>
            </a:r>
            <a:r>
              <a:rPr lang="en-US" sz="1200" dirty="0" smtClean="0"/>
              <a:t>, </a:t>
            </a:r>
            <a:r>
              <a:rPr lang="ru-RU" sz="1200" dirty="0" smtClean="0"/>
              <a:t>пассажиры и </a:t>
            </a:r>
            <a:r>
              <a:rPr lang="ru-RU" sz="1200" dirty="0" err="1" smtClean="0"/>
              <a:t>судозаходы</a:t>
            </a:r>
            <a:r>
              <a:rPr lang="ru-RU" sz="1200" dirty="0" smtClean="0"/>
              <a:t> – будет и бункеровка. Маржа, по всей видимости, </a:t>
            </a:r>
            <a:br>
              <a:rPr lang="ru-RU" sz="1200" dirty="0" smtClean="0"/>
            </a:br>
            <a:r>
              <a:rPr lang="ru-RU" sz="1200" dirty="0" smtClean="0"/>
              <a:t>будет на уровне азово-черноморских бункеровок</a:t>
            </a:r>
            <a:r>
              <a:rPr lang="en-US" sz="1200" dirty="0" smtClean="0"/>
              <a:t>.  </a:t>
            </a:r>
            <a:endParaRPr lang="ru-RU" sz="1200" dirty="0" smtClean="0"/>
          </a:p>
          <a:p>
            <a:pPr marL="361950" indent="-361950">
              <a:spcBef>
                <a:spcPts val="600"/>
              </a:spcBef>
              <a:spcAft>
                <a:spcPts val="600"/>
              </a:spcAft>
              <a:buFont typeface="Wingdings" pitchFamily="2" charset="2"/>
              <a:buChar char="q"/>
            </a:pPr>
            <a:r>
              <a:rPr lang="ru-RU" sz="1200" dirty="0" smtClean="0"/>
              <a:t>Тем</a:t>
            </a:r>
            <a:r>
              <a:rPr lang="en-US" sz="1200" dirty="0" smtClean="0"/>
              <a:t>, </a:t>
            </a:r>
            <a:r>
              <a:rPr lang="ru-RU" sz="1200" dirty="0" smtClean="0"/>
              <a:t>кому этот рынок интересен – </a:t>
            </a:r>
            <a:r>
              <a:rPr lang="ru-RU" sz="1200" b="1" dirty="0" smtClean="0">
                <a:solidFill>
                  <a:srgbClr val="FF0000"/>
                </a:solidFill>
              </a:rPr>
              <a:t>ДУМАЙТЕ САМИ</a:t>
            </a:r>
            <a:r>
              <a:rPr lang="en-US" sz="1200" b="1" dirty="0" smtClean="0">
                <a:solidFill>
                  <a:srgbClr val="FF0000"/>
                </a:solidFill>
              </a:rPr>
              <a:t>, </a:t>
            </a:r>
            <a:r>
              <a:rPr lang="ru-RU" sz="1200" b="1" dirty="0" smtClean="0">
                <a:solidFill>
                  <a:srgbClr val="FF0000"/>
                </a:solidFill>
              </a:rPr>
              <a:t>РЕШАЙТЕ САМИ</a:t>
            </a:r>
            <a:r>
              <a:rPr lang="en-US" sz="1200" b="1" dirty="0" smtClean="0">
                <a:solidFill>
                  <a:srgbClr val="FF0000"/>
                </a:solidFill>
              </a:rPr>
              <a:t>... </a:t>
            </a:r>
            <a:r>
              <a:rPr lang="ru-RU" sz="1200" b="1" dirty="0" smtClean="0">
                <a:solidFill>
                  <a:srgbClr val="FF0000"/>
                </a:solidFill>
              </a:rPr>
              <a:t>ОПЫТ  ПОКАЗЫВАЕТ</a:t>
            </a:r>
            <a:r>
              <a:rPr lang="en-US" sz="1200" b="1" dirty="0" smtClean="0">
                <a:solidFill>
                  <a:srgbClr val="FF0000"/>
                </a:solidFill>
              </a:rPr>
              <a:t>, </a:t>
            </a:r>
            <a:r>
              <a:rPr lang="ru-RU" sz="1200" b="1" dirty="0" smtClean="0">
                <a:solidFill>
                  <a:srgbClr val="FF0000"/>
                </a:solidFill>
              </a:rPr>
              <a:t>ЧТО ВРЕМЯ КРУШЕНИЯ </a:t>
            </a:r>
            <a:br>
              <a:rPr lang="ru-RU" sz="1200" b="1" dirty="0" smtClean="0">
                <a:solidFill>
                  <a:srgbClr val="FF0000"/>
                </a:solidFill>
              </a:rPr>
            </a:br>
            <a:r>
              <a:rPr lang="ru-RU" sz="1200" b="1" dirty="0" smtClean="0">
                <a:solidFill>
                  <a:srgbClr val="FF0000"/>
                </a:solidFill>
              </a:rPr>
              <a:t>ИЛИ СОЗДАНИЯ НОВОЙ РЕАЛЬНОСТИ – ЛУЧШЕЕ ВРЕМЯ ДЛЯ НАЧАЛА БИЗНЕСА</a:t>
            </a:r>
            <a:r>
              <a:rPr lang="en-US" sz="1200" b="1" dirty="0" smtClean="0">
                <a:solidFill>
                  <a:srgbClr val="FF0000"/>
                </a:solidFill>
              </a:rPr>
              <a:t>.</a:t>
            </a:r>
            <a:r>
              <a:rPr lang="ru-RU" sz="1200" b="1" dirty="0" smtClean="0">
                <a:solidFill>
                  <a:srgbClr val="FF0000"/>
                </a:solidFill>
              </a:rPr>
              <a:t> </a:t>
            </a:r>
            <a:r>
              <a:rPr lang="ru-RU" sz="1200" b="1" u="sng" dirty="0" smtClean="0">
                <a:solidFill>
                  <a:srgbClr val="FF0000"/>
                </a:solidFill>
              </a:rPr>
              <a:t>НО РИСКИ ИМЕЮТ ЗНАЧЕНИЕ</a:t>
            </a:r>
            <a:r>
              <a:rPr lang="en-US" sz="1200" b="1" u="sng" dirty="0" smtClean="0">
                <a:solidFill>
                  <a:srgbClr val="FF0000"/>
                </a:solidFill>
              </a:rPr>
              <a:t>….</a:t>
            </a:r>
            <a:r>
              <a:rPr lang="ru-RU" sz="1200" b="1" u="sng" dirty="0" smtClean="0">
                <a:solidFill>
                  <a:srgbClr val="FF0000"/>
                </a:solidFill>
              </a:rPr>
              <a:t> </a:t>
            </a:r>
            <a:r>
              <a:rPr lang="ru-RU" sz="1200" b="1" dirty="0" smtClean="0"/>
              <a:t>Американский вариант этой мысли «</a:t>
            </a:r>
            <a:r>
              <a:rPr lang="ru-RU" sz="1200" dirty="0" smtClean="0"/>
              <a:t>Есть два способа сколотить состояние: на крушении цивилизации и на создании новой. Первый намного быстрее… » (из книги Маргарет Митчелл «Унесенные ветром»</a:t>
            </a:r>
            <a:r>
              <a:rPr lang="en-US" sz="1200" dirty="0" smtClean="0"/>
              <a:t>, </a:t>
            </a:r>
            <a:r>
              <a:rPr lang="ru-RU" sz="1200" dirty="0" smtClean="0"/>
              <a:t>высказывание </a:t>
            </a:r>
            <a:r>
              <a:rPr lang="ru-RU" sz="1200" dirty="0" err="1" smtClean="0"/>
              <a:t>Реда</a:t>
            </a:r>
            <a:r>
              <a:rPr lang="ru-RU" sz="1200" dirty="0" smtClean="0"/>
              <a:t> </a:t>
            </a:r>
            <a:r>
              <a:rPr lang="ru-RU" sz="1200" dirty="0" err="1" smtClean="0"/>
              <a:t>Батлера</a:t>
            </a:r>
            <a:r>
              <a:rPr lang="ru-RU" sz="1200" dirty="0" smtClean="0"/>
              <a:t>)</a:t>
            </a:r>
            <a:r>
              <a:rPr lang="en-US" sz="1200" dirty="0" smtClean="0"/>
              <a:t>.</a:t>
            </a:r>
            <a:endParaRPr lang="ru-RU" sz="1100" dirty="0" smtClean="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548680"/>
            <a:ext cx="9144000" cy="707886"/>
          </a:xfrm>
          <a:prstGeom prst="rect">
            <a:avLst/>
          </a:prstGeom>
          <a:noFill/>
        </p:spPr>
        <p:txBody>
          <a:bodyPr wrap="square" rtlCol="0">
            <a:spAutoFit/>
          </a:bodyPr>
          <a:lstStyle/>
          <a:p>
            <a:pPr algn="ctr"/>
            <a:r>
              <a:rPr lang="ru-RU" sz="40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Arial Black" pitchFamily="34" charset="0"/>
                <a:cs typeface="Aharoni" pitchFamily="2" charset="-79"/>
              </a:rPr>
              <a:t>СПАСИБО ЗА ВНИМАНИЕ</a:t>
            </a:r>
            <a:endParaRPr lang="ru-RU" sz="40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Arial Black" pitchFamily="34" charset="0"/>
              <a:cs typeface="Aharoni" pitchFamily="2" charset="-79"/>
            </a:endParaRPr>
          </a:p>
        </p:txBody>
      </p:sp>
      <p:sp>
        <p:nvSpPr>
          <p:cNvPr id="6" name="Прямоугольник 5"/>
          <p:cNvSpPr/>
          <p:nvPr/>
        </p:nvSpPr>
        <p:spPr>
          <a:xfrm>
            <a:off x="251520" y="3645024"/>
            <a:ext cx="2856380" cy="2077492"/>
          </a:xfrm>
          <a:prstGeom prst="rect">
            <a:avLst/>
          </a:prstGeom>
        </p:spPr>
        <p:txBody>
          <a:bodyPr wrap="square">
            <a:spAutoFit/>
          </a:bodyPr>
          <a:lstStyle/>
          <a:p>
            <a:pPr>
              <a:lnSpc>
                <a:spcPct val="150000"/>
              </a:lnSpc>
              <a:spcBef>
                <a:spcPts val="0"/>
              </a:spcBef>
              <a:buFontTx/>
              <a:buNone/>
            </a:pPr>
            <a:r>
              <a:rPr lang="ru-RU" sz="1600" dirty="0" smtClean="0">
                <a:latin typeface="Cambria" pitchFamily="18" charset="0"/>
              </a:rPr>
              <a:t>115093 Москва </a:t>
            </a:r>
            <a:br>
              <a:rPr lang="ru-RU" sz="1600" dirty="0" smtClean="0">
                <a:latin typeface="Cambria" pitchFamily="18" charset="0"/>
              </a:rPr>
            </a:br>
            <a:r>
              <a:rPr lang="ru-RU" sz="1600" dirty="0" smtClean="0">
                <a:latin typeface="Cambria" pitchFamily="18" charset="0"/>
              </a:rPr>
              <a:t>ул. Павловская д. 6</a:t>
            </a:r>
            <a:endParaRPr lang="en-US" sz="1600" dirty="0" smtClean="0">
              <a:latin typeface="Cambria" pitchFamily="18" charset="0"/>
            </a:endParaRPr>
          </a:p>
          <a:p>
            <a:pPr>
              <a:lnSpc>
                <a:spcPct val="150000"/>
              </a:lnSpc>
              <a:spcBef>
                <a:spcPts val="0"/>
              </a:spcBef>
              <a:buFontTx/>
              <a:buNone/>
            </a:pPr>
            <a:r>
              <a:rPr lang="ru-RU" b="1" dirty="0" smtClean="0">
                <a:latin typeface="Cambria" pitchFamily="18" charset="0"/>
              </a:rPr>
              <a:t>Тел</a:t>
            </a:r>
            <a:r>
              <a:rPr lang="de-DE" b="1" dirty="0" smtClean="0">
                <a:latin typeface="Cambria" pitchFamily="18" charset="0"/>
              </a:rPr>
              <a:t>: </a:t>
            </a:r>
            <a:r>
              <a:rPr lang="ru-RU" b="1" dirty="0" smtClean="0">
                <a:latin typeface="Cambria" pitchFamily="18" charset="0"/>
              </a:rPr>
              <a:t> (495) 669-70-07</a:t>
            </a:r>
          </a:p>
          <a:p>
            <a:pPr>
              <a:lnSpc>
                <a:spcPct val="150000"/>
              </a:lnSpc>
              <a:spcBef>
                <a:spcPts val="0"/>
              </a:spcBef>
              <a:buFontTx/>
              <a:buNone/>
            </a:pPr>
            <a:r>
              <a:rPr lang="en-US" b="1" dirty="0" smtClean="0">
                <a:latin typeface="Cambria" pitchFamily="18" charset="0"/>
                <a:hlinkClick r:id="rId2"/>
              </a:rPr>
              <a:t>www.citek.ru</a:t>
            </a:r>
            <a:endParaRPr lang="ru-RU" b="1" dirty="0" smtClean="0">
              <a:latin typeface="Cambria" pitchFamily="18" charset="0"/>
            </a:endParaRPr>
          </a:p>
          <a:p>
            <a:pPr>
              <a:lnSpc>
                <a:spcPct val="150000"/>
              </a:lnSpc>
              <a:spcBef>
                <a:spcPts val="0"/>
              </a:spcBef>
              <a:buFontTx/>
              <a:buNone/>
            </a:pPr>
            <a:r>
              <a:rPr lang="en-US" b="1" dirty="0" smtClean="0">
                <a:latin typeface="Cambria" pitchFamily="18" charset="0"/>
              </a:rPr>
              <a:t>consult@citek.ru</a:t>
            </a:r>
          </a:p>
        </p:txBody>
      </p:sp>
      <p:sp>
        <p:nvSpPr>
          <p:cNvPr id="7" name="TextBox 6"/>
          <p:cNvSpPr txBox="1"/>
          <p:nvPr/>
        </p:nvSpPr>
        <p:spPr>
          <a:xfrm>
            <a:off x="6084168" y="4509120"/>
            <a:ext cx="2928958" cy="2185214"/>
          </a:xfrm>
          <a:prstGeom prst="rect">
            <a:avLst/>
          </a:prstGeom>
          <a:noFill/>
        </p:spPr>
        <p:txBody>
          <a:bodyPr wrap="square" rtlCol="0">
            <a:spAutoFit/>
          </a:bodyPr>
          <a:lstStyle/>
          <a:p>
            <a:pPr>
              <a:spcBef>
                <a:spcPts val="600"/>
              </a:spcBef>
              <a:spcAft>
                <a:spcPts val="600"/>
              </a:spcAft>
              <a:buBlip>
                <a:blip r:embed="rId3"/>
              </a:buBlip>
            </a:pPr>
            <a:r>
              <a:rPr lang="ru-RU" b="1" dirty="0" smtClean="0">
                <a:solidFill>
                  <a:schemeClr val="accent1">
                    <a:lumMod val="75000"/>
                  </a:schemeClr>
                </a:solidFill>
              </a:rPr>
              <a:t> Аналитика и исследования рынков углеводородного сырья и продуктов его переработки</a:t>
            </a:r>
          </a:p>
          <a:p>
            <a:pPr>
              <a:spcBef>
                <a:spcPts val="600"/>
              </a:spcBef>
              <a:spcAft>
                <a:spcPts val="600"/>
              </a:spcAft>
              <a:buBlip>
                <a:blip r:embed="rId3"/>
              </a:buBlip>
            </a:pPr>
            <a:r>
              <a:rPr lang="ru-RU" b="1" dirty="0" smtClean="0">
                <a:solidFill>
                  <a:schemeClr val="accent1">
                    <a:lumMod val="75000"/>
                  </a:schemeClr>
                </a:solidFill>
              </a:rPr>
              <a:t> Моделирование и прогнозирование </a:t>
            </a:r>
            <a:br>
              <a:rPr lang="ru-RU" b="1" dirty="0" smtClean="0">
                <a:solidFill>
                  <a:schemeClr val="accent1">
                    <a:lumMod val="75000"/>
                  </a:schemeClr>
                </a:solidFill>
              </a:rPr>
            </a:br>
            <a:r>
              <a:rPr lang="ru-RU" b="1" dirty="0" smtClean="0">
                <a:solidFill>
                  <a:schemeClr val="accent1">
                    <a:lumMod val="75000"/>
                  </a:schemeClr>
                </a:solidFill>
              </a:rPr>
              <a:t>развития рынков </a:t>
            </a:r>
          </a:p>
        </p:txBody>
      </p:sp>
      <p:pic>
        <p:nvPicPr>
          <p:cNvPr id="8" name="Рисунок 7"/>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251520" y="6021288"/>
            <a:ext cx="1296144" cy="599576"/>
          </a:xfrm>
          <a:prstGeom prst="rect">
            <a:avLst/>
          </a:prstGeom>
          <a:effectLst/>
        </p:spPr>
      </p:pic>
      <p:sp>
        <p:nvSpPr>
          <p:cNvPr id="9" name="Содержимое 1"/>
          <p:cNvSpPr txBox="1">
            <a:spLocks/>
          </p:cNvSpPr>
          <p:nvPr/>
        </p:nvSpPr>
        <p:spPr>
          <a:xfrm>
            <a:off x="142844" y="1340768"/>
            <a:ext cx="5346340" cy="2000263"/>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a:buFontTx/>
              <a:buNone/>
            </a:pPr>
            <a:endParaRPr lang="ru-RU" sz="2400" b="1" dirty="0" smtClean="0">
              <a:latin typeface="Cambria" pitchFamily="18" charset="0"/>
            </a:endParaRPr>
          </a:p>
          <a:p>
            <a:pPr>
              <a:spcBef>
                <a:spcPts val="0"/>
              </a:spcBef>
              <a:buFontTx/>
              <a:buNone/>
            </a:pPr>
            <a:r>
              <a:rPr lang="ru-RU" sz="2400" b="1" dirty="0" smtClean="0">
                <a:latin typeface="Cambria" pitchFamily="18" charset="0"/>
              </a:rPr>
              <a:t>Канделаки Тамара </a:t>
            </a:r>
            <a:r>
              <a:rPr lang="ru-RU" sz="2400" b="1" dirty="0" err="1" smtClean="0">
                <a:latin typeface="Cambria" pitchFamily="18" charset="0"/>
              </a:rPr>
              <a:t>Левановна</a:t>
            </a:r>
            <a:r>
              <a:rPr lang="en-US" sz="2400" b="1" dirty="0" smtClean="0">
                <a:latin typeface="Cambria" pitchFamily="18" charset="0"/>
              </a:rPr>
              <a:t> </a:t>
            </a:r>
            <a:endParaRPr lang="ru-RU" sz="2400" b="1" dirty="0" smtClean="0">
              <a:latin typeface="Cambria" pitchFamily="18" charset="0"/>
            </a:endParaRPr>
          </a:p>
          <a:p>
            <a:pPr>
              <a:spcBef>
                <a:spcPts val="0"/>
              </a:spcBef>
              <a:buFontTx/>
              <a:buNone/>
            </a:pPr>
            <a:endParaRPr lang="ru-RU" sz="2000" i="1" dirty="0" smtClean="0">
              <a:latin typeface="Cambria" pitchFamily="18" charset="0"/>
            </a:endParaRPr>
          </a:p>
          <a:p>
            <a:pPr>
              <a:spcBef>
                <a:spcPts val="0"/>
              </a:spcBef>
              <a:buFontTx/>
              <a:buNone/>
            </a:pPr>
            <a:r>
              <a:rPr lang="ru-RU" sz="1600" i="1" dirty="0" smtClean="0">
                <a:latin typeface="Cambria" pitchFamily="18" charset="0"/>
              </a:rPr>
              <a:t>Генеральный директор </a:t>
            </a:r>
            <a:r>
              <a:rPr lang="ru-RU" sz="1600" i="1" dirty="0" err="1" smtClean="0">
                <a:latin typeface="Cambria" pitchFamily="18" charset="0"/>
              </a:rPr>
              <a:t>ИнфоТЭК</a:t>
            </a:r>
            <a:r>
              <a:rPr lang="ru-RU" sz="1600" i="1" dirty="0" smtClean="0">
                <a:latin typeface="Cambria" pitchFamily="18" charset="0"/>
              </a:rPr>
              <a:t>-КОНСАЛТ</a:t>
            </a:r>
          </a:p>
          <a:p>
            <a:pPr marL="0" indent="0">
              <a:spcBef>
                <a:spcPts val="0"/>
              </a:spcBef>
              <a:buFontTx/>
              <a:buNone/>
            </a:pPr>
            <a:r>
              <a:rPr lang="ru-RU" sz="1600" i="1" dirty="0" smtClean="0">
                <a:latin typeface="Cambria" pitchFamily="18" charset="0"/>
              </a:rPr>
              <a:t>доктор экономических наук</a:t>
            </a:r>
          </a:p>
          <a:p>
            <a:pPr>
              <a:spcBef>
                <a:spcPts val="0"/>
              </a:spcBef>
              <a:buFontTx/>
              <a:buNone/>
            </a:pPr>
            <a:endParaRPr lang="en-US" sz="2000" i="1" dirty="0" smtClean="0">
              <a:latin typeface="Cambria" pitchFamily="18" charset="0"/>
            </a:endParaRPr>
          </a:p>
        </p:txBody>
      </p:sp>
      <p:sp>
        <p:nvSpPr>
          <p:cNvPr id="14" name="TextBox 13"/>
          <p:cNvSpPr txBox="1"/>
          <p:nvPr/>
        </p:nvSpPr>
        <p:spPr>
          <a:xfrm>
            <a:off x="6156176" y="1556792"/>
            <a:ext cx="2786082" cy="2554545"/>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r>
              <a:rPr lang="ru-RU" sz="3200" b="1" dirty="0" smtClean="0">
                <a:solidFill>
                  <a:srgbClr val="FF0000"/>
                </a:solidFill>
              </a:rPr>
              <a:t>МУЖЧИНЫ!</a:t>
            </a:r>
            <a:br>
              <a:rPr lang="ru-RU" sz="3200" b="1" dirty="0" smtClean="0">
                <a:solidFill>
                  <a:srgbClr val="FF0000"/>
                </a:solidFill>
              </a:rPr>
            </a:br>
            <a:r>
              <a:rPr lang="ru-RU" sz="3200" b="1" dirty="0" smtClean="0">
                <a:solidFill>
                  <a:srgbClr val="FF0000"/>
                </a:solidFill>
              </a:rPr>
              <a:t>ЗВОНИТЕ</a:t>
            </a:r>
            <a:r>
              <a:rPr lang="en-US" sz="3200" b="1" dirty="0" smtClean="0">
                <a:solidFill>
                  <a:srgbClr val="FF0000"/>
                </a:solidFill>
              </a:rPr>
              <a:t>, </a:t>
            </a:r>
            <a:r>
              <a:rPr lang="ru-RU" sz="3200" b="1" dirty="0" smtClean="0">
                <a:solidFill>
                  <a:srgbClr val="FF0000"/>
                </a:solidFill>
              </a:rPr>
              <a:t>ПИШИТЕ</a:t>
            </a:r>
            <a:r>
              <a:rPr lang="en-US" sz="3200" b="1" dirty="0" smtClean="0">
                <a:solidFill>
                  <a:srgbClr val="FF0000"/>
                </a:solidFill>
              </a:rPr>
              <a:t> – </a:t>
            </a:r>
            <a:r>
              <a:rPr lang="ru-RU" sz="3200" b="1" dirty="0" smtClean="0">
                <a:solidFill>
                  <a:srgbClr val="FF0000"/>
                </a:solidFill>
              </a:rPr>
              <a:t>ВАМ ВСЕГДА БУДУТ РАДЫ!</a:t>
            </a:r>
            <a:endParaRPr lang="ru-RU" sz="3200" b="1" dirty="0">
              <a:solidFill>
                <a:srgbClr val="FF0000"/>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6453360"/>
            <a:ext cx="9144000" cy="404664"/>
          </a:xfrm>
          <a:prstGeom prst="rect">
            <a:avLst/>
          </a:prstGeom>
          <a:solidFill>
            <a:srgbClr val="B9CD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19075" indent="407988"/>
            <a:r>
              <a:rPr lang="ru-RU" sz="1200" dirty="0" smtClean="0">
                <a:solidFill>
                  <a:schemeClr val="tx1"/>
                </a:solidFill>
              </a:rPr>
              <a:t>Источник: </a:t>
            </a:r>
            <a:r>
              <a:rPr lang="en-US" sz="1200" dirty="0" smtClean="0">
                <a:solidFill>
                  <a:schemeClr val="tx1"/>
                </a:solidFill>
              </a:rPr>
              <a:t>http://tdog2014.com, http://anrusstrans.ru, http://new-sebastopol.com, </a:t>
            </a:r>
            <a:r>
              <a:rPr lang="ru-RU" sz="1200" dirty="0" smtClean="0">
                <a:solidFill>
                  <a:schemeClr val="tx1"/>
                </a:solidFill>
              </a:rPr>
              <a:t/>
            </a:r>
            <a:br>
              <a:rPr lang="ru-RU" sz="1200" dirty="0" smtClean="0">
                <a:solidFill>
                  <a:schemeClr val="tx1"/>
                </a:solidFill>
              </a:rPr>
            </a:br>
            <a:r>
              <a:rPr lang="ru-RU" sz="1200" dirty="0" smtClean="0">
                <a:solidFill>
                  <a:schemeClr val="tx1"/>
                </a:solidFill>
              </a:rPr>
              <a:t>	            анализ </a:t>
            </a:r>
            <a:r>
              <a:rPr lang="ru-RU" sz="1200" dirty="0" err="1" smtClean="0">
                <a:solidFill>
                  <a:schemeClr val="tx1"/>
                </a:solidFill>
              </a:rPr>
              <a:t>ИнфоТЭК-КОНСАЛТ</a:t>
            </a:r>
            <a:r>
              <a:rPr lang="ru-RU" sz="1200" dirty="0" smtClean="0">
                <a:solidFill>
                  <a:schemeClr val="tx1"/>
                </a:solidFill>
              </a:rPr>
              <a:t>	                                                                                                           </a:t>
            </a:r>
            <a:r>
              <a:rPr lang="ru-RU" sz="1200" dirty="0" err="1" smtClean="0">
                <a:solidFill>
                  <a:schemeClr val="tx1"/>
                </a:solidFill>
              </a:rPr>
              <a:t>ИнфоТЭК-КОНСАЛТ</a:t>
            </a:r>
            <a:r>
              <a:rPr lang="ru-RU" sz="1200" dirty="0" smtClean="0">
                <a:solidFill>
                  <a:schemeClr val="tx1"/>
                </a:solidFill>
              </a:rPr>
              <a:t>  </a:t>
            </a:r>
            <a:r>
              <a:rPr lang="en-US" sz="1200" dirty="0" smtClean="0">
                <a:solidFill>
                  <a:schemeClr val="tx1"/>
                </a:solidFill>
              </a:rPr>
              <a:t>|  </a:t>
            </a:r>
            <a:fld id="{2F53DC92-EA75-4413-A3DE-E9D8420ED53E}" type="slidenum">
              <a:rPr lang="ru-RU" sz="1200" smtClean="0">
                <a:solidFill>
                  <a:schemeClr val="tx1"/>
                </a:solidFill>
              </a:rPr>
              <a:pPr marL="219075" indent="407988"/>
              <a:t>3</a:t>
            </a:fld>
            <a:endParaRPr lang="ru-RU" sz="1200" dirty="0">
              <a:solidFill>
                <a:schemeClr val="tx1"/>
              </a:solidFill>
            </a:endParaRPr>
          </a:p>
        </p:txBody>
      </p:sp>
      <p:pic>
        <p:nvPicPr>
          <p:cNvPr id="5" name="Рисунок 4"/>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107504" y="6525344"/>
            <a:ext cx="517821" cy="239536"/>
          </a:xfrm>
          <a:prstGeom prst="rect">
            <a:avLst/>
          </a:prstGeom>
          <a:effectLst/>
        </p:spPr>
      </p:pic>
      <p:sp>
        <p:nvSpPr>
          <p:cNvPr id="6" name="Прямоугольник 5"/>
          <p:cNvSpPr/>
          <p:nvPr/>
        </p:nvSpPr>
        <p:spPr>
          <a:xfrm>
            <a:off x="0" y="71414"/>
            <a:ext cx="9144000" cy="523220"/>
          </a:xfrm>
          <a:prstGeom prst="rect">
            <a:avLst/>
          </a:prstGeom>
        </p:spPr>
        <p:txBody>
          <a:bodyPr wrap="square">
            <a:spAutoFit/>
          </a:bodyPr>
          <a:lstStyle/>
          <a:p>
            <a:pPr algn="ctr">
              <a:spcBef>
                <a:spcPct val="0"/>
              </a:spcBef>
              <a:defRPr/>
            </a:pPr>
            <a:r>
              <a:rPr lang="ru-RU" sz="2800" b="1" dirty="0" smtClean="0">
                <a:ln w="11430"/>
                <a:solidFill>
                  <a:srgbClr val="C00000"/>
                </a:solidFill>
                <a:effectLst>
                  <a:outerShdw blurRad="80000" dist="40000" dir="5040000" algn="tl">
                    <a:srgbClr val="000000">
                      <a:alpha val="30000"/>
                    </a:srgbClr>
                  </a:outerShdw>
                </a:effectLst>
                <a:latin typeface="+mj-lt"/>
                <a:ea typeface="+mj-ea"/>
                <a:cs typeface="+mj-cs"/>
              </a:rPr>
              <a:t>ПАРОМЫ И КАТАМАРАНЫ</a:t>
            </a:r>
            <a:r>
              <a:rPr lang="en-US" sz="2800" b="1" dirty="0" smtClean="0">
                <a:ln w="11430"/>
                <a:solidFill>
                  <a:srgbClr val="C00000"/>
                </a:solidFill>
                <a:effectLst>
                  <a:outerShdw blurRad="80000" dist="40000" dir="5040000" algn="tl">
                    <a:srgbClr val="000000">
                      <a:alpha val="30000"/>
                    </a:srgbClr>
                  </a:outerShdw>
                </a:effectLst>
                <a:latin typeface="+mj-lt"/>
                <a:ea typeface="+mj-ea"/>
                <a:cs typeface="+mj-cs"/>
              </a:rPr>
              <a:t>…</a:t>
            </a:r>
            <a:endParaRPr lang="ru-RU" sz="2800" b="1" dirty="0">
              <a:ln w="11430"/>
              <a:solidFill>
                <a:srgbClr val="C00000"/>
              </a:solidFill>
              <a:effectLst>
                <a:outerShdw blurRad="80000" dist="40000" dir="5040000" algn="tl">
                  <a:srgbClr val="000000">
                    <a:alpha val="30000"/>
                  </a:srgbClr>
                </a:outerShdw>
              </a:effectLst>
              <a:latin typeface="+mj-lt"/>
              <a:ea typeface="+mj-ea"/>
              <a:cs typeface="+mj-cs"/>
            </a:endParaRPr>
          </a:p>
        </p:txBody>
      </p:sp>
      <p:sp>
        <p:nvSpPr>
          <p:cNvPr id="7" name="TextBox 6"/>
          <p:cNvSpPr txBox="1"/>
          <p:nvPr/>
        </p:nvSpPr>
        <p:spPr>
          <a:xfrm>
            <a:off x="323528" y="942065"/>
            <a:ext cx="5605794" cy="2123658"/>
          </a:xfrm>
          <a:prstGeom prst="rect">
            <a:avLst/>
          </a:prstGeom>
          <a:noFill/>
        </p:spPr>
        <p:txBody>
          <a:bodyPr wrap="square" rtlCol="0">
            <a:spAutoFit/>
          </a:bodyPr>
          <a:lstStyle/>
          <a:p>
            <a:r>
              <a:rPr lang="ru-RU" sz="1200" b="1" u="sng" dirty="0" smtClean="0"/>
              <a:t>ПАРОМНАЯ ПЕРЕПРАВА</a:t>
            </a:r>
            <a:r>
              <a:rPr lang="ru-RU" sz="1200" dirty="0" smtClean="0"/>
              <a:t/>
            </a:r>
            <a:br>
              <a:rPr lang="ru-RU" sz="1200" dirty="0" smtClean="0"/>
            </a:br>
            <a:r>
              <a:rPr lang="ru-RU" sz="1200" dirty="0" smtClean="0"/>
              <a:t>Перевозка пассажиров по маршруту «Кавказ-Керчь» осуществляется </a:t>
            </a:r>
            <a:br>
              <a:rPr lang="ru-RU" sz="1200" dirty="0" smtClean="0"/>
            </a:br>
            <a:r>
              <a:rPr lang="ru-RU" sz="1200" dirty="0" smtClean="0"/>
              <a:t>4-мя пассажирскими паромами и 1 грузовым паромом.</a:t>
            </a:r>
            <a:r>
              <a:rPr lang="en-US" sz="1200" dirty="0" smtClean="0"/>
              <a:t> </a:t>
            </a:r>
            <a:r>
              <a:rPr lang="ru-RU" sz="1200" dirty="0" smtClean="0"/>
              <a:t>Паромы выполняют </a:t>
            </a:r>
            <a:br>
              <a:rPr lang="ru-RU" sz="1200" dirty="0" smtClean="0"/>
            </a:br>
            <a:r>
              <a:rPr lang="ru-RU" sz="1200" dirty="0" smtClean="0"/>
              <a:t>в сутки (в среднем) 35 оборотных рейсов и курсируют каждый час. </a:t>
            </a:r>
            <a:br>
              <a:rPr lang="ru-RU" sz="1200" dirty="0" smtClean="0"/>
            </a:br>
            <a:r>
              <a:rPr lang="ru-RU" sz="1200" dirty="0" smtClean="0"/>
              <a:t>Расписание и тарифы размещены на сайте ГСК «Керченская паромная переправа»</a:t>
            </a:r>
            <a:r>
              <a:rPr lang="en-US" sz="1200" dirty="0" smtClean="0"/>
              <a:t>. </a:t>
            </a:r>
            <a:r>
              <a:rPr lang="ru-RU" sz="1200" dirty="0" smtClean="0"/>
              <a:t>(Функционируют две переправы - автомобильно-пассажирская</a:t>
            </a:r>
            <a:r>
              <a:rPr lang="en-US" sz="1200" dirty="0" smtClean="0"/>
              <a:t> - </a:t>
            </a:r>
            <a:r>
              <a:rPr lang="ru-RU" sz="1200" dirty="0" smtClean="0"/>
              <a:t>паромная переправа ГСК«Керченская паромная переправа» и железнодорожная</a:t>
            </a:r>
            <a:r>
              <a:rPr lang="en-US" sz="1200" dirty="0" smtClean="0"/>
              <a:t> </a:t>
            </a:r>
            <a:r>
              <a:rPr lang="ru-RU" sz="1200" dirty="0" smtClean="0"/>
              <a:t>паромная переправа ДП «ТИС-КРЫМ» = ГК </a:t>
            </a:r>
            <a:r>
              <a:rPr lang="ru-RU" sz="1200" dirty="0" err="1" smtClean="0"/>
              <a:t>АнРуссТранс</a:t>
            </a:r>
            <a:r>
              <a:rPr lang="ru-RU" sz="1200" dirty="0" smtClean="0"/>
              <a:t> – Паром). </a:t>
            </a:r>
          </a:p>
          <a:p>
            <a:pPr marL="177800"/>
            <a:r>
              <a:rPr lang="ru-RU" sz="1200" dirty="0" smtClean="0"/>
              <a:t>01</a:t>
            </a:r>
            <a:r>
              <a:rPr lang="en-US" sz="1200" dirty="0" smtClean="0"/>
              <a:t>.03.</a:t>
            </a:r>
            <a:r>
              <a:rPr lang="ru-RU" sz="1200" dirty="0" smtClean="0"/>
              <a:t>05</a:t>
            </a:r>
            <a:r>
              <a:rPr lang="en-US" sz="1200" dirty="0" smtClean="0"/>
              <a:t> </a:t>
            </a:r>
            <a:r>
              <a:rPr lang="ru-RU" sz="1200" dirty="0" smtClean="0"/>
              <a:t>первый плановый рейс парома из порта Кавказ в порт Крым; </a:t>
            </a:r>
            <a:br>
              <a:rPr lang="ru-RU" sz="1200" dirty="0" smtClean="0"/>
            </a:br>
            <a:r>
              <a:rPr lang="ru-RU" sz="1200" dirty="0" smtClean="0"/>
              <a:t>21</a:t>
            </a:r>
            <a:r>
              <a:rPr lang="en-US" sz="1200" dirty="0" smtClean="0"/>
              <a:t>.12.</a:t>
            </a:r>
            <a:r>
              <a:rPr lang="ru-RU" sz="1200" dirty="0" smtClean="0"/>
              <a:t>05</a:t>
            </a:r>
            <a:r>
              <a:rPr lang="en-US" sz="1200" dirty="0" smtClean="0"/>
              <a:t> </a:t>
            </a:r>
            <a:r>
              <a:rPr lang="ru-RU" sz="1200" dirty="0" smtClean="0"/>
              <a:t>первая миллионная тонна перевезенного по маршруту Кавказ – Крым; </a:t>
            </a:r>
            <a:br>
              <a:rPr lang="ru-RU" sz="1200" dirty="0" smtClean="0"/>
            </a:br>
            <a:r>
              <a:rPr lang="ru-RU" sz="1200" dirty="0" smtClean="0"/>
              <a:t>14</a:t>
            </a:r>
            <a:r>
              <a:rPr lang="en-US" sz="1200" dirty="0" smtClean="0"/>
              <a:t>.02.</a:t>
            </a:r>
            <a:r>
              <a:rPr lang="ru-RU" sz="1200" dirty="0" smtClean="0"/>
              <a:t>08 через паромную переправу Кавказ – Крым перевезено 5 </a:t>
            </a:r>
            <a:r>
              <a:rPr lang="ru-RU" sz="1200" dirty="0" err="1" smtClean="0"/>
              <a:t>млн</a:t>
            </a:r>
            <a:r>
              <a:rPr lang="ru-RU" sz="1200" dirty="0" smtClean="0"/>
              <a:t> т грузов;</a:t>
            </a:r>
          </a:p>
        </p:txBody>
      </p:sp>
      <p:pic>
        <p:nvPicPr>
          <p:cNvPr id="8" name="Рисунок 7" descr="katamaran.jpg"/>
          <p:cNvPicPr>
            <a:picLocks noChangeAspect="1"/>
          </p:cNvPicPr>
          <p:nvPr/>
        </p:nvPicPr>
        <p:blipFill>
          <a:blip r:embed="rId4" cstate="print"/>
          <a:srcRect b="8591"/>
          <a:stretch>
            <a:fillRect/>
          </a:stretch>
        </p:blipFill>
        <p:spPr>
          <a:xfrm>
            <a:off x="6012160" y="1052736"/>
            <a:ext cx="2694497" cy="2016224"/>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10" name="TextBox 9"/>
          <p:cNvSpPr txBox="1"/>
          <p:nvPr/>
        </p:nvSpPr>
        <p:spPr>
          <a:xfrm>
            <a:off x="285720" y="5406315"/>
            <a:ext cx="8786874" cy="830997"/>
          </a:xfrm>
          <a:prstGeom prst="rect">
            <a:avLst/>
          </a:prstGeom>
          <a:noFill/>
        </p:spPr>
        <p:txBody>
          <a:bodyPr wrap="square" rtlCol="0">
            <a:spAutoFit/>
          </a:bodyPr>
          <a:lstStyle/>
          <a:p>
            <a:r>
              <a:rPr lang="ru-RU" sz="1200" b="1" u="sng" dirty="0" smtClean="0"/>
              <a:t>КАТАМАРАНЫ</a:t>
            </a:r>
            <a:r>
              <a:rPr lang="ru-RU" sz="1200" dirty="0" smtClean="0"/>
              <a:t/>
            </a:r>
            <a:br>
              <a:rPr lang="ru-RU" sz="1200" dirty="0" smtClean="0"/>
            </a:br>
            <a:r>
              <a:rPr lang="ru-RU" sz="1200" dirty="0" smtClean="0"/>
              <a:t>Между материковой частью России и полуостровом Крым курсирует скоростной катамаран «Сочи-2», осуществляющий </a:t>
            </a:r>
            <a:br>
              <a:rPr lang="ru-RU" sz="1200" dirty="0" smtClean="0"/>
            </a:br>
            <a:r>
              <a:rPr lang="ru-RU" sz="1200" dirty="0" smtClean="0"/>
              <a:t>доставку пассажиров из Анапы в Керчь и обратно. Катамаран выполняет в сутки 4 рейса (2 оборотных рейса).</a:t>
            </a:r>
            <a:r>
              <a:rPr lang="en-US" sz="1200" dirty="0" smtClean="0"/>
              <a:t> </a:t>
            </a:r>
            <a:r>
              <a:rPr lang="ru-RU" sz="1200" dirty="0" smtClean="0"/>
              <a:t/>
            </a:r>
            <a:br>
              <a:rPr lang="ru-RU" sz="1200" dirty="0" smtClean="0"/>
            </a:br>
            <a:r>
              <a:rPr lang="ru-RU" sz="1200" dirty="0" smtClean="0"/>
              <a:t>Вместимость катамарана – 250 человек, время в пути – 3 часа.</a:t>
            </a:r>
            <a:endParaRPr lang="ru-RU" sz="1200" dirty="0"/>
          </a:p>
        </p:txBody>
      </p:sp>
      <p:sp>
        <p:nvSpPr>
          <p:cNvPr id="11" name="TextBox 10"/>
          <p:cNvSpPr txBox="1"/>
          <p:nvPr/>
        </p:nvSpPr>
        <p:spPr>
          <a:xfrm>
            <a:off x="71406" y="3330858"/>
            <a:ext cx="8965090" cy="1938992"/>
          </a:xfrm>
          <a:prstGeom prst="rect">
            <a:avLst/>
          </a:prstGeom>
          <a:noFill/>
        </p:spPr>
        <p:txBody>
          <a:bodyPr wrap="square" rtlCol="0">
            <a:spAutoFit/>
          </a:bodyPr>
          <a:lstStyle/>
          <a:p>
            <a:pPr marL="216000"/>
            <a:r>
              <a:rPr lang="ru-RU" sz="1200" dirty="0" smtClean="0"/>
              <a:t>05.2014</a:t>
            </a:r>
            <a:r>
              <a:rPr lang="en-US" sz="1200" dirty="0" smtClean="0"/>
              <a:t> </a:t>
            </a:r>
            <a:r>
              <a:rPr lang="ru-RU" sz="1200" dirty="0" smtClean="0"/>
              <a:t>г.</a:t>
            </a:r>
            <a:r>
              <a:rPr lang="en-US" sz="1200" dirty="0" smtClean="0"/>
              <a:t> </a:t>
            </a:r>
            <a:r>
              <a:rPr lang="ru-RU" sz="1200" b="1" dirty="0" smtClean="0"/>
              <a:t>Инженерные войска Вооруженных Сил РФ приступили к организации дополнительной паромной переправы</a:t>
            </a:r>
            <a:r>
              <a:rPr lang="ru-RU" sz="1200" dirty="0" smtClean="0"/>
              <a:t> </a:t>
            </a:r>
            <a:br>
              <a:rPr lang="ru-RU" sz="1200" dirty="0" smtClean="0"/>
            </a:br>
            <a:r>
              <a:rPr lang="ru-RU" sz="1200" dirty="0" smtClean="0"/>
              <a:t>между портами Кавказ /г. Темрюк/ и Крым /г. Керчь/. Понтонно-переправочные средства привезли с Владимирской, </a:t>
            </a:r>
            <a:br>
              <a:rPr lang="ru-RU" sz="1200" dirty="0" smtClean="0"/>
            </a:br>
            <a:r>
              <a:rPr lang="ru-RU" sz="1200" dirty="0" smtClean="0"/>
              <a:t>Ростовской и Волгоградской областей. Ожидается, что новая переправа позволит существенно увеличить транспортное </a:t>
            </a:r>
            <a:br>
              <a:rPr lang="ru-RU" sz="1200" dirty="0" smtClean="0"/>
            </a:br>
            <a:r>
              <a:rPr lang="ru-RU" sz="1200" dirty="0" smtClean="0"/>
              <a:t>и грузовое сообщение с Крымом в курортный сезон. В ее составе будет задействовано 4 парома, каждый способен </a:t>
            </a:r>
            <a:br>
              <a:rPr lang="ru-RU" sz="1200" dirty="0" smtClean="0"/>
            </a:br>
            <a:r>
              <a:rPr lang="ru-RU" sz="1200" dirty="0" smtClean="0"/>
              <a:t>переправлять 6 большегрузных автомобилей типа КАМАЗ или более 20 легковых </a:t>
            </a:r>
            <a:r>
              <a:rPr lang="en-US" sz="1200" dirty="0" smtClean="0"/>
              <a:t> </a:t>
            </a:r>
            <a:r>
              <a:rPr lang="ru-RU" sz="1200" dirty="0" smtClean="0"/>
              <a:t>автомобилей /максимум 180 т груза</a:t>
            </a:r>
            <a:r>
              <a:rPr lang="en-US" sz="1200" dirty="0" smtClean="0"/>
              <a:t>.</a:t>
            </a:r>
            <a:endParaRPr lang="ru-RU" sz="1200" dirty="0" smtClean="0"/>
          </a:p>
          <a:p>
            <a:pPr marL="216000"/>
            <a:endParaRPr lang="ru-RU" sz="1200" dirty="0" smtClean="0"/>
          </a:p>
          <a:p>
            <a:pPr marL="216000"/>
            <a:r>
              <a:rPr lang="ru-RU" sz="1200" dirty="0" smtClean="0"/>
              <a:t>01 по 31 мая 2014 года паромами Ейск, Николай Аксененко, </a:t>
            </a:r>
            <a:r>
              <a:rPr lang="ru-RU" sz="1200" dirty="0" err="1" smtClean="0"/>
              <a:t>Ионас</a:t>
            </a:r>
            <a:r>
              <a:rPr lang="ru-RU" sz="1200" dirty="0" smtClean="0"/>
              <a:t> и Керченский-2 по маршруту Кавказ-Крым-Кавказ </a:t>
            </a:r>
            <a:br>
              <a:rPr lang="ru-RU" sz="1200" dirty="0" smtClean="0"/>
            </a:br>
            <a:r>
              <a:rPr lang="ru-RU" sz="1200" dirty="0" smtClean="0"/>
              <a:t>совершено 994 рейса</a:t>
            </a:r>
            <a:r>
              <a:rPr lang="en-US" sz="1200" dirty="0" smtClean="0"/>
              <a:t>. </a:t>
            </a:r>
            <a:r>
              <a:rPr lang="ru-RU" sz="1200" dirty="0" smtClean="0"/>
              <a:t>Количество рейсов в мае по сравнению с апрелем 2014 года увеличилось на 25% и на 42% по сравнению </a:t>
            </a:r>
            <a:br>
              <a:rPr lang="ru-RU" sz="1200" dirty="0" smtClean="0"/>
            </a:br>
            <a:r>
              <a:rPr lang="ru-RU" sz="1200" dirty="0" smtClean="0"/>
              <a:t>с маем 2013 года. Пропускная способность Керченской переправы выросла с 2 до 10 тыс. человек и до 2 тыс. легковых машин </a:t>
            </a:r>
            <a:br>
              <a:rPr lang="ru-RU" sz="1200" dirty="0" smtClean="0"/>
            </a:br>
            <a:r>
              <a:rPr lang="ru-RU" sz="1200" dirty="0" smtClean="0"/>
              <a:t>в сутки по сравнению с прошлым годом</a:t>
            </a:r>
            <a:r>
              <a:rPr lang="en-US" sz="1200" dirty="0" smtClean="0"/>
              <a: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6453336"/>
            <a:ext cx="9144000" cy="404664"/>
          </a:xfrm>
          <a:prstGeom prst="rect">
            <a:avLst/>
          </a:prstGeom>
          <a:solidFill>
            <a:srgbClr val="B9CD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628650"/>
            <a:r>
              <a:rPr lang="ru-RU" sz="1200" dirty="0" smtClean="0">
                <a:solidFill>
                  <a:schemeClr val="tx1"/>
                </a:solidFill>
              </a:rPr>
              <a:t>Источник: анализ </a:t>
            </a:r>
            <a:r>
              <a:rPr lang="ru-RU" sz="1200" dirty="0" err="1" smtClean="0">
                <a:solidFill>
                  <a:schemeClr val="tx1"/>
                </a:solidFill>
              </a:rPr>
              <a:t>ИнфоТЭК-КОНСАЛТ</a:t>
            </a:r>
            <a:r>
              <a:rPr lang="ru-RU" sz="1200" dirty="0" smtClean="0">
                <a:solidFill>
                  <a:schemeClr val="tx1"/>
                </a:solidFill>
              </a:rPr>
              <a:t> 				                            </a:t>
            </a:r>
            <a:r>
              <a:rPr lang="ru-RU" sz="1200" dirty="0" err="1" smtClean="0">
                <a:solidFill>
                  <a:schemeClr val="tx1"/>
                </a:solidFill>
              </a:rPr>
              <a:t>ИнфоТЭК-КОНСАЛТ</a:t>
            </a:r>
            <a:r>
              <a:rPr lang="ru-RU" sz="1200" dirty="0" smtClean="0">
                <a:solidFill>
                  <a:schemeClr val="tx1"/>
                </a:solidFill>
              </a:rPr>
              <a:t>  </a:t>
            </a:r>
            <a:r>
              <a:rPr lang="en-US" sz="1200" dirty="0" smtClean="0">
                <a:solidFill>
                  <a:schemeClr val="tx1"/>
                </a:solidFill>
              </a:rPr>
              <a:t>|  </a:t>
            </a:r>
            <a:fld id="{2F53DC92-EA75-4413-A3DE-E9D8420ED53E}" type="slidenum">
              <a:rPr lang="ru-RU" sz="1200" smtClean="0">
                <a:solidFill>
                  <a:schemeClr val="tx1"/>
                </a:solidFill>
              </a:rPr>
              <a:pPr indent="628650"/>
              <a:t>4</a:t>
            </a:fld>
            <a:endParaRPr lang="ru-RU" sz="1200" dirty="0">
              <a:solidFill>
                <a:schemeClr val="tx1"/>
              </a:solidFill>
            </a:endParaRPr>
          </a:p>
        </p:txBody>
      </p:sp>
      <p:pic>
        <p:nvPicPr>
          <p:cNvPr id="5" name="Рисунок 4"/>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107504" y="6525344"/>
            <a:ext cx="517821" cy="239536"/>
          </a:xfrm>
          <a:prstGeom prst="rect">
            <a:avLst/>
          </a:prstGeom>
          <a:effectLst/>
        </p:spPr>
      </p:pic>
      <p:sp>
        <p:nvSpPr>
          <p:cNvPr id="6" name="Прямоугольник 5"/>
          <p:cNvSpPr/>
          <p:nvPr/>
        </p:nvSpPr>
        <p:spPr>
          <a:xfrm>
            <a:off x="0" y="16353"/>
            <a:ext cx="9144000" cy="769441"/>
          </a:xfrm>
          <a:prstGeom prst="rect">
            <a:avLst/>
          </a:prstGeom>
        </p:spPr>
        <p:txBody>
          <a:bodyPr wrap="square">
            <a:spAutoFit/>
          </a:bodyPr>
          <a:lstStyle/>
          <a:p>
            <a:pPr algn="ctr">
              <a:spcBef>
                <a:spcPct val="0"/>
              </a:spcBef>
              <a:defRPr/>
            </a:pPr>
            <a:r>
              <a:rPr lang="ru-RU" sz="2200" b="1" dirty="0" smtClean="0">
                <a:ln w="11430"/>
                <a:solidFill>
                  <a:srgbClr val="C00000"/>
                </a:solidFill>
                <a:effectLst>
                  <a:outerShdw blurRad="80000" dist="40000" dir="5040000" algn="tl">
                    <a:srgbClr val="000000">
                      <a:alpha val="30000"/>
                    </a:srgbClr>
                  </a:outerShdw>
                </a:effectLst>
                <a:latin typeface="+mj-lt"/>
                <a:ea typeface="+mj-ea"/>
                <a:cs typeface="+mj-cs"/>
              </a:rPr>
              <a:t>Танкера забирают львиную долю бункера – поэтому вашему вниманию нефтеналивная перевалка Крыма (источник – данные РЖД)</a:t>
            </a:r>
            <a:endParaRPr lang="ru-RU" sz="2200" b="1" dirty="0">
              <a:ln w="11430"/>
              <a:solidFill>
                <a:srgbClr val="C00000"/>
              </a:solidFill>
              <a:effectLst>
                <a:outerShdw blurRad="80000" dist="40000" dir="5040000" algn="tl">
                  <a:srgbClr val="000000">
                    <a:alpha val="30000"/>
                  </a:srgbClr>
                </a:outerShdw>
              </a:effectLst>
              <a:latin typeface="+mj-lt"/>
              <a:ea typeface="+mj-ea"/>
              <a:cs typeface="+mj-cs"/>
            </a:endParaRPr>
          </a:p>
        </p:txBody>
      </p:sp>
      <p:sp>
        <p:nvSpPr>
          <p:cNvPr id="8" name="Прямоугольник 7"/>
          <p:cNvSpPr/>
          <p:nvPr/>
        </p:nvSpPr>
        <p:spPr>
          <a:xfrm>
            <a:off x="147059" y="969932"/>
            <a:ext cx="2048677" cy="338554"/>
          </a:xfrm>
          <a:prstGeom prst="rect">
            <a:avLst/>
          </a:prstGeom>
        </p:spPr>
        <p:txBody>
          <a:bodyPr wrap="square">
            <a:spAutoFit/>
          </a:bodyPr>
          <a:lstStyle/>
          <a:p>
            <a:r>
              <a:rPr lang="ru-RU" sz="1600" b="1" dirty="0" smtClean="0">
                <a:solidFill>
                  <a:srgbClr val="0070C0"/>
                </a:solidFill>
              </a:rPr>
              <a:t>Керчь*</a:t>
            </a:r>
            <a:endParaRPr lang="ru-RU" sz="1600" dirty="0"/>
          </a:p>
        </p:txBody>
      </p:sp>
      <p:graphicFrame>
        <p:nvGraphicFramePr>
          <p:cNvPr id="9" name="Диаграмма 8"/>
          <p:cNvGraphicFramePr/>
          <p:nvPr/>
        </p:nvGraphicFramePr>
        <p:xfrm>
          <a:off x="35496" y="930206"/>
          <a:ext cx="4446494" cy="2562091"/>
        </p:xfrm>
        <a:graphic>
          <a:graphicData uri="http://schemas.openxmlformats.org/drawingml/2006/chart">
            <c:chart xmlns:c="http://schemas.openxmlformats.org/drawingml/2006/chart" xmlns:r="http://schemas.openxmlformats.org/officeDocument/2006/relationships" r:id="rId4"/>
          </a:graphicData>
        </a:graphic>
      </p:graphicFrame>
      <p:sp>
        <p:nvSpPr>
          <p:cNvPr id="10" name="TextBox 9"/>
          <p:cNvSpPr txBox="1"/>
          <p:nvPr/>
        </p:nvSpPr>
        <p:spPr>
          <a:xfrm>
            <a:off x="705326" y="2082334"/>
            <a:ext cx="624070" cy="230832"/>
          </a:xfrm>
          <a:prstGeom prst="rect">
            <a:avLst/>
          </a:prstGeom>
          <a:noFill/>
        </p:spPr>
        <p:txBody>
          <a:bodyPr wrap="square" rtlCol="0">
            <a:spAutoFit/>
          </a:bodyPr>
          <a:lstStyle/>
          <a:p>
            <a:pPr algn="ctr"/>
            <a:r>
              <a:rPr lang="ru-RU" sz="900" b="1" dirty="0" smtClean="0">
                <a:solidFill>
                  <a:srgbClr val="00B050"/>
                </a:solidFill>
              </a:rPr>
              <a:t>+154%</a:t>
            </a:r>
            <a:endParaRPr lang="ru-RU" sz="900" b="1" dirty="0">
              <a:solidFill>
                <a:srgbClr val="00B050"/>
              </a:solidFill>
            </a:endParaRPr>
          </a:p>
        </p:txBody>
      </p:sp>
      <p:cxnSp>
        <p:nvCxnSpPr>
          <p:cNvPr id="11" name="Прямая соединительная линия 10"/>
          <p:cNvCxnSpPr/>
          <p:nvPr/>
        </p:nvCxnSpPr>
        <p:spPr>
          <a:xfrm rot="5400000" flipH="1" flipV="1">
            <a:off x="675944" y="2465800"/>
            <a:ext cx="214314" cy="1720"/>
          </a:xfrm>
          <a:prstGeom prst="line">
            <a:avLst/>
          </a:prstGeom>
        </p:spPr>
        <p:style>
          <a:lnRef idx="1">
            <a:schemeClr val="accent1"/>
          </a:lnRef>
          <a:fillRef idx="0">
            <a:schemeClr val="accent1"/>
          </a:fillRef>
          <a:effectRef idx="0">
            <a:schemeClr val="accent1"/>
          </a:effectRef>
          <a:fontRef idx="minor">
            <a:schemeClr val="tx1"/>
          </a:fontRef>
        </p:style>
      </p:cxnSp>
      <p:cxnSp>
        <p:nvCxnSpPr>
          <p:cNvPr id="12" name="Прямая соединительная линия 11"/>
          <p:cNvCxnSpPr/>
          <p:nvPr/>
        </p:nvCxnSpPr>
        <p:spPr>
          <a:xfrm flipV="1">
            <a:off x="783186" y="2281333"/>
            <a:ext cx="496154" cy="86111"/>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Прямая соединительная линия 12"/>
          <p:cNvCxnSpPr/>
          <p:nvPr/>
        </p:nvCxnSpPr>
        <p:spPr>
          <a:xfrm rot="5400000">
            <a:off x="1168541" y="2383049"/>
            <a:ext cx="214314" cy="1720"/>
          </a:xfrm>
          <a:prstGeom prst="line">
            <a:avLst/>
          </a:prstGeom>
        </p:spPr>
        <p:style>
          <a:lnRef idx="1">
            <a:schemeClr val="accent1"/>
          </a:lnRef>
          <a:fillRef idx="0">
            <a:schemeClr val="accent1"/>
          </a:fillRef>
          <a:effectRef idx="0">
            <a:schemeClr val="accent1"/>
          </a:effectRef>
          <a:fontRef idx="minor">
            <a:schemeClr val="tx1"/>
          </a:fontRef>
        </p:style>
      </p:cxnSp>
      <p:sp>
        <p:nvSpPr>
          <p:cNvPr id="14" name="Равнобедренный треугольник 13"/>
          <p:cNvSpPr/>
          <p:nvPr/>
        </p:nvSpPr>
        <p:spPr>
          <a:xfrm rot="10800000">
            <a:off x="887894" y="2271111"/>
            <a:ext cx="308330" cy="213174"/>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5" name="TextBox 14"/>
          <p:cNvSpPr txBox="1"/>
          <p:nvPr/>
        </p:nvSpPr>
        <p:spPr>
          <a:xfrm>
            <a:off x="1554332" y="1866310"/>
            <a:ext cx="624070" cy="230832"/>
          </a:xfrm>
          <a:prstGeom prst="rect">
            <a:avLst/>
          </a:prstGeom>
          <a:noFill/>
        </p:spPr>
        <p:txBody>
          <a:bodyPr wrap="square" rtlCol="0">
            <a:spAutoFit/>
          </a:bodyPr>
          <a:lstStyle/>
          <a:p>
            <a:pPr algn="ctr"/>
            <a:r>
              <a:rPr lang="ru-RU" sz="900" b="1" dirty="0" smtClean="0">
                <a:solidFill>
                  <a:srgbClr val="00B050"/>
                </a:solidFill>
              </a:rPr>
              <a:t>+187%</a:t>
            </a:r>
            <a:endParaRPr lang="ru-RU" sz="900" b="1" dirty="0">
              <a:solidFill>
                <a:srgbClr val="00B050"/>
              </a:solidFill>
            </a:endParaRPr>
          </a:p>
        </p:txBody>
      </p:sp>
      <p:cxnSp>
        <p:nvCxnSpPr>
          <p:cNvPr id="16" name="Прямая соединительная линия 15"/>
          <p:cNvCxnSpPr/>
          <p:nvPr/>
        </p:nvCxnSpPr>
        <p:spPr>
          <a:xfrm rot="5400000" flipH="1" flipV="1">
            <a:off x="1521949" y="2374619"/>
            <a:ext cx="214314" cy="1720"/>
          </a:xfrm>
          <a:prstGeom prst="line">
            <a:avLst/>
          </a:prstGeom>
        </p:spPr>
        <p:style>
          <a:lnRef idx="1">
            <a:schemeClr val="accent1"/>
          </a:lnRef>
          <a:fillRef idx="0">
            <a:schemeClr val="accent1"/>
          </a:fillRef>
          <a:effectRef idx="0">
            <a:schemeClr val="accent1"/>
          </a:effectRef>
          <a:fontRef idx="minor">
            <a:schemeClr val="tx1"/>
          </a:fontRef>
        </p:style>
      </p:cxnSp>
      <p:cxnSp>
        <p:nvCxnSpPr>
          <p:cNvPr id="17" name="Прямая соединительная линия 16"/>
          <p:cNvCxnSpPr/>
          <p:nvPr/>
        </p:nvCxnSpPr>
        <p:spPr>
          <a:xfrm flipV="1">
            <a:off x="1627878" y="2032707"/>
            <a:ext cx="504031" cy="244526"/>
          </a:xfrm>
          <a:prstGeom prst="line">
            <a:avLst/>
          </a:prstGeom>
        </p:spPr>
        <p:style>
          <a:lnRef idx="1">
            <a:schemeClr val="accent1"/>
          </a:lnRef>
          <a:fillRef idx="0">
            <a:schemeClr val="accent1"/>
          </a:fillRef>
          <a:effectRef idx="0">
            <a:schemeClr val="accent1"/>
          </a:effectRef>
          <a:fontRef idx="minor">
            <a:schemeClr val="tx1"/>
          </a:fontRef>
        </p:style>
      </p:cxnSp>
      <p:cxnSp>
        <p:nvCxnSpPr>
          <p:cNvPr id="18" name="Прямая соединительная линия 17"/>
          <p:cNvCxnSpPr/>
          <p:nvPr/>
        </p:nvCxnSpPr>
        <p:spPr>
          <a:xfrm rot="5400000">
            <a:off x="2018343" y="2138474"/>
            <a:ext cx="214314" cy="1720"/>
          </a:xfrm>
          <a:prstGeom prst="line">
            <a:avLst/>
          </a:prstGeom>
        </p:spPr>
        <p:style>
          <a:lnRef idx="1">
            <a:schemeClr val="accent1"/>
          </a:lnRef>
          <a:fillRef idx="0">
            <a:schemeClr val="accent1"/>
          </a:fillRef>
          <a:effectRef idx="0">
            <a:schemeClr val="accent1"/>
          </a:effectRef>
          <a:fontRef idx="minor">
            <a:schemeClr val="tx1"/>
          </a:fontRef>
        </p:style>
      </p:cxnSp>
      <p:sp>
        <p:nvSpPr>
          <p:cNvPr id="19" name="Равнобедренный треугольник 18"/>
          <p:cNvSpPr/>
          <p:nvPr/>
        </p:nvSpPr>
        <p:spPr>
          <a:xfrm rot="10800000">
            <a:off x="1736901" y="2055087"/>
            <a:ext cx="308330" cy="213174"/>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0" name="TextBox 19"/>
          <p:cNvSpPr txBox="1"/>
          <p:nvPr/>
        </p:nvSpPr>
        <p:spPr>
          <a:xfrm>
            <a:off x="2398837" y="1320342"/>
            <a:ext cx="624070" cy="230832"/>
          </a:xfrm>
          <a:prstGeom prst="rect">
            <a:avLst/>
          </a:prstGeom>
          <a:noFill/>
        </p:spPr>
        <p:txBody>
          <a:bodyPr wrap="square" rtlCol="0">
            <a:spAutoFit/>
          </a:bodyPr>
          <a:lstStyle/>
          <a:p>
            <a:pPr algn="ctr"/>
            <a:r>
              <a:rPr lang="ru-RU" sz="900" b="1" dirty="0" smtClean="0">
                <a:solidFill>
                  <a:srgbClr val="00B050"/>
                </a:solidFill>
              </a:rPr>
              <a:t>+159%</a:t>
            </a:r>
            <a:endParaRPr lang="ru-RU" sz="900" b="1" dirty="0">
              <a:solidFill>
                <a:srgbClr val="00B050"/>
              </a:solidFill>
            </a:endParaRPr>
          </a:p>
        </p:txBody>
      </p:sp>
      <p:cxnSp>
        <p:nvCxnSpPr>
          <p:cNvPr id="21" name="Прямая соединительная линия 20"/>
          <p:cNvCxnSpPr/>
          <p:nvPr/>
        </p:nvCxnSpPr>
        <p:spPr>
          <a:xfrm rot="5400000" flipH="1" flipV="1">
            <a:off x="2364555" y="2108087"/>
            <a:ext cx="214314" cy="1720"/>
          </a:xfrm>
          <a:prstGeom prst="line">
            <a:avLst/>
          </a:prstGeom>
        </p:spPr>
        <p:style>
          <a:lnRef idx="1">
            <a:schemeClr val="accent1"/>
          </a:lnRef>
          <a:fillRef idx="0">
            <a:schemeClr val="accent1"/>
          </a:fillRef>
          <a:effectRef idx="0">
            <a:schemeClr val="accent1"/>
          </a:effectRef>
          <a:fontRef idx="minor">
            <a:schemeClr val="tx1"/>
          </a:fontRef>
        </p:style>
      </p:cxnSp>
      <p:cxnSp>
        <p:nvCxnSpPr>
          <p:cNvPr id="22" name="Прямая соединительная линия 21"/>
          <p:cNvCxnSpPr/>
          <p:nvPr/>
        </p:nvCxnSpPr>
        <p:spPr>
          <a:xfrm flipV="1">
            <a:off x="2476671" y="1394756"/>
            <a:ext cx="499743" cy="615948"/>
          </a:xfrm>
          <a:prstGeom prst="line">
            <a:avLst/>
          </a:prstGeom>
        </p:spPr>
        <p:style>
          <a:lnRef idx="1">
            <a:schemeClr val="accent1"/>
          </a:lnRef>
          <a:fillRef idx="0">
            <a:schemeClr val="accent1"/>
          </a:fillRef>
          <a:effectRef idx="0">
            <a:schemeClr val="accent1"/>
          </a:effectRef>
          <a:fontRef idx="minor">
            <a:schemeClr val="tx1"/>
          </a:fontRef>
        </p:style>
      </p:cxnSp>
      <p:cxnSp>
        <p:nvCxnSpPr>
          <p:cNvPr id="23" name="Прямая соединительная линия 22"/>
          <p:cNvCxnSpPr/>
          <p:nvPr/>
        </p:nvCxnSpPr>
        <p:spPr>
          <a:xfrm rot="5400000">
            <a:off x="2862847" y="1500523"/>
            <a:ext cx="214314" cy="1720"/>
          </a:xfrm>
          <a:prstGeom prst="line">
            <a:avLst/>
          </a:prstGeom>
        </p:spPr>
        <p:style>
          <a:lnRef idx="1">
            <a:schemeClr val="accent1"/>
          </a:lnRef>
          <a:fillRef idx="0">
            <a:schemeClr val="accent1"/>
          </a:fillRef>
          <a:effectRef idx="0">
            <a:schemeClr val="accent1"/>
          </a:effectRef>
          <a:fontRef idx="minor">
            <a:schemeClr val="tx1"/>
          </a:fontRef>
        </p:style>
      </p:cxnSp>
      <p:sp>
        <p:nvSpPr>
          <p:cNvPr id="24" name="Равнобедренный треугольник 23"/>
          <p:cNvSpPr/>
          <p:nvPr/>
        </p:nvSpPr>
        <p:spPr>
          <a:xfrm rot="10800000">
            <a:off x="2581406" y="1509119"/>
            <a:ext cx="308330" cy="213174"/>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5" name="TextBox 24"/>
          <p:cNvSpPr txBox="1"/>
          <p:nvPr/>
        </p:nvSpPr>
        <p:spPr>
          <a:xfrm>
            <a:off x="3251760" y="744279"/>
            <a:ext cx="624070" cy="230832"/>
          </a:xfrm>
          <a:prstGeom prst="rect">
            <a:avLst/>
          </a:prstGeom>
          <a:noFill/>
        </p:spPr>
        <p:txBody>
          <a:bodyPr wrap="square" rtlCol="0">
            <a:spAutoFit/>
          </a:bodyPr>
          <a:lstStyle/>
          <a:p>
            <a:pPr algn="ctr"/>
            <a:r>
              <a:rPr lang="ru-RU" sz="900" b="1" dirty="0" smtClean="0">
                <a:solidFill>
                  <a:srgbClr val="00B050"/>
                </a:solidFill>
              </a:rPr>
              <a:t>+58,5%</a:t>
            </a:r>
            <a:endParaRPr lang="ru-RU" sz="900" b="1" dirty="0">
              <a:solidFill>
                <a:srgbClr val="00B050"/>
              </a:solidFill>
            </a:endParaRPr>
          </a:p>
        </p:txBody>
      </p:sp>
      <p:cxnSp>
        <p:nvCxnSpPr>
          <p:cNvPr id="26" name="Прямая соединительная линия 25"/>
          <p:cNvCxnSpPr/>
          <p:nvPr/>
        </p:nvCxnSpPr>
        <p:spPr>
          <a:xfrm rot="5400000" flipH="1" flipV="1">
            <a:off x="3219370" y="1464539"/>
            <a:ext cx="214314" cy="1720"/>
          </a:xfrm>
          <a:prstGeom prst="line">
            <a:avLst/>
          </a:prstGeom>
        </p:spPr>
        <p:style>
          <a:lnRef idx="1">
            <a:schemeClr val="accent1"/>
          </a:lnRef>
          <a:fillRef idx="0">
            <a:schemeClr val="accent1"/>
          </a:fillRef>
          <a:effectRef idx="0">
            <a:schemeClr val="accent1"/>
          </a:effectRef>
          <a:fontRef idx="minor">
            <a:schemeClr val="tx1"/>
          </a:fontRef>
        </p:style>
      </p:cxnSp>
      <p:cxnSp>
        <p:nvCxnSpPr>
          <p:cNvPr id="27" name="Прямая соединительная линия 26"/>
          <p:cNvCxnSpPr/>
          <p:nvPr/>
        </p:nvCxnSpPr>
        <p:spPr>
          <a:xfrm flipV="1">
            <a:off x="3325464" y="808571"/>
            <a:ext cx="503872" cy="554262"/>
          </a:xfrm>
          <a:prstGeom prst="line">
            <a:avLst/>
          </a:prstGeom>
        </p:spPr>
        <p:style>
          <a:lnRef idx="1">
            <a:schemeClr val="accent1"/>
          </a:lnRef>
          <a:fillRef idx="0">
            <a:schemeClr val="accent1"/>
          </a:fillRef>
          <a:effectRef idx="0">
            <a:schemeClr val="accent1"/>
          </a:effectRef>
          <a:fontRef idx="minor">
            <a:schemeClr val="tx1"/>
          </a:fontRef>
        </p:style>
      </p:cxnSp>
      <p:cxnSp>
        <p:nvCxnSpPr>
          <p:cNvPr id="28" name="Прямая соединительная линия 27"/>
          <p:cNvCxnSpPr/>
          <p:nvPr/>
        </p:nvCxnSpPr>
        <p:spPr>
          <a:xfrm rot="5400000">
            <a:off x="3715769" y="914338"/>
            <a:ext cx="214314" cy="1720"/>
          </a:xfrm>
          <a:prstGeom prst="line">
            <a:avLst/>
          </a:prstGeom>
        </p:spPr>
        <p:style>
          <a:lnRef idx="1">
            <a:schemeClr val="accent1"/>
          </a:lnRef>
          <a:fillRef idx="0">
            <a:schemeClr val="accent1"/>
          </a:fillRef>
          <a:effectRef idx="0">
            <a:schemeClr val="accent1"/>
          </a:effectRef>
          <a:fontRef idx="minor">
            <a:schemeClr val="tx1"/>
          </a:fontRef>
        </p:style>
      </p:cxnSp>
      <p:sp>
        <p:nvSpPr>
          <p:cNvPr id="29" name="Равнобедренный треугольник 28"/>
          <p:cNvSpPr/>
          <p:nvPr/>
        </p:nvSpPr>
        <p:spPr>
          <a:xfrm rot="10800000">
            <a:off x="3434327" y="933056"/>
            <a:ext cx="308330" cy="213174"/>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cxnSp>
        <p:nvCxnSpPr>
          <p:cNvPr id="30" name="Прямая соединительная линия 29"/>
          <p:cNvCxnSpPr/>
          <p:nvPr/>
        </p:nvCxnSpPr>
        <p:spPr>
          <a:xfrm>
            <a:off x="4572000" y="692696"/>
            <a:ext cx="0" cy="5688632"/>
          </a:xfrm>
          <a:prstGeom prst="line">
            <a:avLst/>
          </a:prstGeom>
          <a:ln w="63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31" name="Прямоугольник 30"/>
          <p:cNvSpPr/>
          <p:nvPr/>
        </p:nvSpPr>
        <p:spPr>
          <a:xfrm>
            <a:off x="6836959" y="969932"/>
            <a:ext cx="1521255" cy="338554"/>
          </a:xfrm>
          <a:prstGeom prst="rect">
            <a:avLst/>
          </a:prstGeom>
        </p:spPr>
        <p:txBody>
          <a:bodyPr wrap="square">
            <a:spAutoFit/>
          </a:bodyPr>
          <a:lstStyle/>
          <a:p>
            <a:r>
              <a:rPr lang="ru-RU" sz="1600" b="1" dirty="0" smtClean="0">
                <a:solidFill>
                  <a:srgbClr val="0070C0"/>
                </a:solidFill>
              </a:rPr>
              <a:t>Севастополь</a:t>
            </a:r>
            <a:endParaRPr lang="ru-RU" sz="1600" dirty="0"/>
          </a:p>
        </p:txBody>
      </p:sp>
      <p:sp>
        <p:nvSpPr>
          <p:cNvPr id="32" name="Прямоугольник 31"/>
          <p:cNvSpPr/>
          <p:nvPr/>
        </p:nvSpPr>
        <p:spPr>
          <a:xfrm>
            <a:off x="38079" y="1290249"/>
            <a:ext cx="604653" cy="200055"/>
          </a:xfrm>
          <a:prstGeom prst="rect">
            <a:avLst/>
          </a:prstGeom>
        </p:spPr>
        <p:txBody>
          <a:bodyPr wrap="none">
            <a:spAutoFit/>
          </a:bodyPr>
          <a:lstStyle/>
          <a:p>
            <a:r>
              <a:rPr lang="ru-RU" sz="700" b="1" dirty="0" err="1" smtClean="0">
                <a:latin typeface="Arial" pitchFamily="34" charset="0"/>
                <a:cs typeface="Arial" pitchFamily="34" charset="0"/>
              </a:rPr>
              <a:t>Млн</a:t>
            </a:r>
            <a:r>
              <a:rPr lang="ru-RU" sz="700" b="1" dirty="0" smtClean="0">
                <a:latin typeface="Arial" pitchFamily="34" charset="0"/>
                <a:cs typeface="Arial" pitchFamily="34" charset="0"/>
              </a:rPr>
              <a:t> тонн</a:t>
            </a:r>
            <a:endParaRPr lang="ru-RU" sz="700" b="1" dirty="0"/>
          </a:p>
        </p:txBody>
      </p:sp>
      <p:sp>
        <p:nvSpPr>
          <p:cNvPr id="33" name="Прямоугольник 32"/>
          <p:cNvSpPr/>
          <p:nvPr/>
        </p:nvSpPr>
        <p:spPr>
          <a:xfrm>
            <a:off x="147059" y="3882534"/>
            <a:ext cx="3704861" cy="338554"/>
          </a:xfrm>
          <a:prstGeom prst="rect">
            <a:avLst/>
          </a:prstGeom>
        </p:spPr>
        <p:txBody>
          <a:bodyPr wrap="square">
            <a:spAutoFit/>
          </a:bodyPr>
          <a:lstStyle/>
          <a:p>
            <a:r>
              <a:rPr lang="ru-RU" sz="1600" b="1" dirty="0" smtClean="0">
                <a:solidFill>
                  <a:srgbClr val="0070C0"/>
                </a:solidFill>
              </a:rPr>
              <a:t>Феодосия</a:t>
            </a:r>
            <a:endParaRPr lang="ru-RU" sz="1600" dirty="0"/>
          </a:p>
        </p:txBody>
      </p:sp>
      <p:graphicFrame>
        <p:nvGraphicFramePr>
          <p:cNvPr id="34" name="Диаграмма 33"/>
          <p:cNvGraphicFramePr/>
          <p:nvPr/>
        </p:nvGraphicFramePr>
        <p:xfrm>
          <a:off x="35496" y="4190891"/>
          <a:ext cx="4446494" cy="2160240"/>
        </p:xfrm>
        <a:graphic>
          <a:graphicData uri="http://schemas.openxmlformats.org/drawingml/2006/chart">
            <c:chart xmlns:c="http://schemas.openxmlformats.org/drawingml/2006/chart" xmlns:r="http://schemas.openxmlformats.org/officeDocument/2006/relationships" r:id="rId5"/>
          </a:graphicData>
        </a:graphic>
      </p:graphicFrame>
      <p:sp>
        <p:nvSpPr>
          <p:cNvPr id="35" name="TextBox 34"/>
          <p:cNvSpPr txBox="1"/>
          <p:nvPr/>
        </p:nvSpPr>
        <p:spPr>
          <a:xfrm>
            <a:off x="705326" y="4221088"/>
            <a:ext cx="624070" cy="230832"/>
          </a:xfrm>
          <a:prstGeom prst="rect">
            <a:avLst/>
          </a:prstGeom>
          <a:noFill/>
        </p:spPr>
        <p:txBody>
          <a:bodyPr wrap="square" rtlCol="0">
            <a:spAutoFit/>
          </a:bodyPr>
          <a:lstStyle/>
          <a:p>
            <a:pPr algn="ctr"/>
            <a:r>
              <a:rPr lang="ru-RU" sz="900" b="1" dirty="0" smtClean="0">
                <a:solidFill>
                  <a:srgbClr val="00B050"/>
                </a:solidFill>
              </a:rPr>
              <a:t>+27%</a:t>
            </a:r>
            <a:endParaRPr lang="ru-RU" sz="900" b="1" dirty="0">
              <a:solidFill>
                <a:srgbClr val="00B050"/>
              </a:solidFill>
            </a:endParaRPr>
          </a:p>
        </p:txBody>
      </p:sp>
      <p:cxnSp>
        <p:nvCxnSpPr>
          <p:cNvPr id="36" name="Прямая соединительная линия 35"/>
          <p:cNvCxnSpPr/>
          <p:nvPr/>
        </p:nvCxnSpPr>
        <p:spPr>
          <a:xfrm rot="5400000" flipH="1" flipV="1">
            <a:off x="679744" y="4698845"/>
            <a:ext cx="214314" cy="1720"/>
          </a:xfrm>
          <a:prstGeom prst="line">
            <a:avLst/>
          </a:prstGeom>
        </p:spPr>
        <p:style>
          <a:lnRef idx="1">
            <a:schemeClr val="accent1"/>
          </a:lnRef>
          <a:fillRef idx="0">
            <a:schemeClr val="accent1"/>
          </a:fillRef>
          <a:effectRef idx="0">
            <a:schemeClr val="accent1"/>
          </a:effectRef>
          <a:fontRef idx="minor">
            <a:schemeClr val="tx1"/>
          </a:fontRef>
        </p:style>
      </p:cxnSp>
      <p:cxnSp>
        <p:nvCxnSpPr>
          <p:cNvPr id="37" name="Прямая соединительная линия 36"/>
          <p:cNvCxnSpPr/>
          <p:nvPr/>
        </p:nvCxnSpPr>
        <p:spPr>
          <a:xfrm flipV="1">
            <a:off x="785046" y="4393580"/>
            <a:ext cx="495114" cy="205183"/>
          </a:xfrm>
          <a:prstGeom prst="line">
            <a:avLst/>
          </a:prstGeom>
        </p:spPr>
        <p:style>
          <a:lnRef idx="1">
            <a:schemeClr val="accent1"/>
          </a:lnRef>
          <a:fillRef idx="0">
            <a:schemeClr val="accent1"/>
          </a:fillRef>
          <a:effectRef idx="0">
            <a:schemeClr val="accent1"/>
          </a:effectRef>
          <a:fontRef idx="minor">
            <a:schemeClr val="tx1"/>
          </a:fontRef>
        </p:style>
      </p:cxnSp>
      <p:cxnSp>
        <p:nvCxnSpPr>
          <p:cNvPr id="38" name="Прямая соединительная линия 37"/>
          <p:cNvCxnSpPr/>
          <p:nvPr/>
        </p:nvCxnSpPr>
        <p:spPr>
          <a:xfrm rot="5400000">
            <a:off x="1169335" y="4490988"/>
            <a:ext cx="214314" cy="1720"/>
          </a:xfrm>
          <a:prstGeom prst="line">
            <a:avLst/>
          </a:prstGeom>
        </p:spPr>
        <p:style>
          <a:lnRef idx="1">
            <a:schemeClr val="accent1"/>
          </a:lnRef>
          <a:fillRef idx="0">
            <a:schemeClr val="accent1"/>
          </a:fillRef>
          <a:effectRef idx="0">
            <a:schemeClr val="accent1"/>
          </a:effectRef>
          <a:fontRef idx="minor">
            <a:schemeClr val="tx1"/>
          </a:fontRef>
        </p:style>
      </p:cxnSp>
      <p:sp>
        <p:nvSpPr>
          <p:cNvPr id="39" name="Равнобедренный треугольник 38"/>
          <p:cNvSpPr/>
          <p:nvPr/>
        </p:nvSpPr>
        <p:spPr>
          <a:xfrm rot="10800000">
            <a:off x="887894" y="4409865"/>
            <a:ext cx="308330" cy="213174"/>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0" name="TextBox 39"/>
          <p:cNvSpPr txBox="1"/>
          <p:nvPr/>
        </p:nvSpPr>
        <p:spPr>
          <a:xfrm>
            <a:off x="1554332" y="4005064"/>
            <a:ext cx="624070" cy="230832"/>
          </a:xfrm>
          <a:prstGeom prst="rect">
            <a:avLst/>
          </a:prstGeom>
          <a:noFill/>
        </p:spPr>
        <p:txBody>
          <a:bodyPr wrap="square" rtlCol="0">
            <a:spAutoFit/>
          </a:bodyPr>
          <a:lstStyle/>
          <a:p>
            <a:pPr algn="ctr"/>
            <a:r>
              <a:rPr lang="ru-RU" sz="900" b="1" dirty="0" smtClean="0">
                <a:solidFill>
                  <a:srgbClr val="00B050"/>
                </a:solidFill>
              </a:rPr>
              <a:t>+24%</a:t>
            </a:r>
            <a:endParaRPr lang="ru-RU" sz="900" b="1" dirty="0">
              <a:solidFill>
                <a:srgbClr val="00B050"/>
              </a:solidFill>
            </a:endParaRPr>
          </a:p>
        </p:txBody>
      </p:sp>
      <p:cxnSp>
        <p:nvCxnSpPr>
          <p:cNvPr id="41" name="Прямая соединительная линия 40"/>
          <p:cNvCxnSpPr/>
          <p:nvPr/>
        </p:nvCxnSpPr>
        <p:spPr>
          <a:xfrm rot="5400000" flipH="1" flipV="1">
            <a:off x="1526044" y="4488818"/>
            <a:ext cx="214314" cy="1720"/>
          </a:xfrm>
          <a:prstGeom prst="line">
            <a:avLst/>
          </a:prstGeom>
        </p:spPr>
        <p:style>
          <a:lnRef idx="1">
            <a:schemeClr val="accent1"/>
          </a:lnRef>
          <a:fillRef idx="0">
            <a:schemeClr val="accent1"/>
          </a:fillRef>
          <a:effectRef idx="0">
            <a:schemeClr val="accent1"/>
          </a:effectRef>
          <a:fontRef idx="minor">
            <a:schemeClr val="tx1"/>
          </a:fontRef>
        </p:style>
      </p:cxnSp>
      <p:cxnSp>
        <p:nvCxnSpPr>
          <p:cNvPr id="42" name="Прямая соединительная линия 41"/>
          <p:cNvCxnSpPr/>
          <p:nvPr/>
        </p:nvCxnSpPr>
        <p:spPr>
          <a:xfrm flipV="1">
            <a:off x="1632539" y="4183938"/>
            <a:ext cx="495114" cy="196261"/>
          </a:xfrm>
          <a:prstGeom prst="line">
            <a:avLst/>
          </a:prstGeom>
        </p:spPr>
        <p:style>
          <a:lnRef idx="1">
            <a:schemeClr val="accent1"/>
          </a:lnRef>
          <a:fillRef idx="0">
            <a:schemeClr val="accent1"/>
          </a:fillRef>
          <a:effectRef idx="0">
            <a:schemeClr val="accent1"/>
          </a:effectRef>
          <a:fontRef idx="minor">
            <a:schemeClr val="tx1"/>
          </a:fontRef>
        </p:style>
      </p:cxnSp>
      <p:cxnSp>
        <p:nvCxnSpPr>
          <p:cNvPr id="43" name="Прямая соединительная линия 42"/>
          <p:cNvCxnSpPr/>
          <p:nvPr/>
        </p:nvCxnSpPr>
        <p:spPr>
          <a:xfrm rot="5400000">
            <a:off x="2018343" y="4290954"/>
            <a:ext cx="214314" cy="1720"/>
          </a:xfrm>
          <a:prstGeom prst="line">
            <a:avLst/>
          </a:prstGeom>
        </p:spPr>
        <p:style>
          <a:lnRef idx="1">
            <a:schemeClr val="accent1"/>
          </a:lnRef>
          <a:fillRef idx="0">
            <a:schemeClr val="accent1"/>
          </a:fillRef>
          <a:effectRef idx="0">
            <a:schemeClr val="accent1"/>
          </a:effectRef>
          <a:fontRef idx="minor">
            <a:schemeClr val="tx1"/>
          </a:fontRef>
        </p:style>
      </p:cxnSp>
      <p:sp>
        <p:nvSpPr>
          <p:cNvPr id="44" name="Равнобедренный треугольник 43"/>
          <p:cNvSpPr/>
          <p:nvPr/>
        </p:nvSpPr>
        <p:spPr>
          <a:xfrm rot="10800000">
            <a:off x="1736901" y="4193841"/>
            <a:ext cx="308330" cy="213174"/>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5" name="TextBox 44"/>
          <p:cNvSpPr txBox="1"/>
          <p:nvPr/>
        </p:nvSpPr>
        <p:spPr>
          <a:xfrm>
            <a:off x="2398837" y="4107169"/>
            <a:ext cx="624070" cy="230832"/>
          </a:xfrm>
          <a:prstGeom prst="rect">
            <a:avLst/>
          </a:prstGeom>
          <a:noFill/>
        </p:spPr>
        <p:txBody>
          <a:bodyPr wrap="square" rtlCol="0">
            <a:spAutoFit/>
          </a:bodyPr>
          <a:lstStyle/>
          <a:p>
            <a:pPr algn="ctr"/>
            <a:r>
              <a:rPr lang="ru-RU" sz="900" b="1" dirty="0" smtClean="0">
                <a:solidFill>
                  <a:srgbClr val="FF0000"/>
                </a:solidFill>
              </a:rPr>
              <a:t>-44%</a:t>
            </a:r>
            <a:endParaRPr lang="ru-RU" sz="900" b="1" dirty="0">
              <a:solidFill>
                <a:srgbClr val="FF0000"/>
              </a:solidFill>
            </a:endParaRPr>
          </a:p>
        </p:txBody>
      </p:sp>
      <p:cxnSp>
        <p:nvCxnSpPr>
          <p:cNvPr id="46" name="Прямая соединительная линия 45"/>
          <p:cNvCxnSpPr/>
          <p:nvPr/>
        </p:nvCxnSpPr>
        <p:spPr>
          <a:xfrm rot="5400000" flipH="1" flipV="1">
            <a:off x="2370549" y="4296268"/>
            <a:ext cx="214314" cy="1720"/>
          </a:xfrm>
          <a:prstGeom prst="line">
            <a:avLst/>
          </a:prstGeom>
        </p:spPr>
        <p:style>
          <a:lnRef idx="1">
            <a:schemeClr val="accent1"/>
          </a:lnRef>
          <a:fillRef idx="0">
            <a:schemeClr val="accent1"/>
          </a:fillRef>
          <a:effectRef idx="0">
            <a:schemeClr val="accent1"/>
          </a:effectRef>
          <a:fontRef idx="minor">
            <a:schemeClr val="tx1"/>
          </a:fontRef>
        </p:style>
      </p:cxnSp>
      <p:cxnSp>
        <p:nvCxnSpPr>
          <p:cNvPr id="47" name="Прямая соединительная линия 46"/>
          <p:cNvCxnSpPr/>
          <p:nvPr/>
        </p:nvCxnSpPr>
        <p:spPr>
          <a:xfrm>
            <a:off x="2475571" y="4192859"/>
            <a:ext cx="504035" cy="499574"/>
          </a:xfrm>
          <a:prstGeom prst="line">
            <a:avLst/>
          </a:prstGeom>
        </p:spPr>
        <p:style>
          <a:lnRef idx="1">
            <a:schemeClr val="accent1"/>
          </a:lnRef>
          <a:fillRef idx="0">
            <a:schemeClr val="accent1"/>
          </a:fillRef>
          <a:effectRef idx="0">
            <a:schemeClr val="accent1"/>
          </a:effectRef>
          <a:fontRef idx="minor">
            <a:schemeClr val="tx1"/>
          </a:fontRef>
        </p:style>
      </p:cxnSp>
      <p:cxnSp>
        <p:nvCxnSpPr>
          <p:cNvPr id="48" name="Прямая соединительная линия 47"/>
          <p:cNvCxnSpPr/>
          <p:nvPr/>
        </p:nvCxnSpPr>
        <p:spPr>
          <a:xfrm rot="5400000">
            <a:off x="2867308" y="4803162"/>
            <a:ext cx="214314" cy="1720"/>
          </a:xfrm>
          <a:prstGeom prst="line">
            <a:avLst/>
          </a:prstGeom>
        </p:spPr>
        <p:style>
          <a:lnRef idx="1">
            <a:schemeClr val="accent1"/>
          </a:lnRef>
          <a:fillRef idx="0">
            <a:schemeClr val="accent1"/>
          </a:fillRef>
          <a:effectRef idx="0">
            <a:schemeClr val="accent1"/>
          </a:effectRef>
          <a:fontRef idx="minor">
            <a:schemeClr val="tx1"/>
          </a:fontRef>
        </p:style>
      </p:cxnSp>
      <p:sp>
        <p:nvSpPr>
          <p:cNvPr id="49" name="Равнобедренный треугольник 48"/>
          <p:cNvSpPr/>
          <p:nvPr/>
        </p:nvSpPr>
        <p:spPr>
          <a:xfrm rot="10800000">
            <a:off x="2581406" y="4295946"/>
            <a:ext cx="308330" cy="213174"/>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0" name="TextBox 49"/>
          <p:cNvSpPr txBox="1"/>
          <p:nvPr/>
        </p:nvSpPr>
        <p:spPr>
          <a:xfrm>
            <a:off x="3251760" y="4539217"/>
            <a:ext cx="624070" cy="230832"/>
          </a:xfrm>
          <a:prstGeom prst="rect">
            <a:avLst/>
          </a:prstGeom>
          <a:noFill/>
        </p:spPr>
        <p:txBody>
          <a:bodyPr wrap="square" rtlCol="0">
            <a:spAutoFit/>
          </a:bodyPr>
          <a:lstStyle/>
          <a:p>
            <a:pPr algn="ctr"/>
            <a:r>
              <a:rPr lang="ru-RU" sz="900" b="1" dirty="0" smtClean="0">
                <a:solidFill>
                  <a:srgbClr val="FF0000"/>
                </a:solidFill>
              </a:rPr>
              <a:t>-36%</a:t>
            </a:r>
            <a:endParaRPr lang="ru-RU" sz="900" b="1" dirty="0">
              <a:solidFill>
                <a:srgbClr val="FF0000"/>
              </a:solidFill>
            </a:endParaRPr>
          </a:p>
        </p:txBody>
      </p:sp>
      <p:cxnSp>
        <p:nvCxnSpPr>
          <p:cNvPr id="51" name="Прямая соединительная линия 50"/>
          <p:cNvCxnSpPr/>
          <p:nvPr/>
        </p:nvCxnSpPr>
        <p:spPr>
          <a:xfrm rot="5400000" flipH="1" flipV="1">
            <a:off x="3232392" y="4805167"/>
            <a:ext cx="214314" cy="1720"/>
          </a:xfrm>
          <a:prstGeom prst="line">
            <a:avLst/>
          </a:prstGeom>
        </p:spPr>
        <p:style>
          <a:lnRef idx="1">
            <a:schemeClr val="accent1"/>
          </a:lnRef>
          <a:fillRef idx="0">
            <a:schemeClr val="accent1"/>
          </a:fillRef>
          <a:effectRef idx="0">
            <a:schemeClr val="accent1"/>
          </a:effectRef>
          <a:fontRef idx="minor">
            <a:schemeClr val="tx1"/>
          </a:fontRef>
        </p:style>
      </p:cxnSp>
      <p:cxnSp>
        <p:nvCxnSpPr>
          <p:cNvPr id="52" name="Прямая соединительная линия 51"/>
          <p:cNvCxnSpPr/>
          <p:nvPr/>
        </p:nvCxnSpPr>
        <p:spPr>
          <a:xfrm>
            <a:off x="3345366" y="4705815"/>
            <a:ext cx="504035" cy="240866"/>
          </a:xfrm>
          <a:prstGeom prst="line">
            <a:avLst/>
          </a:prstGeom>
        </p:spPr>
        <p:style>
          <a:lnRef idx="1">
            <a:schemeClr val="accent1"/>
          </a:lnRef>
          <a:fillRef idx="0">
            <a:schemeClr val="accent1"/>
          </a:fillRef>
          <a:effectRef idx="0">
            <a:schemeClr val="accent1"/>
          </a:effectRef>
          <a:fontRef idx="minor">
            <a:schemeClr val="tx1"/>
          </a:fontRef>
        </p:style>
      </p:cxnSp>
      <p:cxnSp>
        <p:nvCxnSpPr>
          <p:cNvPr id="53" name="Прямая соединительная линия 52"/>
          <p:cNvCxnSpPr/>
          <p:nvPr/>
        </p:nvCxnSpPr>
        <p:spPr>
          <a:xfrm rot="5400000">
            <a:off x="3740653" y="5046786"/>
            <a:ext cx="214314" cy="1720"/>
          </a:xfrm>
          <a:prstGeom prst="line">
            <a:avLst/>
          </a:prstGeom>
        </p:spPr>
        <p:style>
          <a:lnRef idx="1">
            <a:schemeClr val="accent1"/>
          </a:lnRef>
          <a:fillRef idx="0">
            <a:schemeClr val="accent1"/>
          </a:fillRef>
          <a:effectRef idx="0">
            <a:schemeClr val="accent1"/>
          </a:effectRef>
          <a:fontRef idx="minor">
            <a:schemeClr val="tx1"/>
          </a:fontRef>
        </p:style>
      </p:cxnSp>
      <p:sp>
        <p:nvSpPr>
          <p:cNvPr id="54" name="Равнобедренный треугольник 53"/>
          <p:cNvSpPr/>
          <p:nvPr/>
        </p:nvSpPr>
        <p:spPr>
          <a:xfrm rot="10800000">
            <a:off x="3434327" y="4727994"/>
            <a:ext cx="308330" cy="213174"/>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5" name="Прямоугольник 54"/>
          <p:cNvSpPr/>
          <p:nvPr/>
        </p:nvSpPr>
        <p:spPr>
          <a:xfrm>
            <a:off x="69050" y="4148501"/>
            <a:ext cx="604653" cy="200055"/>
          </a:xfrm>
          <a:prstGeom prst="rect">
            <a:avLst/>
          </a:prstGeom>
        </p:spPr>
        <p:txBody>
          <a:bodyPr wrap="none">
            <a:spAutoFit/>
          </a:bodyPr>
          <a:lstStyle/>
          <a:p>
            <a:r>
              <a:rPr lang="ru-RU" sz="700" b="1" dirty="0" err="1" smtClean="0">
                <a:latin typeface="Arial" pitchFamily="34" charset="0"/>
                <a:cs typeface="Arial" pitchFamily="34" charset="0"/>
              </a:rPr>
              <a:t>Млн</a:t>
            </a:r>
            <a:r>
              <a:rPr lang="ru-RU" sz="700" b="1" dirty="0" smtClean="0">
                <a:latin typeface="Arial" pitchFamily="34" charset="0"/>
                <a:cs typeface="Arial" pitchFamily="34" charset="0"/>
              </a:rPr>
              <a:t> тонн</a:t>
            </a:r>
            <a:endParaRPr lang="ru-RU" sz="700" b="1" dirty="0"/>
          </a:p>
        </p:txBody>
      </p:sp>
      <p:graphicFrame>
        <p:nvGraphicFramePr>
          <p:cNvPr id="79" name="Диаграмма 78"/>
          <p:cNvGraphicFramePr/>
          <p:nvPr/>
        </p:nvGraphicFramePr>
        <p:xfrm>
          <a:off x="4644008" y="1334127"/>
          <a:ext cx="4446494" cy="2044351"/>
        </p:xfrm>
        <a:graphic>
          <a:graphicData uri="http://schemas.openxmlformats.org/drawingml/2006/chart">
            <c:chart xmlns:c="http://schemas.openxmlformats.org/drawingml/2006/chart" xmlns:r="http://schemas.openxmlformats.org/officeDocument/2006/relationships" r:id="rId6"/>
          </a:graphicData>
        </a:graphic>
      </p:graphicFrame>
      <p:sp>
        <p:nvSpPr>
          <p:cNvPr id="80" name="TextBox 79"/>
          <p:cNvSpPr txBox="1"/>
          <p:nvPr/>
        </p:nvSpPr>
        <p:spPr>
          <a:xfrm>
            <a:off x="5313838" y="1002214"/>
            <a:ext cx="624070" cy="230832"/>
          </a:xfrm>
          <a:prstGeom prst="rect">
            <a:avLst/>
          </a:prstGeom>
          <a:noFill/>
        </p:spPr>
        <p:txBody>
          <a:bodyPr wrap="square" rtlCol="0">
            <a:spAutoFit/>
          </a:bodyPr>
          <a:lstStyle/>
          <a:p>
            <a:pPr algn="ctr"/>
            <a:r>
              <a:rPr lang="ru-RU" sz="900" b="1" dirty="0" smtClean="0">
                <a:solidFill>
                  <a:srgbClr val="00B050"/>
                </a:solidFill>
              </a:rPr>
              <a:t>+6%</a:t>
            </a:r>
            <a:endParaRPr lang="ru-RU" sz="900" b="1" dirty="0">
              <a:solidFill>
                <a:srgbClr val="00B050"/>
              </a:solidFill>
            </a:endParaRPr>
          </a:p>
        </p:txBody>
      </p:sp>
      <p:cxnSp>
        <p:nvCxnSpPr>
          <p:cNvPr id="81" name="Прямая соединительная линия 80"/>
          <p:cNvCxnSpPr/>
          <p:nvPr/>
        </p:nvCxnSpPr>
        <p:spPr>
          <a:xfrm rot="5400000" flipH="1" flipV="1">
            <a:off x="5287428" y="1387237"/>
            <a:ext cx="214314" cy="1720"/>
          </a:xfrm>
          <a:prstGeom prst="line">
            <a:avLst/>
          </a:prstGeom>
        </p:spPr>
        <p:style>
          <a:lnRef idx="1">
            <a:schemeClr val="accent1"/>
          </a:lnRef>
          <a:fillRef idx="0">
            <a:schemeClr val="accent1"/>
          </a:fillRef>
          <a:effectRef idx="0">
            <a:schemeClr val="accent1"/>
          </a:effectRef>
          <a:fontRef idx="minor">
            <a:schemeClr val="tx1"/>
          </a:fontRef>
        </p:style>
      </p:cxnSp>
      <p:cxnSp>
        <p:nvCxnSpPr>
          <p:cNvPr id="82" name="Прямая соединительная линия 81"/>
          <p:cNvCxnSpPr/>
          <p:nvPr/>
        </p:nvCxnSpPr>
        <p:spPr>
          <a:xfrm flipV="1">
            <a:off x="5387385" y="1222638"/>
            <a:ext cx="509380" cy="61566"/>
          </a:xfrm>
          <a:prstGeom prst="line">
            <a:avLst/>
          </a:prstGeom>
        </p:spPr>
        <p:style>
          <a:lnRef idx="1">
            <a:schemeClr val="accent1"/>
          </a:lnRef>
          <a:fillRef idx="0">
            <a:schemeClr val="accent1"/>
          </a:fillRef>
          <a:effectRef idx="0">
            <a:schemeClr val="accent1"/>
          </a:effectRef>
          <a:fontRef idx="minor">
            <a:schemeClr val="tx1"/>
          </a:fontRef>
        </p:style>
      </p:cxnSp>
      <p:cxnSp>
        <p:nvCxnSpPr>
          <p:cNvPr id="83" name="Прямая соединительная линия 82"/>
          <p:cNvCxnSpPr/>
          <p:nvPr/>
        </p:nvCxnSpPr>
        <p:spPr>
          <a:xfrm rot="5400000">
            <a:off x="5786768" y="1317529"/>
            <a:ext cx="214314" cy="1720"/>
          </a:xfrm>
          <a:prstGeom prst="line">
            <a:avLst/>
          </a:prstGeom>
        </p:spPr>
        <p:style>
          <a:lnRef idx="1">
            <a:schemeClr val="accent1"/>
          </a:lnRef>
          <a:fillRef idx="0">
            <a:schemeClr val="accent1"/>
          </a:fillRef>
          <a:effectRef idx="0">
            <a:schemeClr val="accent1"/>
          </a:effectRef>
          <a:fontRef idx="minor">
            <a:schemeClr val="tx1"/>
          </a:fontRef>
        </p:style>
      </p:cxnSp>
      <p:sp>
        <p:nvSpPr>
          <p:cNvPr id="84" name="Равнобедренный треугольник 83"/>
          <p:cNvSpPr/>
          <p:nvPr/>
        </p:nvSpPr>
        <p:spPr>
          <a:xfrm rot="10800000">
            <a:off x="5496406" y="1190991"/>
            <a:ext cx="308330" cy="213174"/>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85" name="TextBox 84"/>
          <p:cNvSpPr txBox="1"/>
          <p:nvPr/>
        </p:nvSpPr>
        <p:spPr>
          <a:xfrm>
            <a:off x="6162844" y="1104319"/>
            <a:ext cx="624070" cy="230832"/>
          </a:xfrm>
          <a:prstGeom prst="rect">
            <a:avLst/>
          </a:prstGeom>
          <a:noFill/>
        </p:spPr>
        <p:txBody>
          <a:bodyPr wrap="square" rtlCol="0">
            <a:spAutoFit/>
          </a:bodyPr>
          <a:lstStyle/>
          <a:p>
            <a:pPr algn="ctr"/>
            <a:r>
              <a:rPr lang="ru-RU" sz="900" b="1" dirty="0" smtClean="0">
                <a:solidFill>
                  <a:srgbClr val="FF0000"/>
                </a:solidFill>
              </a:rPr>
              <a:t>-33%</a:t>
            </a:r>
            <a:endParaRPr lang="ru-RU" sz="900" b="1" dirty="0">
              <a:solidFill>
                <a:srgbClr val="FF0000"/>
              </a:solidFill>
            </a:endParaRPr>
          </a:p>
        </p:txBody>
      </p:sp>
      <p:cxnSp>
        <p:nvCxnSpPr>
          <p:cNvPr id="86" name="Прямая соединительная линия 85"/>
          <p:cNvCxnSpPr/>
          <p:nvPr/>
        </p:nvCxnSpPr>
        <p:spPr>
          <a:xfrm rot="5400000" flipH="1" flipV="1">
            <a:off x="6134953" y="1322578"/>
            <a:ext cx="214314" cy="1720"/>
          </a:xfrm>
          <a:prstGeom prst="line">
            <a:avLst/>
          </a:prstGeom>
        </p:spPr>
        <p:style>
          <a:lnRef idx="1">
            <a:schemeClr val="accent1"/>
          </a:lnRef>
          <a:fillRef idx="0">
            <a:schemeClr val="accent1"/>
          </a:fillRef>
          <a:effectRef idx="0">
            <a:schemeClr val="accent1"/>
          </a:effectRef>
          <a:fontRef idx="minor">
            <a:schemeClr val="tx1"/>
          </a:fontRef>
        </p:style>
      </p:cxnSp>
      <p:cxnSp>
        <p:nvCxnSpPr>
          <p:cNvPr id="87" name="Прямая соединительная линия 86"/>
          <p:cNvCxnSpPr/>
          <p:nvPr/>
        </p:nvCxnSpPr>
        <p:spPr>
          <a:xfrm>
            <a:off x="6240883" y="1223418"/>
            <a:ext cx="500254" cy="389542"/>
          </a:xfrm>
          <a:prstGeom prst="line">
            <a:avLst/>
          </a:prstGeom>
        </p:spPr>
        <p:style>
          <a:lnRef idx="1">
            <a:schemeClr val="accent1"/>
          </a:lnRef>
          <a:fillRef idx="0">
            <a:schemeClr val="accent1"/>
          </a:fillRef>
          <a:effectRef idx="0">
            <a:schemeClr val="accent1"/>
          </a:effectRef>
          <a:fontRef idx="minor">
            <a:schemeClr val="tx1"/>
          </a:fontRef>
        </p:style>
      </p:cxnSp>
      <p:cxnSp>
        <p:nvCxnSpPr>
          <p:cNvPr id="88" name="Прямая соединительная линия 87"/>
          <p:cNvCxnSpPr/>
          <p:nvPr/>
        </p:nvCxnSpPr>
        <p:spPr>
          <a:xfrm rot="5400000">
            <a:off x="6635056" y="1717701"/>
            <a:ext cx="214314" cy="1720"/>
          </a:xfrm>
          <a:prstGeom prst="line">
            <a:avLst/>
          </a:prstGeom>
        </p:spPr>
        <p:style>
          <a:lnRef idx="1">
            <a:schemeClr val="accent1"/>
          </a:lnRef>
          <a:fillRef idx="0">
            <a:schemeClr val="accent1"/>
          </a:fillRef>
          <a:effectRef idx="0">
            <a:schemeClr val="accent1"/>
          </a:effectRef>
          <a:fontRef idx="minor">
            <a:schemeClr val="tx1"/>
          </a:fontRef>
        </p:style>
      </p:cxnSp>
      <p:sp>
        <p:nvSpPr>
          <p:cNvPr id="89" name="Равнобедренный треугольник 88"/>
          <p:cNvSpPr/>
          <p:nvPr/>
        </p:nvSpPr>
        <p:spPr>
          <a:xfrm rot="10800000">
            <a:off x="6345413" y="1293096"/>
            <a:ext cx="308330" cy="213174"/>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90" name="TextBox 89"/>
          <p:cNvSpPr txBox="1"/>
          <p:nvPr/>
        </p:nvSpPr>
        <p:spPr>
          <a:xfrm>
            <a:off x="7007349" y="1506270"/>
            <a:ext cx="624070" cy="230832"/>
          </a:xfrm>
          <a:prstGeom prst="rect">
            <a:avLst/>
          </a:prstGeom>
          <a:noFill/>
        </p:spPr>
        <p:txBody>
          <a:bodyPr wrap="square" rtlCol="0">
            <a:spAutoFit/>
          </a:bodyPr>
          <a:lstStyle/>
          <a:p>
            <a:pPr algn="ctr"/>
            <a:r>
              <a:rPr lang="ru-RU" sz="900" b="1" dirty="0" smtClean="0">
                <a:solidFill>
                  <a:srgbClr val="FF0000"/>
                </a:solidFill>
              </a:rPr>
              <a:t>-50%</a:t>
            </a:r>
            <a:endParaRPr lang="ru-RU" sz="900" b="1" dirty="0">
              <a:solidFill>
                <a:srgbClr val="FF0000"/>
              </a:solidFill>
            </a:endParaRPr>
          </a:p>
        </p:txBody>
      </p:sp>
      <p:cxnSp>
        <p:nvCxnSpPr>
          <p:cNvPr id="91" name="Прямая соединительная линия 90"/>
          <p:cNvCxnSpPr/>
          <p:nvPr/>
        </p:nvCxnSpPr>
        <p:spPr>
          <a:xfrm rot="5400000" flipH="1" flipV="1">
            <a:off x="6976456" y="1700651"/>
            <a:ext cx="214314" cy="1720"/>
          </a:xfrm>
          <a:prstGeom prst="line">
            <a:avLst/>
          </a:prstGeom>
        </p:spPr>
        <p:style>
          <a:lnRef idx="1">
            <a:schemeClr val="accent1"/>
          </a:lnRef>
          <a:fillRef idx="0">
            <a:schemeClr val="accent1"/>
          </a:fillRef>
          <a:effectRef idx="0">
            <a:schemeClr val="accent1"/>
          </a:effectRef>
          <a:fontRef idx="minor">
            <a:schemeClr val="tx1"/>
          </a:fontRef>
        </p:style>
      </p:cxnSp>
      <p:cxnSp>
        <p:nvCxnSpPr>
          <p:cNvPr id="92" name="Прямая соединительная линия 91"/>
          <p:cNvCxnSpPr/>
          <p:nvPr/>
        </p:nvCxnSpPr>
        <p:spPr>
          <a:xfrm>
            <a:off x="7085575" y="1592458"/>
            <a:ext cx="487953" cy="451049"/>
          </a:xfrm>
          <a:prstGeom prst="line">
            <a:avLst/>
          </a:prstGeom>
        </p:spPr>
        <p:style>
          <a:lnRef idx="1">
            <a:schemeClr val="accent1"/>
          </a:lnRef>
          <a:fillRef idx="0">
            <a:schemeClr val="accent1"/>
          </a:fillRef>
          <a:effectRef idx="0">
            <a:schemeClr val="accent1"/>
          </a:effectRef>
          <a:fontRef idx="minor">
            <a:schemeClr val="tx1"/>
          </a:fontRef>
        </p:style>
      </p:cxnSp>
      <p:cxnSp>
        <p:nvCxnSpPr>
          <p:cNvPr id="93" name="Прямая соединительная линия 92"/>
          <p:cNvCxnSpPr/>
          <p:nvPr/>
        </p:nvCxnSpPr>
        <p:spPr>
          <a:xfrm rot="5400000">
            <a:off x="7464953" y="2140958"/>
            <a:ext cx="214314" cy="1720"/>
          </a:xfrm>
          <a:prstGeom prst="line">
            <a:avLst/>
          </a:prstGeom>
        </p:spPr>
        <p:style>
          <a:lnRef idx="1">
            <a:schemeClr val="accent1"/>
          </a:lnRef>
          <a:fillRef idx="0">
            <a:schemeClr val="accent1"/>
          </a:fillRef>
          <a:effectRef idx="0">
            <a:schemeClr val="accent1"/>
          </a:effectRef>
          <a:fontRef idx="minor">
            <a:schemeClr val="tx1"/>
          </a:fontRef>
        </p:style>
      </p:cxnSp>
      <p:sp>
        <p:nvSpPr>
          <p:cNvPr id="94" name="Равнобедренный треугольник 93"/>
          <p:cNvSpPr/>
          <p:nvPr/>
        </p:nvSpPr>
        <p:spPr>
          <a:xfrm rot="10800000">
            <a:off x="7189918" y="1695047"/>
            <a:ext cx="308330" cy="213174"/>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95" name="TextBox 94"/>
          <p:cNvSpPr txBox="1"/>
          <p:nvPr/>
        </p:nvSpPr>
        <p:spPr>
          <a:xfrm>
            <a:off x="7963071" y="1750321"/>
            <a:ext cx="425353" cy="230832"/>
          </a:xfrm>
          <a:prstGeom prst="rect">
            <a:avLst/>
          </a:prstGeom>
          <a:noFill/>
        </p:spPr>
        <p:txBody>
          <a:bodyPr wrap="square" rtlCol="0">
            <a:spAutoFit/>
          </a:bodyPr>
          <a:lstStyle/>
          <a:p>
            <a:pPr algn="ctr"/>
            <a:r>
              <a:rPr lang="ru-RU" sz="900" b="1" dirty="0" smtClean="0">
                <a:solidFill>
                  <a:srgbClr val="FF0000"/>
                </a:solidFill>
              </a:rPr>
              <a:t>-16%</a:t>
            </a:r>
            <a:endParaRPr lang="ru-RU" sz="900" b="1" dirty="0">
              <a:solidFill>
                <a:srgbClr val="FF0000"/>
              </a:solidFill>
            </a:endParaRPr>
          </a:p>
        </p:txBody>
      </p:sp>
      <p:cxnSp>
        <p:nvCxnSpPr>
          <p:cNvPr id="96" name="Прямая соединительная линия 95"/>
          <p:cNvCxnSpPr/>
          <p:nvPr/>
        </p:nvCxnSpPr>
        <p:spPr>
          <a:xfrm rot="5400000" flipH="1" flipV="1">
            <a:off x="7827882" y="2142885"/>
            <a:ext cx="214314" cy="1720"/>
          </a:xfrm>
          <a:prstGeom prst="line">
            <a:avLst/>
          </a:prstGeom>
        </p:spPr>
        <p:style>
          <a:lnRef idx="1">
            <a:schemeClr val="accent1"/>
          </a:lnRef>
          <a:fillRef idx="0">
            <a:schemeClr val="accent1"/>
          </a:fillRef>
          <a:effectRef idx="0">
            <a:schemeClr val="accent1"/>
          </a:effectRef>
          <a:fontRef idx="minor">
            <a:schemeClr val="tx1"/>
          </a:fontRef>
        </p:style>
      </p:cxnSp>
      <p:cxnSp>
        <p:nvCxnSpPr>
          <p:cNvPr id="97" name="Прямая соединительная линия 96"/>
          <p:cNvCxnSpPr/>
          <p:nvPr/>
        </p:nvCxnSpPr>
        <p:spPr>
          <a:xfrm>
            <a:off x="7934368" y="2039407"/>
            <a:ext cx="492054" cy="77908"/>
          </a:xfrm>
          <a:prstGeom prst="line">
            <a:avLst/>
          </a:prstGeom>
        </p:spPr>
        <p:style>
          <a:lnRef idx="1">
            <a:schemeClr val="accent1"/>
          </a:lnRef>
          <a:fillRef idx="0">
            <a:schemeClr val="accent1"/>
          </a:fillRef>
          <a:effectRef idx="0">
            <a:schemeClr val="accent1"/>
          </a:effectRef>
          <a:fontRef idx="minor">
            <a:schemeClr val="tx1"/>
          </a:fontRef>
        </p:style>
      </p:cxnSp>
      <p:cxnSp>
        <p:nvCxnSpPr>
          <p:cNvPr id="98" name="Прямая соединительная линия 97"/>
          <p:cNvCxnSpPr/>
          <p:nvPr/>
        </p:nvCxnSpPr>
        <p:spPr>
          <a:xfrm rot="5400000">
            <a:off x="8321274" y="2220130"/>
            <a:ext cx="214314" cy="1720"/>
          </a:xfrm>
          <a:prstGeom prst="line">
            <a:avLst/>
          </a:prstGeom>
        </p:spPr>
        <p:style>
          <a:lnRef idx="1">
            <a:schemeClr val="accent1"/>
          </a:lnRef>
          <a:fillRef idx="0">
            <a:schemeClr val="accent1"/>
          </a:fillRef>
          <a:effectRef idx="0">
            <a:schemeClr val="accent1"/>
          </a:effectRef>
          <a:fontRef idx="minor">
            <a:schemeClr val="tx1"/>
          </a:fontRef>
        </p:style>
      </p:cxnSp>
      <p:sp>
        <p:nvSpPr>
          <p:cNvPr id="99" name="Равнобедренный треугольник 98"/>
          <p:cNvSpPr/>
          <p:nvPr/>
        </p:nvSpPr>
        <p:spPr>
          <a:xfrm rot="10800000">
            <a:off x="8042839" y="1941168"/>
            <a:ext cx="308330" cy="213174"/>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00" name="Прямоугольник 99"/>
          <p:cNvSpPr/>
          <p:nvPr/>
        </p:nvSpPr>
        <p:spPr>
          <a:xfrm>
            <a:off x="4644008" y="1290249"/>
            <a:ext cx="604653" cy="200055"/>
          </a:xfrm>
          <a:prstGeom prst="rect">
            <a:avLst/>
          </a:prstGeom>
        </p:spPr>
        <p:txBody>
          <a:bodyPr wrap="none">
            <a:spAutoFit/>
          </a:bodyPr>
          <a:lstStyle/>
          <a:p>
            <a:r>
              <a:rPr lang="ru-RU" sz="700" b="1" dirty="0" err="1" smtClean="0">
                <a:latin typeface="Arial" pitchFamily="34" charset="0"/>
                <a:cs typeface="Arial" pitchFamily="34" charset="0"/>
              </a:rPr>
              <a:t>Млн</a:t>
            </a:r>
            <a:r>
              <a:rPr lang="ru-RU" sz="700" b="1" dirty="0" smtClean="0">
                <a:latin typeface="Arial" pitchFamily="34" charset="0"/>
                <a:cs typeface="Arial" pitchFamily="34" charset="0"/>
              </a:rPr>
              <a:t> тонн</a:t>
            </a:r>
            <a:endParaRPr lang="ru-RU" sz="700" b="1" dirty="0"/>
          </a:p>
        </p:txBody>
      </p:sp>
      <p:sp>
        <p:nvSpPr>
          <p:cNvPr id="199" name="Прямоугольник 198"/>
          <p:cNvSpPr/>
          <p:nvPr/>
        </p:nvSpPr>
        <p:spPr>
          <a:xfrm>
            <a:off x="179512" y="3507686"/>
            <a:ext cx="4294765" cy="230832"/>
          </a:xfrm>
          <a:prstGeom prst="rect">
            <a:avLst/>
          </a:prstGeom>
        </p:spPr>
        <p:txBody>
          <a:bodyPr wrap="none">
            <a:spAutoFit/>
          </a:bodyPr>
          <a:lstStyle/>
          <a:p>
            <a:r>
              <a:rPr lang="ru-RU" sz="900" dirty="0" smtClean="0">
                <a:latin typeface="Arial Narrow" pitchFamily="34" charset="0"/>
              </a:rPr>
              <a:t>* Сведения об объемах перевалки через рейдовые перевалочные комплексы отсутствуют</a:t>
            </a:r>
          </a:p>
        </p:txBody>
      </p:sp>
      <p:cxnSp>
        <p:nvCxnSpPr>
          <p:cNvPr id="200" name="Прямая соединительная линия 199"/>
          <p:cNvCxnSpPr/>
          <p:nvPr/>
        </p:nvCxnSpPr>
        <p:spPr>
          <a:xfrm>
            <a:off x="113505" y="3717032"/>
            <a:ext cx="8922991"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aphicFrame>
        <p:nvGraphicFramePr>
          <p:cNvPr id="203" name="Диаграмма 202"/>
          <p:cNvGraphicFramePr/>
          <p:nvPr/>
        </p:nvGraphicFramePr>
        <p:xfrm>
          <a:off x="4788024" y="3645024"/>
          <a:ext cx="3960440" cy="3703960"/>
        </p:xfrm>
        <a:graphic>
          <a:graphicData uri="http://schemas.openxmlformats.org/drawingml/2006/chart">
            <c:chart xmlns:c="http://schemas.openxmlformats.org/drawingml/2006/chart" xmlns:r="http://schemas.openxmlformats.org/officeDocument/2006/relationships" r:id="rId7"/>
          </a:graphicData>
        </a:graphic>
      </p:graphicFrame>
      <p:sp>
        <p:nvSpPr>
          <p:cNvPr id="78" name="TextBox 77"/>
          <p:cNvSpPr txBox="1"/>
          <p:nvPr/>
        </p:nvSpPr>
        <p:spPr>
          <a:xfrm>
            <a:off x="7858148" y="1261533"/>
            <a:ext cx="1057252" cy="461665"/>
          </a:xfrm>
          <a:prstGeom prst="rect">
            <a:avLst/>
          </a:prstGeom>
          <a:solidFill>
            <a:srgbClr val="FFFF00"/>
          </a:solidFill>
        </p:spPr>
        <p:txBody>
          <a:bodyPr wrap="square" rtlCol="0">
            <a:spAutoFit/>
          </a:bodyPr>
          <a:lstStyle/>
          <a:p>
            <a:r>
              <a:rPr lang="ru-RU" sz="800" dirty="0" smtClean="0">
                <a:solidFill>
                  <a:srgbClr val="FF0000"/>
                </a:solidFill>
              </a:rPr>
              <a:t>Данные Украины- немного нефти шло через Севастополь</a:t>
            </a:r>
            <a:endParaRPr lang="ru-RU" sz="800" dirty="0">
              <a:solidFill>
                <a:srgbClr val="FF0000"/>
              </a:solidFill>
            </a:endParaRPr>
          </a:p>
        </p:txBody>
      </p:sp>
      <p:sp>
        <p:nvSpPr>
          <p:cNvPr id="101" name="TextBox 100"/>
          <p:cNvSpPr txBox="1"/>
          <p:nvPr/>
        </p:nvSpPr>
        <p:spPr>
          <a:xfrm>
            <a:off x="3857620" y="4558737"/>
            <a:ext cx="714380" cy="461665"/>
          </a:xfrm>
          <a:prstGeom prst="rect">
            <a:avLst/>
          </a:prstGeom>
          <a:solidFill>
            <a:srgbClr val="FFFF00"/>
          </a:solidFill>
        </p:spPr>
        <p:txBody>
          <a:bodyPr wrap="square" rtlCol="0">
            <a:spAutoFit/>
          </a:bodyPr>
          <a:lstStyle/>
          <a:p>
            <a:pPr algn="ctr"/>
            <a:r>
              <a:rPr lang="ru-RU" sz="800" b="1" dirty="0" smtClean="0"/>
              <a:t>Данные Украины - 2,1 </a:t>
            </a:r>
            <a:r>
              <a:rPr lang="ru-RU" sz="800" b="1" dirty="0" err="1" smtClean="0"/>
              <a:t>млн</a:t>
            </a:r>
            <a:r>
              <a:rPr lang="ru-RU" sz="800" b="1" dirty="0" smtClean="0"/>
              <a:t> т</a:t>
            </a:r>
            <a:endParaRPr lang="ru-RU" sz="800" b="1" dirty="0"/>
          </a:p>
        </p:txBody>
      </p:sp>
      <p:sp>
        <p:nvSpPr>
          <p:cNvPr id="102" name="TextBox 101"/>
          <p:cNvSpPr txBox="1"/>
          <p:nvPr/>
        </p:nvSpPr>
        <p:spPr>
          <a:xfrm>
            <a:off x="3491880" y="1398560"/>
            <a:ext cx="1080120" cy="338554"/>
          </a:xfrm>
          <a:prstGeom prst="rect">
            <a:avLst/>
          </a:prstGeom>
          <a:solidFill>
            <a:srgbClr val="FFFF00"/>
          </a:solidFill>
        </p:spPr>
        <p:txBody>
          <a:bodyPr wrap="square" rtlCol="0">
            <a:spAutoFit/>
          </a:bodyPr>
          <a:lstStyle/>
          <a:p>
            <a:pPr algn="ctr"/>
            <a:r>
              <a:rPr lang="ru-RU" sz="800" b="1" dirty="0" smtClean="0"/>
              <a:t>Данные Украины - 1,9 </a:t>
            </a:r>
            <a:r>
              <a:rPr lang="ru-RU" sz="800" b="1" dirty="0" err="1" smtClean="0"/>
              <a:t>млн</a:t>
            </a:r>
            <a:r>
              <a:rPr lang="ru-RU" sz="800" b="1" dirty="0" smtClean="0"/>
              <a:t> т</a:t>
            </a:r>
            <a:endParaRPr lang="ru-RU" sz="800" b="1"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6453336"/>
            <a:ext cx="9144000" cy="404664"/>
          </a:xfrm>
          <a:prstGeom prst="rect">
            <a:avLst/>
          </a:prstGeom>
          <a:solidFill>
            <a:srgbClr val="B9CD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628650"/>
            <a:r>
              <a:rPr lang="ru-RU" sz="1200" dirty="0" smtClean="0">
                <a:solidFill>
                  <a:schemeClr val="tx1"/>
                </a:solidFill>
              </a:rPr>
              <a:t>Источник: анализ </a:t>
            </a:r>
            <a:r>
              <a:rPr lang="ru-RU" sz="1200" dirty="0" err="1" smtClean="0">
                <a:solidFill>
                  <a:schemeClr val="tx1"/>
                </a:solidFill>
              </a:rPr>
              <a:t>ИнфоТЭК-КОНСАЛТ</a:t>
            </a:r>
            <a:r>
              <a:rPr lang="ru-RU" sz="1200" dirty="0" smtClean="0">
                <a:solidFill>
                  <a:schemeClr val="tx1"/>
                </a:solidFill>
              </a:rPr>
              <a:t> 				                           </a:t>
            </a:r>
            <a:r>
              <a:rPr lang="ru-RU" sz="1200" dirty="0" err="1" smtClean="0">
                <a:solidFill>
                  <a:schemeClr val="tx1"/>
                </a:solidFill>
              </a:rPr>
              <a:t>ИнфоТЭК-КОНСАЛТ</a:t>
            </a:r>
            <a:r>
              <a:rPr lang="ru-RU" sz="1200" dirty="0" smtClean="0">
                <a:solidFill>
                  <a:schemeClr val="tx1"/>
                </a:solidFill>
              </a:rPr>
              <a:t>  </a:t>
            </a:r>
            <a:r>
              <a:rPr lang="en-US" sz="1200" dirty="0" smtClean="0">
                <a:solidFill>
                  <a:schemeClr val="tx1"/>
                </a:solidFill>
              </a:rPr>
              <a:t>|  </a:t>
            </a:r>
            <a:fld id="{2F53DC92-EA75-4413-A3DE-E9D8420ED53E}" type="slidenum">
              <a:rPr lang="ru-RU" sz="1200" smtClean="0">
                <a:solidFill>
                  <a:schemeClr val="tx1"/>
                </a:solidFill>
              </a:rPr>
              <a:pPr indent="628650"/>
              <a:t>5</a:t>
            </a:fld>
            <a:endParaRPr lang="ru-RU" sz="1200" dirty="0">
              <a:solidFill>
                <a:schemeClr val="tx1"/>
              </a:solidFill>
            </a:endParaRPr>
          </a:p>
        </p:txBody>
      </p:sp>
      <p:pic>
        <p:nvPicPr>
          <p:cNvPr id="5" name="Рисунок 4"/>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107504" y="6525344"/>
            <a:ext cx="517821" cy="239536"/>
          </a:xfrm>
          <a:prstGeom prst="rect">
            <a:avLst/>
          </a:prstGeom>
          <a:effectLst/>
        </p:spPr>
      </p:pic>
      <p:sp>
        <p:nvSpPr>
          <p:cNvPr id="6" name="Прямоугольник 5"/>
          <p:cNvSpPr/>
          <p:nvPr/>
        </p:nvSpPr>
        <p:spPr>
          <a:xfrm>
            <a:off x="0" y="25460"/>
            <a:ext cx="9144000" cy="954107"/>
          </a:xfrm>
          <a:prstGeom prst="rect">
            <a:avLst/>
          </a:prstGeom>
        </p:spPr>
        <p:txBody>
          <a:bodyPr wrap="square">
            <a:spAutoFit/>
          </a:bodyPr>
          <a:lstStyle/>
          <a:p>
            <a:pPr algn="ctr">
              <a:spcBef>
                <a:spcPct val="0"/>
              </a:spcBef>
              <a:defRPr/>
            </a:pPr>
            <a:r>
              <a:rPr lang="ru-RU" sz="2800" b="1" dirty="0" smtClean="0">
                <a:ln w="11430"/>
                <a:solidFill>
                  <a:srgbClr val="C00000"/>
                </a:solidFill>
                <a:effectLst>
                  <a:outerShdw blurRad="80000" dist="40000" dir="5040000" algn="tl">
                    <a:srgbClr val="000000">
                      <a:alpha val="30000"/>
                    </a:srgbClr>
                  </a:outerShdw>
                </a:effectLst>
                <a:latin typeface="+mj-lt"/>
                <a:ea typeface="+mj-ea"/>
                <a:cs typeface="+mj-cs"/>
              </a:rPr>
              <a:t>Поставки нефтепродуктов из РФ и Казахстана</a:t>
            </a:r>
            <a:br>
              <a:rPr lang="ru-RU" sz="2800" b="1" dirty="0" smtClean="0">
                <a:ln w="11430"/>
                <a:solidFill>
                  <a:srgbClr val="C00000"/>
                </a:solidFill>
                <a:effectLst>
                  <a:outerShdw blurRad="80000" dist="40000" dir="5040000" algn="tl">
                    <a:srgbClr val="000000">
                      <a:alpha val="30000"/>
                    </a:srgbClr>
                  </a:outerShdw>
                </a:effectLst>
                <a:latin typeface="+mj-lt"/>
                <a:ea typeface="+mj-ea"/>
                <a:cs typeface="+mj-cs"/>
              </a:rPr>
            </a:br>
            <a:r>
              <a:rPr lang="ru-RU" sz="2800" b="1" dirty="0" smtClean="0">
                <a:ln w="11430"/>
                <a:solidFill>
                  <a:srgbClr val="C00000"/>
                </a:solidFill>
                <a:effectLst>
                  <a:outerShdw blurRad="80000" dist="40000" dir="5040000" algn="tl">
                    <a:srgbClr val="000000">
                      <a:alpha val="30000"/>
                    </a:srgbClr>
                  </a:outerShdw>
                </a:effectLst>
                <a:latin typeface="+mj-lt"/>
                <a:ea typeface="+mj-ea"/>
                <a:cs typeface="+mj-cs"/>
              </a:rPr>
              <a:t>на внутренний рынок Крыма </a:t>
            </a:r>
            <a:endParaRPr lang="ru-RU" sz="2800" b="1" dirty="0">
              <a:ln w="11430"/>
              <a:solidFill>
                <a:srgbClr val="C00000"/>
              </a:solidFill>
              <a:effectLst>
                <a:outerShdw blurRad="80000" dist="40000" dir="5040000" algn="tl">
                  <a:srgbClr val="000000">
                    <a:alpha val="30000"/>
                  </a:srgbClr>
                </a:outerShdw>
              </a:effectLst>
              <a:latin typeface="+mj-lt"/>
              <a:ea typeface="+mj-ea"/>
              <a:cs typeface="+mj-cs"/>
            </a:endParaRPr>
          </a:p>
        </p:txBody>
      </p:sp>
      <p:graphicFrame>
        <p:nvGraphicFramePr>
          <p:cNvPr id="7" name="Таблица 6"/>
          <p:cNvGraphicFramePr>
            <a:graphicFrameLocks noGrp="1"/>
          </p:cNvGraphicFramePr>
          <p:nvPr/>
        </p:nvGraphicFramePr>
        <p:xfrm>
          <a:off x="220216" y="1484784"/>
          <a:ext cx="4495800" cy="1944216"/>
        </p:xfrm>
        <a:graphic>
          <a:graphicData uri="http://schemas.openxmlformats.org/drawingml/2006/table">
            <a:tbl>
              <a:tblPr>
                <a:tableStyleId>{16D9F66E-5EB9-4882-86FB-DCBF35E3C3E4}</a:tableStyleId>
              </a:tblPr>
              <a:tblGrid>
                <a:gridCol w="1447800"/>
                <a:gridCol w="609600"/>
                <a:gridCol w="609600"/>
                <a:gridCol w="609600"/>
                <a:gridCol w="609600"/>
                <a:gridCol w="609600"/>
              </a:tblGrid>
              <a:tr h="216024">
                <a:tc>
                  <a:txBody>
                    <a:bodyPr/>
                    <a:lstStyle/>
                    <a:p>
                      <a:pPr algn="ctr" fontAlgn="b"/>
                      <a:r>
                        <a:rPr lang="ru-RU" sz="1000" b="1" u="none" strike="noStrike" dirty="0" smtClean="0">
                          <a:latin typeface="Arial Narrow" pitchFamily="34" charset="0"/>
                        </a:rPr>
                        <a:t>Продукт</a:t>
                      </a:r>
                      <a:endParaRPr lang="ru-RU" sz="1000" b="1" i="0" u="none" strike="noStrike" dirty="0">
                        <a:solidFill>
                          <a:srgbClr val="000000"/>
                        </a:solidFill>
                        <a:latin typeface="Arial Narrow" pitchFamily="34" charset="0"/>
                      </a:endParaRPr>
                    </a:p>
                  </a:txBody>
                  <a:tcPr marL="9525" marR="9525" marT="9525" marB="0" anchor="ctr">
                    <a:lnL w="12700" cmpd="sng">
                      <a:noFill/>
                    </a:lnL>
                    <a:lnR w="9525"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ru-RU" sz="1000" b="1" u="none" strike="noStrike" dirty="0">
                          <a:latin typeface="Arial Narrow" pitchFamily="34" charset="0"/>
                        </a:rPr>
                        <a:t>2009 г.</a:t>
                      </a:r>
                      <a:endParaRPr lang="ru-RU" sz="1000" b="1" i="0" u="none" strike="noStrike" dirty="0">
                        <a:solidFill>
                          <a:srgbClr val="000000"/>
                        </a:solidFill>
                        <a:latin typeface="Arial Narrow" pitchFamily="34" charset="0"/>
                      </a:endParaRPr>
                    </a:p>
                  </a:txBody>
                  <a:tcPr marL="9525" marR="9525" marT="9525" marB="0" anchor="ctr">
                    <a:lnL w="9525" cap="flat" cmpd="sng" algn="ctr">
                      <a:solidFill>
                        <a:srgbClr val="0070C0"/>
                      </a:solidFill>
                      <a:prstDash val="solid"/>
                      <a:round/>
                      <a:headEnd type="none" w="med" len="med"/>
                      <a:tailEnd type="none" w="med" len="med"/>
                    </a:lnL>
                    <a:lnR w="9525"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ru-RU" sz="1000" b="1" u="none" strike="noStrike" dirty="0">
                          <a:latin typeface="Arial Narrow" pitchFamily="34" charset="0"/>
                        </a:rPr>
                        <a:t>2010 г.</a:t>
                      </a:r>
                      <a:endParaRPr lang="ru-RU" sz="1000" b="1" i="0" u="none" strike="noStrike" dirty="0">
                        <a:solidFill>
                          <a:srgbClr val="000000"/>
                        </a:solidFill>
                        <a:latin typeface="Arial Narrow" pitchFamily="34" charset="0"/>
                      </a:endParaRPr>
                    </a:p>
                  </a:txBody>
                  <a:tcPr marL="9525" marR="9525" marT="9525" marB="0" anchor="ctr">
                    <a:lnL w="9525" cap="flat" cmpd="sng" algn="ctr">
                      <a:solidFill>
                        <a:srgbClr val="0070C0"/>
                      </a:solidFill>
                      <a:prstDash val="solid"/>
                      <a:round/>
                      <a:headEnd type="none" w="med" len="med"/>
                      <a:tailEnd type="none" w="med" len="med"/>
                    </a:lnL>
                    <a:lnR w="9525"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ru-RU" sz="1000" b="1" u="none" strike="noStrike">
                          <a:latin typeface="Arial Narrow" pitchFamily="34" charset="0"/>
                        </a:rPr>
                        <a:t>2011 г.</a:t>
                      </a:r>
                      <a:endParaRPr lang="ru-RU" sz="1000" b="1" i="0" u="none" strike="noStrike">
                        <a:solidFill>
                          <a:srgbClr val="000000"/>
                        </a:solidFill>
                        <a:latin typeface="Arial Narrow" pitchFamily="34" charset="0"/>
                      </a:endParaRPr>
                    </a:p>
                  </a:txBody>
                  <a:tcPr marL="9525" marR="9525" marT="9525" marB="0" anchor="ctr">
                    <a:lnL w="9525" cap="flat" cmpd="sng" algn="ctr">
                      <a:solidFill>
                        <a:srgbClr val="0070C0"/>
                      </a:solidFill>
                      <a:prstDash val="solid"/>
                      <a:round/>
                      <a:headEnd type="none" w="med" len="med"/>
                      <a:tailEnd type="none" w="med" len="med"/>
                    </a:lnL>
                    <a:lnR w="9525"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ru-RU" sz="1000" b="1" u="none" strike="noStrike">
                          <a:latin typeface="Arial Narrow" pitchFamily="34" charset="0"/>
                        </a:rPr>
                        <a:t>2012 г.</a:t>
                      </a:r>
                      <a:endParaRPr lang="ru-RU" sz="1000" b="1" i="0" u="none" strike="noStrike">
                        <a:solidFill>
                          <a:srgbClr val="000000"/>
                        </a:solidFill>
                        <a:latin typeface="Arial Narrow" pitchFamily="34" charset="0"/>
                      </a:endParaRPr>
                    </a:p>
                  </a:txBody>
                  <a:tcPr marL="9525" marR="9525" marT="9525" marB="0" anchor="ctr">
                    <a:lnL w="9525" cap="flat" cmpd="sng" algn="ctr">
                      <a:solidFill>
                        <a:srgbClr val="0070C0"/>
                      </a:solidFill>
                      <a:prstDash val="solid"/>
                      <a:round/>
                      <a:headEnd type="none" w="med" len="med"/>
                      <a:tailEnd type="none" w="med" len="med"/>
                    </a:lnL>
                    <a:lnR w="9525"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ru-RU" sz="1000" b="1" u="none" strike="noStrike" dirty="0">
                          <a:latin typeface="Arial Narrow" pitchFamily="34" charset="0"/>
                        </a:rPr>
                        <a:t>2013 г.</a:t>
                      </a:r>
                      <a:endParaRPr lang="ru-RU" sz="1000" b="1" i="0" u="none" strike="noStrike" dirty="0">
                        <a:solidFill>
                          <a:srgbClr val="000000"/>
                        </a:solidFill>
                        <a:latin typeface="Arial Narrow" pitchFamily="34" charset="0"/>
                      </a:endParaRPr>
                    </a:p>
                  </a:txBody>
                  <a:tcPr marL="9525" marR="9525" marT="9525" marB="0" anchor="ctr">
                    <a:lnL w="9525" cap="flat" cmpd="sng" algn="ctr">
                      <a:solidFill>
                        <a:srgbClr val="0070C0"/>
                      </a:solidFill>
                      <a:prstDash val="solid"/>
                      <a:round/>
                      <a:headEnd type="none" w="med" len="med"/>
                      <a:tailEnd type="none" w="med" len="med"/>
                    </a:lnL>
                    <a:lnR w="12700" cmpd="sng">
                      <a:noFill/>
                    </a:lnR>
                    <a:lnT w="19050" cap="flat" cmpd="sng" algn="ctr">
                      <a:solidFill>
                        <a:srgbClr val="0070C0"/>
                      </a:solidFill>
                      <a:prstDash val="solid"/>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r>
              <a:tr h="216024">
                <a:tc>
                  <a:txBody>
                    <a:bodyPr/>
                    <a:lstStyle/>
                    <a:p>
                      <a:pPr algn="l" fontAlgn="b"/>
                      <a:r>
                        <a:rPr lang="ru-RU" sz="1000" u="none" strike="noStrike" dirty="0">
                          <a:latin typeface="Arial Narrow" pitchFamily="34" charset="0"/>
                        </a:rPr>
                        <a:t>Автобензин</a:t>
                      </a:r>
                      <a:endParaRPr lang="ru-RU" sz="1000" b="0" i="0" u="none" strike="noStrike" dirty="0">
                        <a:latin typeface="Arial Narrow" pitchFamily="34" charset="0"/>
                      </a:endParaRPr>
                    </a:p>
                  </a:txBody>
                  <a:tcPr marL="114300" marR="9525" marT="9525" marB="0" anchor="ctr">
                    <a:lnL w="12700" cmpd="sng">
                      <a:noFill/>
                    </a:lnL>
                    <a:lnR w="9525"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ru-RU" sz="1000" u="none" strike="noStrike" dirty="0">
                          <a:latin typeface="Arial Narrow" pitchFamily="34" charset="0"/>
                        </a:rPr>
                        <a:t>1,6</a:t>
                      </a:r>
                      <a:endParaRPr lang="ru-RU" sz="1000" b="0" i="0" u="none" strike="noStrike" dirty="0">
                        <a:latin typeface="Arial Narrow" pitchFamily="34" charset="0"/>
                      </a:endParaRPr>
                    </a:p>
                  </a:txBody>
                  <a:tcPr marL="9525" marR="9525" marT="9525" marB="0" anchor="ctr">
                    <a:lnL w="9525" cap="flat" cmpd="sng" algn="ctr">
                      <a:solidFill>
                        <a:srgbClr val="0070C0"/>
                      </a:solidFill>
                      <a:prstDash val="solid"/>
                      <a:round/>
                      <a:headEnd type="none" w="med" len="med"/>
                      <a:tailEnd type="none" w="med" len="med"/>
                    </a:lnL>
                    <a:lnR w="9525"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ru-RU" sz="1000" u="none" strike="noStrike" dirty="0">
                          <a:latin typeface="Arial Narrow" pitchFamily="34" charset="0"/>
                        </a:rPr>
                        <a:t>0,2</a:t>
                      </a:r>
                      <a:endParaRPr lang="ru-RU" sz="1000" b="0" i="0" u="none" strike="noStrike" dirty="0">
                        <a:latin typeface="Arial Narrow" pitchFamily="34" charset="0"/>
                      </a:endParaRPr>
                    </a:p>
                  </a:txBody>
                  <a:tcPr marL="9525" marR="9525" marT="9525" marB="0" anchor="ctr">
                    <a:lnL w="9525" cap="flat" cmpd="sng" algn="ctr">
                      <a:solidFill>
                        <a:srgbClr val="0070C0"/>
                      </a:solidFill>
                      <a:prstDash val="solid"/>
                      <a:round/>
                      <a:headEnd type="none" w="med" len="med"/>
                      <a:tailEnd type="none" w="med" len="med"/>
                    </a:lnL>
                    <a:lnR w="9525"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endParaRPr lang="ru-RU" sz="1000" b="0" i="0" u="none" strike="noStrike" dirty="0">
                        <a:latin typeface="Arial Narrow" pitchFamily="34" charset="0"/>
                      </a:endParaRPr>
                    </a:p>
                  </a:txBody>
                  <a:tcPr marL="9525" marR="9525" marT="9525" marB="0" anchor="ctr">
                    <a:lnL w="9525" cap="flat" cmpd="sng" algn="ctr">
                      <a:solidFill>
                        <a:srgbClr val="0070C0"/>
                      </a:solidFill>
                      <a:prstDash val="solid"/>
                      <a:round/>
                      <a:headEnd type="none" w="med" len="med"/>
                      <a:tailEnd type="none" w="med" len="med"/>
                    </a:lnL>
                    <a:lnR w="9525"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ru-RU" sz="1000" u="none" strike="noStrike" dirty="0">
                          <a:latin typeface="Arial Narrow" pitchFamily="34" charset="0"/>
                        </a:rPr>
                        <a:t>0,2</a:t>
                      </a:r>
                      <a:endParaRPr lang="ru-RU" sz="1000" b="0" i="0" u="none" strike="noStrike" dirty="0">
                        <a:latin typeface="Arial Narrow" pitchFamily="34" charset="0"/>
                      </a:endParaRPr>
                    </a:p>
                  </a:txBody>
                  <a:tcPr marL="9525" marR="9525" marT="9525" marB="0" anchor="ctr">
                    <a:lnL w="9525" cap="flat" cmpd="sng" algn="ctr">
                      <a:solidFill>
                        <a:srgbClr val="0070C0"/>
                      </a:solidFill>
                      <a:prstDash val="solid"/>
                      <a:round/>
                      <a:headEnd type="none" w="med" len="med"/>
                      <a:tailEnd type="none" w="med" len="med"/>
                    </a:lnL>
                    <a:lnR w="9525"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ru-RU" sz="1000" u="none" strike="noStrike" dirty="0">
                          <a:latin typeface="Arial Narrow" pitchFamily="34" charset="0"/>
                        </a:rPr>
                        <a:t>0,1</a:t>
                      </a:r>
                      <a:endParaRPr lang="ru-RU" sz="1000" b="0" i="0" u="none" strike="noStrike" dirty="0">
                        <a:latin typeface="Arial Narrow" pitchFamily="34" charset="0"/>
                      </a:endParaRPr>
                    </a:p>
                  </a:txBody>
                  <a:tcPr marL="9525" marR="9525" marT="9525" marB="0" anchor="ctr">
                    <a:lnL w="9525" cap="flat" cmpd="sng" algn="ctr">
                      <a:solidFill>
                        <a:srgbClr val="0070C0"/>
                      </a:solidFill>
                      <a:prstDash val="solid"/>
                      <a:round/>
                      <a:headEnd type="none" w="med" len="med"/>
                      <a:tailEnd type="none" w="med" len="med"/>
                    </a:lnL>
                    <a:lnR w="12700" cmpd="sng">
                      <a:noFill/>
                    </a:lnR>
                    <a:lnT w="19050"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r>
              <a:tr h="216024">
                <a:tc>
                  <a:txBody>
                    <a:bodyPr/>
                    <a:lstStyle/>
                    <a:p>
                      <a:pPr algn="l" fontAlgn="b"/>
                      <a:r>
                        <a:rPr lang="ru-RU" sz="1000" u="none" strike="noStrike" dirty="0" err="1">
                          <a:latin typeface="Arial Narrow" pitchFamily="34" charset="0"/>
                        </a:rPr>
                        <a:t>Авиакеросин</a:t>
                      </a:r>
                      <a:endParaRPr lang="ru-RU" sz="1000" b="0" i="0" u="none" strike="noStrike" dirty="0">
                        <a:latin typeface="Arial Narrow" pitchFamily="34" charset="0"/>
                      </a:endParaRPr>
                    </a:p>
                  </a:txBody>
                  <a:tcPr marL="114300" marR="9525" marT="9525" marB="0" anchor="ctr">
                    <a:lnL w="12700" cmpd="sng">
                      <a:noFill/>
                    </a:lnL>
                    <a:lnR w="9525" cap="flat" cmpd="sng" algn="ctr">
                      <a:solidFill>
                        <a:srgbClr val="0070C0"/>
                      </a:solidFill>
                      <a:prstDash val="solid"/>
                      <a:round/>
                      <a:headEnd type="none" w="med" len="med"/>
                      <a:tailEnd type="none" w="med" len="med"/>
                    </a:lnR>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ru-RU" sz="1000" u="none" strike="noStrike">
                          <a:latin typeface="Arial Narrow" pitchFamily="34" charset="0"/>
                        </a:rPr>
                        <a:t>4,0</a:t>
                      </a:r>
                      <a:endParaRPr lang="ru-RU" sz="1000" b="0" i="0" u="none" strike="noStrike">
                        <a:latin typeface="Arial Narrow" pitchFamily="34" charset="0"/>
                      </a:endParaRPr>
                    </a:p>
                  </a:txBody>
                  <a:tcPr marL="9525" marR="9525" marT="9525" marB="0" anchor="ctr">
                    <a:lnL w="9525" cap="flat" cmpd="sng" algn="ctr">
                      <a:solidFill>
                        <a:srgbClr val="0070C0"/>
                      </a:solidFill>
                      <a:prstDash val="solid"/>
                      <a:round/>
                      <a:headEnd type="none" w="med" len="med"/>
                      <a:tailEnd type="none" w="med" len="med"/>
                    </a:lnL>
                    <a:lnR w="9525" cap="flat" cmpd="sng" algn="ctr">
                      <a:solidFill>
                        <a:srgbClr val="0070C0"/>
                      </a:solidFill>
                      <a:prstDash val="solid"/>
                      <a:round/>
                      <a:headEnd type="none" w="med" len="med"/>
                      <a:tailEnd type="none" w="med" len="med"/>
                    </a:lnR>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ru-RU" sz="1000" u="none" strike="noStrike">
                          <a:latin typeface="Arial Narrow" pitchFamily="34" charset="0"/>
                        </a:rPr>
                        <a:t>3,0</a:t>
                      </a:r>
                      <a:endParaRPr lang="ru-RU" sz="1000" b="0" i="0" u="none" strike="noStrike">
                        <a:latin typeface="Arial Narrow" pitchFamily="34" charset="0"/>
                      </a:endParaRPr>
                    </a:p>
                  </a:txBody>
                  <a:tcPr marL="9525" marR="9525" marT="9525" marB="0" anchor="ctr">
                    <a:lnL w="9525" cap="flat" cmpd="sng" algn="ctr">
                      <a:solidFill>
                        <a:srgbClr val="0070C0"/>
                      </a:solidFill>
                      <a:prstDash val="solid"/>
                      <a:round/>
                      <a:headEnd type="none" w="med" len="med"/>
                      <a:tailEnd type="none" w="med" len="med"/>
                    </a:lnL>
                    <a:lnR w="9525" cap="flat" cmpd="sng" algn="ctr">
                      <a:solidFill>
                        <a:srgbClr val="0070C0"/>
                      </a:solidFill>
                      <a:prstDash val="solid"/>
                      <a:round/>
                      <a:headEnd type="none" w="med" len="med"/>
                      <a:tailEnd type="none" w="med" len="med"/>
                    </a:lnR>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ru-RU" sz="1000" u="none" strike="noStrike" dirty="0">
                          <a:latin typeface="Arial Narrow" pitchFamily="34" charset="0"/>
                        </a:rPr>
                        <a:t>5,5</a:t>
                      </a:r>
                      <a:endParaRPr lang="ru-RU" sz="1000" b="0" i="0" u="none" strike="noStrike" dirty="0">
                        <a:latin typeface="Arial Narrow" pitchFamily="34" charset="0"/>
                      </a:endParaRPr>
                    </a:p>
                  </a:txBody>
                  <a:tcPr marL="9525" marR="9525" marT="9525" marB="0" anchor="ctr">
                    <a:lnL w="9525" cap="flat" cmpd="sng" algn="ctr">
                      <a:solidFill>
                        <a:srgbClr val="0070C0"/>
                      </a:solidFill>
                      <a:prstDash val="solid"/>
                      <a:round/>
                      <a:headEnd type="none" w="med" len="med"/>
                      <a:tailEnd type="none" w="med" len="med"/>
                    </a:lnL>
                    <a:lnR w="9525" cap="flat" cmpd="sng" algn="ctr">
                      <a:solidFill>
                        <a:srgbClr val="0070C0"/>
                      </a:solidFill>
                      <a:prstDash val="solid"/>
                      <a:round/>
                      <a:headEnd type="none" w="med" len="med"/>
                      <a:tailEnd type="none" w="med" len="med"/>
                    </a:lnR>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ru-RU" sz="1000" u="none" strike="noStrike" dirty="0">
                          <a:latin typeface="Arial Narrow" pitchFamily="34" charset="0"/>
                        </a:rPr>
                        <a:t>12,9</a:t>
                      </a:r>
                      <a:endParaRPr lang="ru-RU" sz="1000" b="0" i="0" u="none" strike="noStrike" dirty="0">
                        <a:latin typeface="Arial Narrow" pitchFamily="34" charset="0"/>
                      </a:endParaRPr>
                    </a:p>
                  </a:txBody>
                  <a:tcPr marL="9525" marR="9525" marT="9525" marB="0" anchor="ctr">
                    <a:lnL w="9525" cap="flat" cmpd="sng" algn="ctr">
                      <a:solidFill>
                        <a:srgbClr val="0070C0"/>
                      </a:solidFill>
                      <a:prstDash val="solid"/>
                      <a:round/>
                      <a:headEnd type="none" w="med" len="med"/>
                      <a:tailEnd type="none" w="med" len="med"/>
                    </a:lnL>
                    <a:lnR w="9525" cap="flat" cmpd="sng" algn="ctr">
                      <a:solidFill>
                        <a:srgbClr val="0070C0"/>
                      </a:solidFill>
                      <a:prstDash val="solid"/>
                      <a:round/>
                      <a:headEnd type="none" w="med" len="med"/>
                      <a:tailEnd type="none" w="med" len="med"/>
                    </a:lnR>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ru-RU" sz="1000" u="none" strike="noStrike">
                          <a:latin typeface="Arial Narrow" pitchFamily="34" charset="0"/>
                        </a:rPr>
                        <a:t>16,7</a:t>
                      </a:r>
                      <a:endParaRPr lang="ru-RU" sz="1000" b="0" i="0" u="none" strike="noStrike">
                        <a:latin typeface="Arial Narrow" pitchFamily="34" charset="0"/>
                      </a:endParaRPr>
                    </a:p>
                  </a:txBody>
                  <a:tcPr marL="9525" marR="9525" marT="9525" marB="0" anchor="ctr">
                    <a:lnL w="9525" cap="flat" cmpd="sng" algn="ctr">
                      <a:solidFill>
                        <a:srgbClr val="0070C0"/>
                      </a:solidFill>
                      <a:prstDash val="solid"/>
                      <a:round/>
                      <a:headEnd type="none" w="med" len="med"/>
                      <a:tailEnd type="none" w="med" len="med"/>
                    </a:lnL>
                    <a:lnR w="12700" cmpd="sng">
                      <a:noFill/>
                    </a:lnR>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r>
              <a:tr h="216024">
                <a:tc>
                  <a:txBody>
                    <a:bodyPr/>
                    <a:lstStyle/>
                    <a:p>
                      <a:pPr algn="l" fontAlgn="b"/>
                      <a:r>
                        <a:rPr lang="ru-RU" sz="1000" u="none" strike="noStrike" dirty="0">
                          <a:latin typeface="Arial Narrow" pitchFamily="34" charset="0"/>
                        </a:rPr>
                        <a:t>Дизтопливо</a:t>
                      </a:r>
                      <a:endParaRPr lang="ru-RU" sz="1000" b="0" i="0" u="none" strike="noStrike" dirty="0">
                        <a:latin typeface="Arial Narrow" pitchFamily="34" charset="0"/>
                      </a:endParaRPr>
                    </a:p>
                  </a:txBody>
                  <a:tcPr marL="114300" marR="9525" marT="9525" marB="0" anchor="ctr">
                    <a:lnL w="12700" cmpd="sng">
                      <a:noFill/>
                    </a:lnL>
                    <a:lnR w="9525" cap="flat" cmpd="sng" algn="ctr">
                      <a:solidFill>
                        <a:srgbClr val="0070C0"/>
                      </a:solidFill>
                      <a:prstDash val="solid"/>
                      <a:round/>
                      <a:headEnd type="none" w="med" len="med"/>
                      <a:tailEnd type="none" w="med" len="med"/>
                    </a:lnR>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ru-RU" sz="1000" u="none" strike="noStrike" dirty="0">
                          <a:latin typeface="Arial Narrow" pitchFamily="34" charset="0"/>
                        </a:rPr>
                        <a:t>5,3</a:t>
                      </a:r>
                      <a:endParaRPr lang="ru-RU" sz="1000" b="0" i="0" u="none" strike="noStrike" dirty="0">
                        <a:latin typeface="Arial Narrow" pitchFamily="34" charset="0"/>
                      </a:endParaRPr>
                    </a:p>
                  </a:txBody>
                  <a:tcPr marL="9525" marR="9525" marT="9525" marB="0" anchor="ctr">
                    <a:lnL w="9525" cap="flat" cmpd="sng" algn="ctr">
                      <a:solidFill>
                        <a:srgbClr val="0070C0"/>
                      </a:solidFill>
                      <a:prstDash val="solid"/>
                      <a:round/>
                      <a:headEnd type="none" w="med" len="med"/>
                      <a:tailEnd type="none" w="med" len="med"/>
                    </a:lnL>
                    <a:lnR w="9525" cap="flat" cmpd="sng" algn="ctr">
                      <a:solidFill>
                        <a:srgbClr val="0070C0"/>
                      </a:solidFill>
                      <a:prstDash val="solid"/>
                      <a:round/>
                      <a:headEnd type="none" w="med" len="med"/>
                      <a:tailEnd type="none" w="med" len="med"/>
                    </a:lnR>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ru-RU" sz="1000" u="none" strike="noStrike">
                          <a:latin typeface="Arial Narrow" pitchFamily="34" charset="0"/>
                        </a:rPr>
                        <a:t>4,5</a:t>
                      </a:r>
                      <a:endParaRPr lang="ru-RU" sz="1000" b="0" i="0" u="none" strike="noStrike">
                        <a:latin typeface="Arial Narrow" pitchFamily="34" charset="0"/>
                      </a:endParaRPr>
                    </a:p>
                  </a:txBody>
                  <a:tcPr marL="9525" marR="9525" marT="9525" marB="0" anchor="ctr">
                    <a:lnL w="9525" cap="flat" cmpd="sng" algn="ctr">
                      <a:solidFill>
                        <a:srgbClr val="0070C0"/>
                      </a:solidFill>
                      <a:prstDash val="solid"/>
                      <a:round/>
                      <a:headEnd type="none" w="med" len="med"/>
                      <a:tailEnd type="none" w="med" len="med"/>
                    </a:lnL>
                    <a:lnR w="9525" cap="flat" cmpd="sng" algn="ctr">
                      <a:solidFill>
                        <a:srgbClr val="0070C0"/>
                      </a:solidFill>
                      <a:prstDash val="solid"/>
                      <a:round/>
                      <a:headEnd type="none" w="med" len="med"/>
                      <a:tailEnd type="none" w="med" len="med"/>
                    </a:lnR>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ru-RU" sz="1000" u="none" strike="noStrike">
                          <a:latin typeface="Arial Narrow" pitchFamily="34" charset="0"/>
                        </a:rPr>
                        <a:t>1,1</a:t>
                      </a:r>
                      <a:endParaRPr lang="ru-RU" sz="1000" b="0" i="0" u="none" strike="noStrike">
                        <a:latin typeface="Arial Narrow" pitchFamily="34" charset="0"/>
                      </a:endParaRPr>
                    </a:p>
                  </a:txBody>
                  <a:tcPr marL="9525" marR="9525" marT="9525" marB="0" anchor="ctr">
                    <a:lnL w="9525" cap="flat" cmpd="sng" algn="ctr">
                      <a:solidFill>
                        <a:srgbClr val="0070C0"/>
                      </a:solidFill>
                      <a:prstDash val="solid"/>
                      <a:round/>
                      <a:headEnd type="none" w="med" len="med"/>
                      <a:tailEnd type="none" w="med" len="med"/>
                    </a:lnL>
                    <a:lnR w="9525" cap="flat" cmpd="sng" algn="ctr">
                      <a:solidFill>
                        <a:srgbClr val="0070C0"/>
                      </a:solidFill>
                      <a:prstDash val="solid"/>
                      <a:round/>
                      <a:headEnd type="none" w="med" len="med"/>
                      <a:tailEnd type="none" w="med" len="med"/>
                    </a:lnR>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ru-RU" sz="1000" u="none" strike="noStrike" dirty="0">
                          <a:latin typeface="Arial Narrow" pitchFamily="34" charset="0"/>
                        </a:rPr>
                        <a:t>16,6</a:t>
                      </a:r>
                      <a:endParaRPr lang="ru-RU" sz="1000" b="0" i="0" u="none" strike="noStrike" dirty="0">
                        <a:latin typeface="Arial Narrow" pitchFamily="34" charset="0"/>
                      </a:endParaRPr>
                    </a:p>
                  </a:txBody>
                  <a:tcPr marL="9525" marR="9525" marT="9525" marB="0" anchor="ctr">
                    <a:lnL w="9525" cap="flat" cmpd="sng" algn="ctr">
                      <a:solidFill>
                        <a:srgbClr val="0070C0"/>
                      </a:solidFill>
                      <a:prstDash val="solid"/>
                      <a:round/>
                      <a:headEnd type="none" w="med" len="med"/>
                      <a:tailEnd type="none" w="med" len="med"/>
                    </a:lnL>
                    <a:lnR w="9525" cap="flat" cmpd="sng" algn="ctr">
                      <a:solidFill>
                        <a:srgbClr val="0070C0"/>
                      </a:solidFill>
                      <a:prstDash val="solid"/>
                      <a:round/>
                      <a:headEnd type="none" w="med" len="med"/>
                      <a:tailEnd type="none" w="med" len="med"/>
                    </a:lnR>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ru-RU" sz="1000" u="none" strike="noStrike" dirty="0">
                          <a:latin typeface="Arial Narrow" pitchFamily="34" charset="0"/>
                        </a:rPr>
                        <a:t>58,8</a:t>
                      </a:r>
                      <a:endParaRPr lang="ru-RU" sz="1000" b="0" i="0" u="none" strike="noStrike" dirty="0">
                        <a:latin typeface="Arial Narrow" pitchFamily="34" charset="0"/>
                      </a:endParaRPr>
                    </a:p>
                  </a:txBody>
                  <a:tcPr marL="9525" marR="9525" marT="9525" marB="0" anchor="ctr">
                    <a:lnL w="9525" cap="flat" cmpd="sng" algn="ctr">
                      <a:solidFill>
                        <a:srgbClr val="0070C0"/>
                      </a:solidFill>
                      <a:prstDash val="solid"/>
                      <a:round/>
                      <a:headEnd type="none" w="med" len="med"/>
                      <a:tailEnd type="none" w="med" len="med"/>
                    </a:lnL>
                    <a:lnR w="12700" cmpd="sng">
                      <a:noFill/>
                    </a:lnR>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r>
              <a:tr h="216024">
                <a:tc>
                  <a:txBody>
                    <a:bodyPr/>
                    <a:lstStyle/>
                    <a:p>
                      <a:pPr algn="l" fontAlgn="b"/>
                      <a:r>
                        <a:rPr lang="ru-RU" sz="1000" u="none" strike="noStrike" dirty="0">
                          <a:latin typeface="Arial Narrow" pitchFamily="34" charset="0"/>
                        </a:rPr>
                        <a:t>Мазут</a:t>
                      </a:r>
                      <a:endParaRPr lang="ru-RU" sz="1000" b="0" i="0" u="none" strike="noStrike" dirty="0">
                        <a:latin typeface="Arial Narrow" pitchFamily="34" charset="0"/>
                      </a:endParaRPr>
                    </a:p>
                  </a:txBody>
                  <a:tcPr marL="114300" marR="9525" marT="9525" marB="0" anchor="ctr">
                    <a:lnL w="12700" cmpd="sng">
                      <a:noFill/>
                    </a:lnL>
                    <a:lnR w="9525" cap="flat" cmpd="sng" algn="ctr">
                      <a:solidFill>
                        <a:srgbClr val="0070C0"/>
                      </a:solidFill>
                      <a:prstDash val="solid"/>
                      <a:round/>
                      <a:headEnd type="none" w="med" len="med"/>
                      <a:tailEnd type="none" w="med" len="med"/>
                    </a:lnR>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ru-RU" sz="1000" u="none" strike="noStrike">
                          <a:latin typeface="Arial Narrow" pitchFamily="34" charset="0"/>
                        </a:rPr>
                        <a:t>4,0</a:t>
                      </a:r>
                      <a:endParaRPr lang="ru-RU" sz="1000" b="0" i="0" u="none" strike="noStrike">
                        <a:latin typeface="Arial Narrow" pitchFamily="34" charset="0"/>
                      </a:endParaRPr>
                    </a:p>
                  </a:txBody>
                  <a:tcPr marL="9525" marR="9525" marT="9525" marB="0" anchor="ctr">
                    <a:lnL w="9525" cap="flat" cmpd="sng" algn="ctr">
                      <a:solidFill>
                        <a:srgbClr val="0070C0"/>
                      </a:solidFill>
                      <a:prstDash val="solid"/>
                      <a:round/>
                      <a:headEnd type="none" w="med" len="med"/>
                      <a:tailEnd type="none" w="med" len="med"/>
                    </a:lnL>
                    <a:lnR w="9525" cap="flat" cmpd="sng" algn="ctr">
                      <a:solidFill>
                        <a:srgbClr val="0070C0"/>
                      </a:solidFill>
                      <a:prstDash val="solid"/>
                      <a:round/>
                      <a:headEnd type="none" w="med" len="med"/>
                      <a:tailEnd type="none" w="med" len="med"/>
                    </a:lnR>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ru-RU" sz="1000" u="none" strike="noStrike">
                          <a:latin typeface="Arial Narrow" pitchFamily="34" charset="0"/>
                        </a:rPr>
                        <a:t>6,2</a:t>
                      </a:r>
                      <a:endParaRPr lang="ru-RU" sz="1000" b="0" i="0" u="none" strike="noStrike">
                        <a:latin typeface="Arial Narrow" pitchFamily="34" charset="0"/>
                      </a:endParaRPr>
                    </a:p>
                  </a:txBody>
                  <a:tcPr marL="9525" marR="9525" marT="9525" marB="0" anchor="ctr">
                    <a:lnL w="9525" cap="flat" cmpd="sng" algn="ctr">
                      <a:solidFill>
                        <a:srgbClr val="0070C0"/>
                      </a:solidFill>
                      <a:prstDash val="solid"/>
                      <a:round/>
                      <a:headEnd type="none" w="med" len="med"/>
                      <a:tailEnd type="none" w="med" len="med"/>
                    </a:lnL>
                    <a:lnR w="9525" cap="flat" cmpd="sng" algn="ctr">
                      <a:solidFill>
                        <a:srgbClr val="0070C0"/>
                      </a:solidFill>
                      <a:prstDash val="solid"/>
                      <a:round/>
                      <a:headEnd type="none" w="med" len="med"/>
                      <a:tailEnd type="none" w="med" len="med"/>
                    </a:lnR>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ru-RU" sz="1000" u="none" strike="noStrike">
                          <a:latin typeface="Arial Narrow" pitchFamily="34" charset="0"/>
                        </a:rPr>
                        <a:t>2,9</a:t>
                      </a:r>
                      <a:endParaRPr lang="ru-RU" sz="1000" b="0" i="0" u="none" strike="noStrike">
                        <a:latin typeface="Arial Narrow" pitchFamily="34" charset="0"/>
                      </a:endParaRPr>
                    </a:p>
                  </a:txBody>
                  <a:tcPr marL="9525" marR="9525" marT="9525" marB="0" anchor="ctr">
                    <a:lnL w="9525" cap="flat" cmpd="sng" algn="ctr">
                      <a:solidFill>
                        <a:srgbClr val="0070C0"/>
                      </a:solidFill>
                      <a:prstDash val="solid"/>
                      <a:round/>
                      <a:headEnd type="none" w="med" len="med"/>
                      <a:tailEnd type="none" w="med" len="med"/>
                    </a:lnL>
                    <a:lnR w="9525" cap="flat" cmpd="sng" algn="ctr">
                      <a:solidFill>
                        <a:srgbClr val="0070C0"/>
                      </a:solidFill>
                      <a:prstDash val="solid"/>
                      <a:round/>
                      <a:headEnd type="none" w="med" len="med"/>
                      <a:tailEnd type="none" w="med" len="med"/>
                    </a:lnR>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ru-RU" sz="1000" u="none" strike="noStrike" dirty="0">
                          <a:latin typeface="Arial Narrow" pitchFamily="34" charset="0"/>
                        </a:rPr>
                        <a:t>5,8</a:t>
                      </a:r>
                      <a:endParaRPr lang="ru-RU" sz="1000" b="0" i="0" u="none" strike="noStrike" dirty="0">
                        <a:latin typeface="Arial Narrow" pitchFamily="34" charset="0"/>
                      </a:endParaRPr>
                    </a:p>
                  </a:txBody>
                  <a:tcPr marL="9525" marR="9525" marT="9525" marB="0" anchor="ctr">
                    <a:lnL w="9525" cap="flat" cmpd="sng" algn="ctr">
                      <a:solidFill>
                        <a:srgbClr val="0070C0"/>
                      </a:solidFill>
                      <a:prstDash val="solid"/>
                      <a:round/>
                      <a:headEnd type="none" w="med" len="med"/>
                      <a:tailEnd type="none" w="med" len="med"/>
                    </a:lnL>
                    <a:lnR w="9525" cap="flat" cmpd="sng" algn="ctr">
                      <a:solidFill>
                        <a:srgbClr val="0070C0"/>
                      </a:solidFill>
                      <a:prstDash val="solid"/>
                      <a:round/>
                      <a:headEnd type="none" w="med" len="med"/>
                      <a:tailEnd type="none" w="med" len="med"/>
                    </a:lnR>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ru-RU" sz="1000" u="none" strike="noStrike">
                          <a:latin typeface="Arial Narrow" pitchFamily="34" charset="0"/>
                        </a:rPr>
                        <a:t>4,4</a:t>
                      </a:r>
                      <a:endParaRPr lang="ru-RU" sz="1000" b="0" i="0" u="none" strike="noStrike">
                        <a:latin typeface="Arial Narrow" pitchFamily="34" charset="0"/>
                      </a:endParaRPr>
                    </a:p>
                  </a:txBody>
                  <a:tcPr marL="9525" marR="9525" marT="9525" marB="0" anchor="ctr">
                    <a:lnL w="9525" cap="flat" cmpd="sng" algn="ctr">
                      <a:solidFill>
                        <a:srgbClr val="0070C0"/>
                      </a:solidFill>
                      <a:prstDash val="solid"/>
                      <a:round/>
                      <a:headEnd type="none" w="med" len="med"/>
                      <a:tailEnd type="none" w="med" len="med"/>
                    </a:lnL>
                    <a:lnR w="12700" cmpd="sng">
                      <a:noFill/>
                    </a:lnR>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r>
              <a:tr h="216024">
                <a:tc>
                  <a:txBody>
                    <a:bodyPr/>
                    <a:lstStyle/>
                    <a:p>
                      <a:pPr algn="l" fontAlgn="b"/>
                      <a:r>
                        <a:rPr lang="ru-RU" sz="1000" u="none" strike="noStrike" dirty="0">
                          <a:latin typeface="Arial Narrow" pitchFamily="34" charset="0"/>
                        </a:rPr>
                        <a:t>Масла</a:t>
                      </a:r>
                      <a:endParaRPr lang="ru-RU" sz="1000" b="0" i="0" u="none" strike="noStrike" dirty="0">
                        <a:latin typeface="Arial Narrow" pitchFamily="34" charset="0"/>
                      </a:endParaRPr>
                    </a:p>
                  </a:txBody>
                  <a:tcPr marL="114300" marR="9525" marT="9525" marB="0" anchor="ctr">
                    <a:lnL w="12700" cmpd="sng">
                      <a:noFill/>
                    </a:lnL>
                    <a:lnR w="9525" cap="flat" cmpd="sng" algn="ctr">
                      <a:solidFill>
                        <a:srgbClr val="0070C0"/>
                      </a:solidFill>
                      <a:prstDash val="solid"/>
                      <a:round/>
                      <a:headEnd type="none" w="med" len="med"/>
                      <a:tailEnd type="none" w="med" len="med"/>
                    </a:lnR>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ru-RU" sz="1000" u="none" strike="noStrike">
                          <a:latin typeface="Arial Narrow" pitchFamily="34" charset="0"/>
                        </a:rPr>
                        <a:t>0,5</a:t>
                      </a:r>
                      <a:endParaRPr lang="ru-RU" sz="1000" b="0" i="0" u="none" strike="noStrike">
                        <a:latin typeface="Arial Narrow" pitchFamily="34" charset="0"/>
                      </a:endParaRPr>
                    </a:p>
                  </a:txBody>
                  <a:tcPr marL="9525" marR="9525" marT="9525" marB="0" anchor="ctr">
                    <a:lnL w="9525" cap="flat" cmpd="sng" algn="ctr">
                      <a:solidFill>
                        <a:srgbClr val="0070C0"/>
                      </a:solidFill>
                      <a:prstDash val="solid"/>
                      <a:round/>
                      <a:headEnd type="none" w="med" len="med"/>
                      <a:tailEnd type="none" w="med" len="med"/>
                    </a:lnL>
                    <a:lnR w="9525" cap="flat" cmpd="sng" algn="ctr">
                      <a:solidFill>
                        <a:srgbClr val="0070C0"/>
                      </a:solidFill>
                      <a:prstDash val="solid"/>
                      <a:round/>
                      <a:headEnd type="none" w="med" len="med"/>
                      <a:tailEnd type="none" w="med" len="med"/>
                    </a:lnR>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ru-RU" sz="1000" u="none" strike="noStrike">
                          <a:latin typeface="Arial Narrow" pitchFamily="34" charset="0"/>
                        </a:rPr>
                        <a:t>1,4</a:t>
                      </a:r>
                      <a:endParaRPr lang="ru-RU" sz="1000" b="0" i="0" u="none" strike="noStrike">
                        <a:latin typeface="Arial Narrow" pitchFamily="34" charset="0"/>
                      </a:endParaRPr>
                    </a:p>
                  </a:txBody>
                  <a:tcPr marL="9525" marR="9525" marT="9525" marB="0" anchor="ctr">
                    <a:lnL w="9525" cap="flat" cmpd="sng" algn="ctr">
                      <a:solidFill>
                        <a:srgbClr val="0070C0"/>
                      </a:solidFill>
                      <a:prstDash val="solid"/>
                      <a:round/>
                      <a:headEnd type="none" w="med" len="med"/>
                      <a:tailEnd type="none" w="med" len="med"/>
                    </a:lnL>
                    <a:lnR w="9525" cap="flat" cmpd="sng" algn="ctr">
                      <a:solidFill>
                        <a:srgbClr val="0070C0"/>
                      </a:solidFill>
                      <a:prstDash val="solid"/>
                      <a:round/>
                      <a:headEnd type="none" w="med" len="med"/>
                      <a:tailEnd type="none" w="med" len="med"/>
                    </a:lnR>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ru-RU" sz="1000" u="none" strike="noStrike">
                          <a:latin typeface="Arial Narrow" pitchFamily="34" charset="0"/>
                        </a:rPr>
                        <a:t>1,3</a:t>
                      </a:r>
                      <a:endParaRPr lang="ru-RU" sz="1000" b="0" i="0" u="none" strike="noStrike">
                        <a:latin typeface="Arial Narrow" pitchFamily="34" charset="0"/>
                      </a:endParaRPr>
                    </a:p>
                  </a:txBody>
                  <a:tcPr marL="9525" marR="9525" marT="9525" marB="0" anchor="ctr">
                    <a:lnL w="9525" cap="flat" cmpd="sng" algn="ctr">
                      <a:solidFill>
                        <a:srgbClr val="0070C0"/>
                      </a:solidFill>
                      <a:prstDash val="solid"/>
                      <a:round/>
                      <a:headEnd type="none" w="med" len="med"/>
                      <a:tailEnd type="none" w="med" len="med"/>
                    </a:lnL>
                    <a:lnR w="9525" cap="flat" cmpd="sng" algn="ctr">
                      <a:solidFill>
                        <a:srgbClr val="0070C0"/>
                      </a:solidFill>
                      <a:prstDash val="solid"/>
                      <a:round/>
                      <a:headEnd type="none" w="med" len="med"/>
                      <a:tailEnd type="none" w="med" len="med"/>
                    </a:lnR>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ru-RU" sz="1000" u="none" strike="noStrike" dirty="0">
                          <a:latin typeface="Arial Narrow" pitchFamily="34" charset="0"/>
                        </a:rPr>
                        <a:t>1,6</a:t>
                      </a:r>
                      <a:endParaRPr lang="ru-RU" sz="1000" b="0" i="0" u="none" strike="noStrike" dirty="0">
                        <a:latin typeface="Arial Narrow" pitchFamily="34" charset="0"/>
                      </a:endParaRPr>
                    </a:p>
                  </a:txBody>
                  <a:tcPr marL="9525" marR="9525" marT="9525" marB="0" anchor="ctr">
                    <a:lnL w="9525" cap="flat" cmpd="sng" algn="ctr">
                      <a:solidFill>
                        <a:srgbClr val="0070C0"/>
                      </a:solidFill>
                      <a:prstDash val="solid"/>
                      <a:round/>
                      <a:headEnd type="none" w="med" len="med"/>
                      <a:tailEnd type="none" w="med" len="med"/>
                    </a:lnL>
                    <a:lnR w="9525" cap="flat" cmpd="sng" algn="ctr">
                      <a:solidFill>
                        <a:srgbClr val="0070C0"/>
                      </a:solidFill>
                      <a:prstDash val="solid"/>
                      <a:round/>
                      <a:headEnd type="none" w="med" len="med"/>
                      <a:tailEnd type="none" w="med" len="med"/>
                    </a:lnR>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ru-RU" sz="1000" u="none" strike="noStrike" dirty="0">
                          <a:latin typeface="Arial Narrow" pitchFamily="34" charset="0"/>
                        </a:rPr>
                        <a:t>0,9</a:t>
                      </a:r>
                      <a:endParaRPr lang="ru-RU" sz="1000" b="0" i="0" u="none" strike="noStrike" dirty="0">
                        <a:latin typeface="Arial Narrow" pitchFamily="34" charset="0"/>
                      </a:endParaRPr>
                    </a:p>
                  </a:txBody>
                  <a:tcPr marL="9525" marR="9525" marT="9525" marB="0" anchor="ctr">
                    <a:lnL w="9525" cap="flat" cmpd="sng" algn="ctr">
                      <a:solidFill>
                        <a:srgbClr val="0070C0"/>
                      </a:solidFill>
                      <a:prstDash val="solid"/>
                      <a:round/>
                      <a:headEnd type="none" w="med" len="med"/>
                      <a:tailEnd type="none" w="med" len="med"/>
                    </a:lnL>
                    <a:lnR w="12700" cmpd="sng">
                      <a:noFill/>
                    </a:lnR>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r>
              <a:tr h="216024">
                <a:tc>
                  <a:txBody>
                    <a:bodyPr/>
                    <a:lstStyle/>
                    <a:p>
                      <a:pPr algn="l" fontAlgn="b"/>
                      <a:r>
                        <a:rPr lang="ru-RU" sz="1000" u="none" strike="noStrike" dirty="0" err="1" smtClean="0">
                          <a:latin typeface="Arial Narrow" pitchFamily="34" charset="0"/>
                        </a:rPr>
                        <a:t>СУГи</a:t>
                      </a:r>
                      <a:endParaRPr lang="ru-RU" sz="1000" b="0" i="0" u="none" strike="noStrike" dirty="0">
                        <a:latin typeface="Arial Narrow" pitchFamily="34" charset="0"/>
                      </a:endParaRPr>
                    </a:p>
                  </a:txBody>
                  <a:tcPr marL="114300" marR="9525" marT="9525" marB="0" anchor="ctr">
                    <a:lnL w="12700" cmpd="sng">
                      <a:noFill/>
                    </a:lnL>
                    <a:lnR w="9525" cap="flat" cmpd="sng" algn="ctr">
                      <a:solidFill>
                        <a:srgbClr val="0070C0"/>
                      </a:solidFill>
                      <a:prstDash val="solid"/>
                      <a:round/>
                      <a:headEnd type="none" w="med" len="med"/>
                      <a:tailEnd type="none" w="med" len="med"/>
                    </a:lnR>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ru-RU" sz="1000" u="none" strike="noStrike" dirty="0">
                          <a:latin typeface="Arial Narrow" pitchFamily="34" charset="0"/>
                        </a:rPr>
                        <a:t>4,4</a:t>
                      </a:r>
                      <a:endParaRPr lang="ru-RU" sz="1000" b="0" i="0" u="none" strike="noStrike" dirty="0">
                        <a:latin typeface="Arial Narrow" pitchFamily="34" charset="0"/>
                      </a:endParaRPr>
                    </a:p>
                  </a:txBody>
                  <a:tcPr marL="9525" marR="9525" marT="9525" marB="0" anchor="ctr">
                    <a:lnL w="9525" cap="flat" cmpd="sng" algn="ctr">
                      <a:solidFill>
                        <a:srgbClr val="0070C0"/>
                      </a:solidFill>
                      <a:prstDash val="solid"/>
                      <a:round/>
                      <a:headEnd type="none" w="med" len="med"/>
                      <a:tailEnd type="none" w="med" len="med"/>
                    </a:lnL>
                    <a:lnR w="9525" cap="flat" cmpd="sng" algn="ctr">
                      <a:solidFill>
                        <a:srgbClr val="0070C0"/>
                      </a:solidFill>
                      <a:prstDash val="solid"/>
                      <a:round/>
                      <a:headEnd type="none" w="med" len="med"/>
                      <a:tailEnd type="none" w="med" len="med"/>
                    </a:lnR>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ru-RU" sz="1000" u="none" strike="noStrike">
                          <a:latin typeface="Arial Narrow" pitchFamily="34" charset="0"/>
                        </a:rPr>
                        <a:t>9,0</a:t>
                      </a:r>
                      <a:endParaRPr lang="ru-RU" sz="1000" b="0" i="0" u="none" strike="noStrike">
                        <a:latin typeface="Arial Narrow" pitchFamily="34" charset="0"/>
                      </a:endParaRPr>
                    </a:p>
                  </a:txBody>
                  <a:tcPr marL="9525" marR="9525" marT="9525" marB="0" anchor="ctr">
                    <a:lnL w="9525" cap="flat" cmpd="sng" algn="ctr">
                      <a:solidFill>
                        <a:srgbClr val="0070C0"/>
                      </a:solidFill>
                      <a:prstDash val="solid"/>
                      <a:round/>
                      <a:headEnd type="none" w="med" len="med"/>
                      <a:tailEnd type="none" w="med" len="med"/>
                    </a:lnL>
                    <a:lnR w="9525" cap="flat" cmpd="sng" algn="ctr">
                      <a:solidFill>
                        <a:srgbClr val="0070C0"/>
                      </a:solidFill>
                      <a:prstDash val="solid"/>
                      <a:round/>
                      <a:headEnd type="none" w="med" len="med"/>
                      <a:tailEnd type="none" w="med" len="med"/>
                    </a:lnR>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ru-RU" sz="1000" u="none" strike="noStrike">
                          <a:latin typeface="Arial Narrow" pitchFamily="34" charset="0"/>
                        </a:rPr>
                        <a:t>8,5</a:t>
                      </a:r>
                      <a:endParaRPr lang="ru-RU" sz="1000" b="0" i="0" u="none" strike="noStrike">
                        <a:latin typeface="Arial Narrow" pitchFamily="34" charset="0"/>
                      </a:endParaRPr>
                    </a:p>
                  </a:txBody>
                  <a:tcPr marL="9525" marR="9525" marT="9525" marB="0" anchor="ctr">
                    <a:lnL w="9525" cap="flat" cmpd="sng" algn="ctr">
                      <a:solidFill>
                        <a:srgbClr val="0070C0"/>
                      </a:solidFill>
                      <a:prstDash val="solid"/>
                      <a:round/>
                      <a:headEnd type="none" w="med" len="med"/>
                      <a:tailEnd type="none" w="med" len="med"/>
                    </a:lnL>
                    <a:lnR w="9525" cap="flat" cmpd="sng" algn="ctr">
                      <a:solidFill>
                        <a:srgbClr val="0070C0"/>
                      </a:solidFill>
                      <a:prstDash val="solid"/>
                      <a:round/>
                      <a:headEnd type="none" w="med" len="med"/>
                      <a:tailEnd type="none" w="med" len="med"/>
                    </a:lnR>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ru-RU" sz="1000" u="none" strike="noStrike">
                          <a:latin typeface="Arial Narrow" pitchFamily="34" charset="0"/>
                        </a:rPr>
                        <a:t>6,6</a:t>
                      </a:r>
                      <a:endParaRPr lang="ru-RU" sz="1000" b="0" i="0" u="none" strike="noStrike">
                        <a:latin typeface="Arial Narrow" pitchFamily="34" charset="0"/>
                      </a:endParaRPr>
                    </a:p>
                  </a:txBody>
                  <a:tcPr marL="9525" marR="9525" marT="9525" marB="0" anchor="ctr">
                    <a:lnL w="9525" cap="flat" cmpd="sng" algn="ctr">
                      <a:solidFill>
                        <a:srgbClr val="0070C0"/>
                      </a:solidFill>
                      <a:prstDash val="solid"/>
                      <a:round/>
                      <a:headEnd type="none" w="med" len="med"/>
                      <a:tailEnd type="none" w="med" len="med"/>
                    </a:lnL>
                    <a:lnR w="9525" cap="flat" cmpd="sng" algn="ctr">
                      <a:solidFill>
                        <a:srgbClr val="0070C0"/>
                      </a:solidFill>
                      <a:prstDash val="solid"/>
                      <a:round/>
                      <a:headEnd type="none" w="med" len="med"/>
                      <a:tailEnd type="none" w="med" len="med"/>
                    </a:lnR>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ru-RU" sz="1000" u="none" strike="noStrike" dirty="0">
                          <a:latin typeface="Arial Narrow" pitchFamily="34" charset="0"/>
                        </a:rPr>
                        <a:t>17,3</a:t>
                      </a:r>
                      <a:endParaRPr lang="ru-RU" sz="1000" b="0" i="0" u="none" strike="noStrike" dirty="0">
                        <a:latin typeface="Arial Narrow" pitchFamily="34" charset="0"/>
                      </a:endParaRPr>
                    </a:p>
                  </a:txBody>
                  <a:tcPr marL="9525" marR="9525" marT="9525" marB="0" anchor="ctr">
                    <a:lnL w="9525" cap="flat" cmpd="sng" algn="ctr">
                      <a:solidFill>
                        <a:srgbClr val="0070C0"/>
                      </a:solidFill>
                      <a:prstDash val="solid"/>
                      <a:round/>
                      <a:headEnd type="none" w="med" len="med"/>
                      <a:tailEnd type="none" w="med" len="med"/>
                    </a:lnL>
                    <a:lnR w="12700" cmpd="sng">
                      <a:noFill/>
                    </a:lnR>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r>
              <a:tr h="216024">
                <a:tc>
                  <a:txBody>
                    <a:bodyPr/>
                    <a:lstStyle/>
                    <a:p>
                      <a:pPr algn="l" fontAlgn="b"/>
                      <a:r>
                        <a:rPr lang="ru-RU" sz="1000" u="none" strike="noStrike" dirty="0" smtClean="0">
                          <a:latin typeface="Arial Narrow" pitchFamily="34" charset="0"/>
                        </a:rPr>
                        <a:t>Прочие</a:t>
                      </a:r>
                      <a:endParaRPr lang="ru-RU" sz="1000" b="0" i="0" u="none" strike="noStrike" dirty="0">
                        <a:latin typeface="Arial Narrow" pitchFamily="34" charset="0"/>
                      </a:endParaRPr>
                    </a:p>
                  </a:txBody>
                  <a:tcPr marL="114300" marR="9525" marT="9525" marB="0" anchor="ctr">
                    <a:lnL w="12700" cmpd="sng">
                      <a:noFill/>
                    </a:lnL>
                    <a:lnR w="9525" cap="flat" cmpd="sng" algn="ctr">
                      <a:solidFill>
                        <a:srgbClr val="0070C0"/>
                      </a:solidFill>
                      <a:prstDash val="solid"/>
                      <a:round/>
                      <a:headEnd type="none" w="med" len="med"/>
                      <a:tailEnd type="none" w="med" len="med"/>
                    </a:lnR>
                    <a:lnT w="9525" cap="flat" cmpd="sng" algn="ctr">
                      <a:solidFill>
                        <a:srgbClr val="0070C0"/>
                      </a:solidFill>
                      <a:prstDash val="solid"/>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ru-RU" sz="1000" u="none" strike="noStrike" dirty="0">
                          <a:latin typeface="Arial Narrow" pitchFamily="34" charset="0"/>
                        </a:rPr>
                        <a:t>1,8</a:t>
                      </a:r>
                      <a:endParaRPr lang="ru-RU" sz="1000" b="0" i="0" u="none" strike="noStrike" dirty="0">
                        <a:latin typeface="Arial Narrow" pitchFamily="34" charset="0"/>
                      </a:endParaRPr>
                    </a:p>
                  </a:txBody>
                  <a:tcPr marL="9525" marR="9525" marT="9525" marB="0" anchor="ctr">
                    <a:lnL w="9525" cap="flat" cmpd="sng" algn="ctr">
                      <a:solidFill>
                        <a:srgbClr val="0070C0"/>
                      </a:solidFill>
                      <a:prstDash val="solid"/>
                      <a:round/>
                      <a:headEnd type="none" w="med" len="med"/>
                      <a:tailEnd type="none" w="med" len="med"/>
                    </a:lnL>
                    <a:lnR w="9525" cap="flat" cmpd="sng" algn="ctr">
                      <a:solidFill>
                        <a:srgbClr val="0070C0"/>
                      </a:solidFill>
                      <a:prstDash val="solid"/>
                      <a:round/>
                      <a:headEnd type="none" w="med" len="med"/>
                      <a:tailEnd type="none" w="med" len="med"/>
                    </a:lnR>
                    <a:lnT w="9525" cap="flat" cmpd="sng" algn="ctr">
                      <a:solidFill>
                        <a:srgbClr val="0070C0"/>
                      </a:solidFill>
                      <a:prstDash val="solid"/>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ru-RU" sz="1000" u="none" strike="noStrike" dirty="0">
                          <a:latin typeface="Arial Narrow" pitchFamily="34" charset="0"/>
                        </a:rPr>
                        <a:t>3,1</a:t>
                      </a:r>
                      <a:endParaRPr lang="ru-RU" sz="1000" b="0" i="0" u="none" strike="noStrike" dirty="0">
                        <a:latin typeface="Arial Narrow" pitchFamily="34" charset="0"/>
                      </a:endParaRPr>
                    </a:p>
                  </a:txBody>
                  <a:tcPr marL="9525" marR="9525" marT="9525" marB="0" anchor="ctr">
                    <a:lnL w="9525" cap="flat" cmpd="sng" algn="ctr">
                      <a:solidFill>
                        <a:srgbClr val="0070C0"/>
                      </a:solidFill>
                      <a:prstDash val="solid"/>
                      <a:round/>
                      <a:headEnd type="none" w="med" len="med"/>
                      <a:tailEnd type="none" w="med" len="med"/>
                    </a:lnL>
                    <a:lnR w="9525" cap="flat" cmpd="sng" algn="ctr">
                      <a:solidFill>
                        <a:srgbClr val="0070C0"/>
                      </a:solidFill>
                      <a:prstDash val="solid"/>
                      <a:round/>
                      <a:headEnd type="none" w="med" len="med"/>
                      <a:tailEnd type="none" w="med" len="med"/>
                    </a:lnR>
                    <a:lnT w="9525" cap="flat" cmpd="sng" algn="ctr">
                      <a:solidFill>
                        <a:srgbClr val="0070C0"/>
                      </a:solidFill>
                      <a:prstDash val="solid"/>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ru-RU" sz="1000" u="none" strike="noStrike">
                          <a:latin typeface="Arial Narrow" pitchFamily="34" charset="0"/>
                        </a:rPr>
                        <a:t>1,0</a:t>
                      </a:r>
                      <a:endParaRPr lang="ru-RU" sz="1000" b="0" i="0" u="none" strike="noStrike">
                        <a:latin typeface="Arial Narrow" pitchFamily="34" charset="0"/>
                      </a:endParaRPr>
                    </a:p>
                  </a:txBody>
                  <a:tcPr marL="9525" marR="9525" marT="9525" marB="0" anchor="ctr">
                    <a:lnL w="9525" cap="flat" cmpd="sng" algn="ctr">
                      <a:solidFill>
                        <a:srgbClr val="0070C0"/>
                      </a:solidFill>
                      <a:prstDash val="solid"/>
                      <a:round/>
                      <a:headEnd type="none" w="med" len="med"/>
                      <a:tailEnd type="none" w="med" len="med"/>
                    </a:lnL>
                    <a:lnR w="9525" cap="flat" cmpd="sng" algn="ctr">
                      <a:solidFill>
                        <a:srgbClr val="0070C0"/>
                      </a:solidFill>
                      <a:prstDash val="solid"/>
                      <a:round/>
                      <a:headEnd type="none" w="med" len="med"/>
                      <a:tailEnd type="none" w="med" len="med"/>
                    </a:lnR>
                    <a:lnT w="9525" cap="flat" cmpd="sng" algn="ctr">
                      <a:solidFill>
                        <a:srgbClr val="0070C0"/>
                      </a:solidFill>
                      <a:prstDash val="solid"/>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endParaRPr lang="ru-RU" sz="1000" b="0" i="0" u="none" strike="noStrike">
                        <a:latin typeface="Arial Narrow" pitchFamily="34" charset="0"/>
                      </a:endParaRPr>
                    </a:p>
                  </a:txBody>
                  <a:tcPr marL="9525" marR="9525" marT="9525" marB="0" anchor="ctr">
                    <a:lnL w="9525" cap="flat" cmpd="sng" algn="ctr">
                      <a:solidFill>
                        <a:srgbClr val="0070C0"/>
                      </a:solidFill>
                      <a:prstDash val="solid"/>
                      <a:round/>
                      <a:headEnd type="none" w="med" len="med"/>
                      <a:tailEnd type="none" w="med" len="med"/>
                    </a:lnL>
                    <a:lnR w="9525" cap="flat" cmpd="sng" algn="ctr">
                      <a:solidFill>
                        <a:srgbClr val="0070C0"/>
                      </a:solidFill>
                      <a:prstDash val="solid"/>
                      <a:round/>
                      <a:headEnd type="none" w="med" len="med"/>
                      <a:tailEnd type="none" w="med" len="med"/>
                    </a:lnR>
                    <a:lnT w="9525" cap="flat" cmpd="sng" algn="ctr">
                      <a:solidFill>
                        <a:srgbClr val="0070C0"/>
                      </a:solidFill>
                      <a:prstDash val="solid"/>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endParaRPr lang="ru-RU" sz="1000" b="0" i="0" u="none" strike="noStrike" dirty="0">
                        <a:latin typeface="Arial Narrow" pitchFamily="34" charset="0"/>
                      </a:endParaRPr>
                    </a:p>
                  </a:txBody>
                  <a:tcPr marL="9525" marR="9525" marT="9525" marB="0" anchor="ctr">
                    <a:lnL w="9525" cap="flat" cmpd="sng" algn="ctr">
                      <a:solidFill>
                        <a:srgbClr val="0070C0"/>
                      </a:solidFill>
                      <a:prstDash val="solid"/>
                      <a:round/>
                      <a:headEnd type="none" w="med" len="med"/>
                      <a:tailEnd type="none" w="med" len="med"/>
                    </a:lnL>
                    <a:lnR w="12700" cmpd="sng">
                      <a:noFill/>
                    </a:lnR>
                    <a:lnT w="9525" cap="flat" cmpd="sng" algn="ctr">
                      <a:solidFill>
                        <a:srgbClr val="0070C0"/>
                      </a:solidFill>
                      <a:prstDash val="solid"/>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r>
              <a:tr h="216024">
                <a:tc>
                  <a:txBody>
                    <a:bodyPr/>
                    <a:lstStyle/>
                    <a:p>
                      <a:pPr algn="ctr" fontAlgn="b"/>
                      <a:r>
                        <a:rPr lang="ru-RU" sz="1000" b="1" u="none" strike="noStrike" dirty="0">
                          <a:latin typeface="Arial Narrow" pitchFamily="34" charset="0"/>
                        </a:rPr>
                        <a:t>ИТОГО</a:t>
                      </a:r>
                      <a:endParaRPr lang="ru-RU" sz="1000" b="1" i="0" u="none" strike="noStrike" dirty="0">
                        <a:solidFill>
                          <a:srgbClr val="000000"/>
                        </a:solidFill>
                        <a:latin typeface="Arial Narrow" pitchFamily="34" charset="0"/>
                      </a:endParaRPr>
                    </a:p>
                  </a:txBody>
                  <a:tcPr marL="9525" marR="9525" marT="9525" marB="0" anchor="ctr">
                    <a:lnL w="12700" cmpd="sng">
                      <a:noFill/>
                    </a:lnL>
                    <a:lnR w="9525"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00" rtl="0" eaLnBrk="1" fontAlgn="b" latinLnBrk="0" hangingPunct="1"/>
                      <a:r>
                        <a:rPr lang="ru-RU" sz="1000" b="1" u="none" strike="noStrike" kern="1200" dirty="0">
                          <a:solidFill>
                            <a:schemeClr val="dk1"/>
                          </a:solidFill>
                          <a:latin typeface="Arial Narrow" pitchFamily="34" charset="0"/>
                          <a:ea typeface="+mn-ea"/>
                          <a:cs typeface="+mn-cs"/>
                        </a:rPr>
                        <a:t>21,6</a:t>
                      </a:r>
                    </a:p>
                  </a:txBody>
                  <a:tcPr marL="9525" marR="9525" marT="9525" marB="0" anchor="ctr">
                    <a:lnL w="9525" cap="flat" cmpd="sng" algn="ctr">
                      <a:solidFill>
                        <a:srgbClr val="0070C0"/>
                      </a:solidFill>
                      <a:prstDash val="solid"/>
                      <a:round/>
                      <a:headEnd type="none" w="med" len="med"/>
                      <a:tailEnd type="none" w="med" len="med"/>
                    </a:lnL>
                    <a:lnR w="9525"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00" rtl="0" eaLnBrk="1" fontAlgn="b" latinLnBrk="0" hangingPunct="1"/>
                      <a:r>
                        <a:rPr lang="ru-RU" sz="1000" b="1" u="none" strike="noStrike" kern="1200" dirty="0">
                          <a:solidFill>
                            <a:schemeClr val="dk1"/>
                          </a:solidFill>
                          <a:latin typeface="Arial Narrow" pitchFamily="34" charset="0"/>
                          <a:ea typeface="+mn-ea"/>
                          <a:cs typeface="+mn-cs"/>
                        </a:rPr>
                        <a:t>27,4</a:t>
                      </a:r>
                    </a:p>
                  </a:txBody>
                  <a:tcPr marL="9525" marR="9525" marT="9525" marB="0" anchor="ctr">
                    <a:lnL w="9525" cap="flat" cmpd="sng" algn="ctr">
                      <a:solidFill>
                        <a:srgbClr val="0070C0"/>
                      </a:solidFill>
                      <a:prstDash val="solid"/>
                      <a:round/>
                      <a:headEnd type="none" w="med" len="med"/>
                      <a:tailEnd type="none" w="med" len="med"/>
                    </a:lnL>
                    <a:lnR w="9525"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00" rtl="0" eaLnBrk="1" fontAlgn="b" latinLnBrk="0" hangingPunct="1"/>
                      <a:r>
                        <a:rPr lang="ru-RU" sz="1000" b="1" u="none" strike="noStrike" kern="1200" dirty="0">
                          <a:solidFill>
                            <a:schemeClr val="dk1"/>
                          </a:solidFill>
                          <a:latin typeface="Arial Narrow" pitchFamily="34" charset="0"/>
                          <a:ea typeface="+mn-ea"/>
                          <a:cs typeface="+mn-cs"/>
                        </a:rPr>
                        <a:t>20,3</a:t>
                      </a:r>
                    </a:p>
                  </a:txBody>
                  <a:tcPr marL="9525" marR="9525" marT="9525" marB="0" anchor="ctr">
                    <a:lnL w="9525" cap="flat" cmpd="sng" algn="ctr">
                      <a:solidFill>
                        <a:srgbClr val="0070C0"/>
                      </a:solidFill>
                      <a:prstDash val="solid"/>
                      <a:round/>
                      <a:headEnd type="none" w="med" len="med"/>
                      <a:tailEnd type="none" w="med" len="med"/>
                    </a:lnL>
                    <a:lnR w="9525"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00" rtl="0" eaLnBrk="1" fontAlgn="b" latinLnBrk="0" hangingPunct="1"/>
                      <a:r>
                        <a:rPr lang="ru-RU" sz="1000" b="1" u="none" strike="noStrike" kern="1200" dirty="0">
                          <a:solidFill>
                            <a:schemeClr val="dk1"/>
                          </a:solidFill>
                          <a:latin typeface="Arial Narrow" pitchFamily="34" charset="0"/>
                          <a:ea typeface="+mn-ea"/>
                          <a:cs typeface="+mn-cs"/>
                        </a:rPr>
                        <a:t>43,7</a:t>
                      </a:r>
                    </a:p>
                  </a:txBody>
                  <a:tcPr marL="9525" marR="9525" marT="9525" marB="0" anchor="ctr">
                    <a:lnL w="9525" cap="flat" cmpd="sng" algn="ctr">
                      <a:solidFill>
                        <a:srgbClr val="0070C0"/>
                      </a:solidFill>
                      <a:prstDash val="solid"/>
                      <a:round/>
                      <a:headEnd type="none" w="med" len="med"/>
                      <a:tailEnd type="none" w="med" len="med"/>
                    </a:lnL>
                    <a:lnR w="9525"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00" rtl="0" eaLnBrk="1" fontAlgn="b" latinLnBrk="0" hangingPunct="1"/>
                      <a:r>
                        <a:rPr lang="ru-RU" sz="1000" b="1" u="none" strike="noStrike" kern="1200" dirty="0">
                          <a:solidFill>
                            <a:schemeClr val="dk1"/>
                          </a:solidFill>
                          <a:latin typeface="Arial Narrow" pitchFamily="34" charset="0"/>
                          <a:ea typeface="+mn-ea"/>
                          <a:cs typeface="+mn-cs"/>
                        </a:rPr>
                        <a:t>98,2</a:t>
                      </a:r>
                    </a:p>
                  </a:txBody>
                  <a:tcPr marL="9525" marR="9525" marT="9525" marB="0" anchor="ctr">
                    <a:lnL w="9525" cap="flat" cmpd="sng" algn="ctr">
                      <a:solidFill>
                        <a:srgbClr val="0070C0"/>
                      </a:solidFill>
                      <a:prstDash val="solid"/>
                      <a:round/>
                      <a:headEnd type="none" w="med" len="med"/>
                      <a:tailEnd type="none" w="med" len="med"/>
                    </a:lnL>
                    <a:lnR w="12700" cmpd="sng">
                      <a:noFill/>
                    </a:lnR>
                    <a:lnT w="19050" cap="flat" cmpd="sng" algn="ctr">
                      <a:solidFill>
                        <a:srgbClr val="0070C0"/>
                      </a:solidFill>
                      <a:prstDash val="solid"/>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r>
            </a:tbl>
          </a:graphicData>
        </a:graphic>
      </p:graphicFrame>
      <p:sp>
        <p:nvSpPr>
          <p:cNvPr id="8" name="TextBox 7"/>
          <p:cNvSpPr txBox="1"/>
          <p:nvPr/>
        </p:nvSpPr>
        <p:spPr>
          <a:xfrm>
            <a:off x="4180656" y="1196751"/>
            <a:ext cx="504056" cy="246221"/>
          </a:xfrm>
          <a:prstGeom prst="rect">
            <a:avLst/>
          </a:prstGeom>
          <a:noFill/>
        </p:spPr>
        <p:txBody>
          <a:bodyPr wrap="square" rtlCol="0">
            <a:spAutoFit/>
          </a:bodyPr>
          <a:lstStyle/>
          <a:p>
            <a:pPr algn="r"/>
            <a:r>
              <a:rPr lang="ru-RU" sz="1000" b="1" dirty="0" err="1" smtClean="0"/>
              <a:t>ттвг</a:t>
            </a:r>
            <a:endParaRPr lang="ru-RU" sz="1000" b="1" dirty="0"/>
          </a:p>
        </p:txBody>
      </p:sp>
      <p:graphicFrame>
        <p:nvGraphicFramePr>
          <p:cNvPr id="9" name="Диаграмма 8"/>
          <p:cNvGraphicFramePr/>
          <p:nvPr/>
        </p:nvGraphicFramePr>
        <p:xfrm>
          <a:off x="179512" y="3645024"/>
          <a:ext cx="4446494" cy="2706106"/>
        </p:xfrm>
        <a:graphic>
          <a:graphicData uri="http://schemas.openxmlformats.org/drawingml/2006/chart">
            <c:chart xmlns:c="http://schemas.openxmlformats.org/drawingml/2006/chart" xmlns:r="http://schemas.openxmlformats.org/officeDocument/2006/relationships" r:id="rId4"/>
          </a:graphicData>
        </a:graphic>
      </p:graphicFrame>
      <p:sp>
        <p:nvSpPr>
          <p:cNvPr id="10" name="TextBox 9"/>
          <p:cNvSpPr txBox="1"/>
          <p:nvPr/>
        </p:nvSpPr>
        <p:spPr>
          <a:xfrm>
            <a:off x="846882" y="4827249"/>
            <a:ext cx="624070" cy="230832"/>
          </a:xfrm>
          <a:prstGeom prst="rect">
            <a:avLst/>
          </a:prstGeom>
          <a:noFill/>
        </p:spPr>
        <p:txBody>
          <a:bodyPr wrap="square" rtlCol="0">
            <a:spAutoFit/>
          </a:bodyPr>
          <a:lstStyle/>
          <a:p>
            <a:pPr algn="ctr"/>
            <a:r>
              <a:rPr lang="en-US" sz="900" b="1" dirty="0" smtClean="0">
                <a:solidFill>
                  <a:srgbClr val="00B050"/>
                </a:solidFill>
              </a:rPr>
              <a:t>+27</a:t>
            </a:r>
            <a:endParaRPr lang="ru-RU" sz="900" b="1" dirty="0">
              <a:solidFill>
                <a:srgbClr val="00B050"/>
              </a:solidFill>
            </a:endParaRPr>
          </a:p>
        </p:txBody>
      </p:sp>
      <p:cxnSp>
        <p:nvCxnSpPr>
          <p:cNvPr id="11" name="Прямая соединительная линия 10"/>
          <p:cNvCxnSpPr/>
          <p:nvPr/>
        </p:nvCxnSpPr>
        <p:spPr>
          <a:xfrm rot="5400000" flipH="1" flipV="1">
            <a:off x="814542" y="5254126"/>
            <a:ext cx="214314" cy="1720"/>
          </a:xfrm>
          <a:prstGeom prst="line">
            <a:avLst/>
          </a:prstGeom>
        </p:spPr>
        <p:style>
          <a:lnRef idx="1">
            <a:schemeClr val="accent1"/>
          </a:lnRef>
          <a:fillRef idx="0">
            <a:schemeClr val="accent1"/>
          </a:fillRef>
          <a:effectRef idx="0">
            <a:schemeClr val="accent1"/>
          </a:effectRef>
          <a:fontRef idx="minor">
            <a:schemeClr val="tx1"/>
          </a:fontRef>
        </p:style>
      </p:cxnSp>
      <p:cxnSp>
        <p:nvCxnSpPr>
          <p:cNvPr id="12" name="Прямая соединительная линия 11"/>
          <p:cNvCxnSpPr/>
          <p:nvPr/>
        </p:nvCxnSpPr>
        <p:spPr>
          <a:xfrm rot="5400000">
            <a:off x="1320014" y="5149488"/>
            <a:ext cx="214314" cy="1720"/>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Прямая соединительная линия 12"/>
          <p:cNvCxnSpPr/>
          <p:nvPr/>
        </p:nvCxnSpPr>
        <p:spPr>
          <a:xfrm flipH="1">
            <a:off x="914400" y="5040035"/>
            <a:ext cx="511371" cy="117008"/>
          </a:xfrm>
          <a:prstGeom prst="line">
            <a:avLst/>
          </a:prstGeom>
        </p:spPr>
        <p:style>
          <a:lnRef idx="1">
            <a:schemeClr val="accent1"/>
          </a:lnRef>
          <a:fillRef idx="0">
            <a:schemeClr val="accent1"/>
          </a:fillRef>
          <a:effectRef idx="0">
            <a:schemeClr val="accent1"/>
          </a:effectRef>
          <a:fontRef idx="minor">
            <a:schemeClr val="tx1"/>
          </a:fontRef>
        </p:style>
      </p:cxnSp>
      <p:sp>
        <p:nvSpPr>
          <p:cNvPr id="14" name="Равнобедренный треугольник 13"/>
          <p:cNvSpPr/>
          <p:nvPr/>
        </p:nvSpPr>
        <p:spPr>
          <a:xfrm rot="10800000">
            <a:off x="1029451" y="5016026"/>
            <a:ext cx="308330" cy="213174"/>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5" name="TextBox 14"/>
          <p:cNvSpPr txBox="1"/>
          <p:nvPr/>
        </p:nvSpPr>
        <p:spPr>
          <a:xfrm>
            <a:off x="1690943" y="4827249"/>
            <a:ext cx="624070" cy="230832"/>
          </a:xfrm>
          <a:prstGeom prst="rect">
            <a:avLst/>
          </a:prstGeom>
          <a:noFill/>
        </p:spPr>
        <p:txBody>
          <a:bodyPr wrap="square" rtlCol="0">
            <a:spAutoFit/>
          </a:bodyPr>
          <a:lstStyle/>
          <a:p>
            <a:pPr algn="ctr"/>
            <a:r>
              <a:rPr lang="ru-RU" sz="900" b="1" dirty="0" smtClean="0">
                <a:solidFill>
                  <a:srgbClr val="FF0000"/>
                </a:solidFill>
              </a:rPr>
              <a:t>-2</a:t>
            </a:r>
            <a:r>
              <a:rPr lang="en-US" sz="900" b="1" dirty="0" smtClean="0">
                <a:solidFill>
                  <a:srgbClr val="FF0000"/>
                </a:solidFill>
              </a:rPr>
              <a:t>6</a:t>
            </a:r>
            <a:endParaRPr lang="ru-RU" sz="900" b="1" dirty="0">
              <a:solidFill>
                <a:srgbClr val="FF0000"/>
              </a:solidFill>
            </a:endParaRPr>
          </a:p>
        </p:txBody>
      </p:sp>
      <p:cxnSp>
        <p:nvCxnSpPr>
          <p:cNvPr id="16" name="Прямая соединительная линия 15"/>
          <p:cNvCxnSpPr/>
          <p:nvPr/>
        </p:nvCxnSpPr>
        <p:spPr>
          <a:xfrm rot="5400000" flipH="1" flipV="1">
            <a:off x="1661237" y="5133093"/>
            <a:ext cx="214314" cy="1720"/>
          </a:xfrm>
          <a:prstGeom prst="line">
            <a:avLst/>
          </a:prstGeom>
        </p:spPr>
        <p:style>
          <a:lnRef idx="1">
            <a:schemeClr val="accent1"/>
          </a:lnRef>
          <a:fillRef idx="0">
            <a:schemeClr val="accent1"/>
          </a:fillRef>
          <a:effectRef idx="0">
            <a:schemeClr val="accent1"/>
          </a:effectRef>
          <a:fontRef idx="minor">
            <a:schemeClr val="tx1"/>
          </a:fontRef>
        </p:style>
      </p:cxnSp>
      <p:cxnSp>
        <p:nvCxnSpPr>
          <p:cNvPr id="17" name="Прямая соединительная линия 16"/>
          <p:cNvCxnSpPr/>
          <p:nvPr/>
        </p:nvCxnSpPr>
        <p:spPr>
          <a:xfrm rot="5400000">
            <a:off x="2159287" y="5335947"/>
            <a:ext cx="214314" cy="1720"/>
          </a:xfrm>
          <a:prstGeom prst="line">
            <a:avLst/>
          </a:prstGeom>
        </p:spPr>
        <p:style>
          <a:lnRef idx="1">
            <a:schemeClr val="accent1"/>
          </a:lnRef>
          <a:fillRef idx="0">
            <a:schemeClr val="accent1"/>
          </a:fillRef>
          <a:effectRef idx="0">
            <a:schemeClr val="accent1"/>
          </a:effectRef>
          <a:fontRef idx="minor">
            <a:schemeClr val="tx1"/>
          </a:fontRef>
        </p:style>
      </p:cxnSp>
      <p:cxnSp>
        <p:nvCxnSpPr>
          <p:cNvPr id="18" name="Прямая соединительная линия 17"/>
          <p:cNvCxnSpPr/>
          <p:nvPr/>
        </p:nvCxnSpPr>
        <p:spPr>
          <a:xfrm flipH="1" flipV="1">
            <a:off x="1768129" y="5031367"/>
            <a:ext cx="502703" cy="199348"/>
          </a:xfrm>
          <a:prstGeom prst="line">
            <a:avLst/>
          </a:prstGeom>
        </p:spPr>
        <p:style>
          <a:lnRef idx="1">
            <a:schemeClr val="accent1"/>
          </a:lnRef>
          <a:fillRef idx="0">
            <a:schemeClr val="accent1"/>
          </a:fillRef>
          <a:effectRef idx="0">
            <a:schemeClr val="accent1"/>
          </a:effectRef>
          <a:fontRef idx="minor">
            <a:schemeClr val="tx1"/>
          </a:fontRef>
        </p:style>
      </p:cxnSp>
      <p:sp>
        <p:nvSpPr>
          <p:cNvPr id="19" name="Равнобедренный треугольник 18"/>
          <p:cNvSpPr/>
          <p:nvPr/>
        </p:nvSpPr>
        <p:spPr>
          <a:xfrm rot="10800000">
            <a:off x="1873512" y="5016026"/>
            <a:ext cx="308330" cy="213174"/>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0" name="TextBox 19"/>
          <p:cNvSpPr txBox="1"/>
          <p:nvPr/>
        </p:nvSpPr>
        <p:spPr>
          <a:xfrm>
            <a:off x="2529980" y="4683233"/>
            <a:ext cx="624070" cy="230832"/>
          </a:xfrm>
          <a:prstGeom prst="rect">
            <a:avLst/>
          </a:prstGeom>
          <a:noFill/>
        </p:spPr>
        <p:txBody>
          <a:bodyPr wrap="square" rtlCol="0">
            <a:spAutoFit/>
          </a:bodyPr>
          <a:lstStyle/>
          <a:p>
            <a:pPr algn="ctr"/>
            <a:r>
              <a:rPr lang="en-US" sz="900" b="1" dirty="0" smtClean="0">
                <a:solidFill>
                  <a:srgbClr val="00B050"/>
                </a:solidFill>
              </a:rPr>
              <a:t>+115</a:t>
            </a:r>
            <a:endParaRPr lang="ru-RU" sz="900" b="1" dirty="0">
              <a:solidFill>
                <a:srgbClr val="00B050"/>
              </a:solidFill>
            </a:endParaRPr>
          </a:p>
        </p:txBody>
      </p:sp>
      <p:cxnSp>
        <p:nvCxnSpPr>
          <p:cNvPr id="21" name="Прямая соединительная линия 20"/>
          <p:cNvCxnSpPr/>
          <p:nvPr/>
        </p:nvCxnSpPr>
        <p:spPr>
          <a:xfrm rot="5400000" flipH="1" flipV="1">
            <a:off x="2494240" y="5336083"/>
            <a:ext cx="214314" cy="1720"/>
          </a:xfrm>
          <a:prstGeom prst="line">
            <a:avLst/>
          </a:prstGeom>
        </p:spPr>
        <p:style>
          <a:lnRef idx="1">
            <a:schemeClr val="accent1"/>
          </a:lnRef>
          <a:fillRef idx="0">
            <a:schemeClr val="accent1"/>
          </a:fillRef>
          <a:effectRef idx="0">
            <a:schemeClr val="accent1"/>
          </a:effectRef>
          <a:fontRef idx="minor">
            <a:schemeClr val="tx1"/>
          </a:fontRef>
        </p:style>
      </p:cxnSp>
      <p:cxnSp>
        <p:nvCxnSpPr>
          <p:cNvPr id="22" name="Прямая соединительная линия 21"/>
          <p:cNvCxnSpPr/>
          <p:nvPr/>
        </p:nvCxnSpPr>
        <p:spPr>
          <a:xfrm rot="5400000">
            <a:off x="2993990" y="4893223"/>
            <a:ext cx="214314" cy="1720"/>
          </a:xfrm>
          <a:prstGeom prst="line">
            <a:avLst/>
          </a:prstGeom>
        </p:spPr>
        <p:style>
          <a:lnRef idx="1">
            <a:schemeClr val="accent1"/>
          </a:lnRef>
          <a:fillRef idx="0">
            <a:schemeClr val="accent1"/>
          </a:fillRef>
          <a:effectRef idx="0">
            <a:schemeClr val="accent1"/>
          </a:effectRef>
          <a:fontRef idx="minor">
            <a:schemeClr val="tx1"/>
          </a:fontRef>
        </p:style>
      </p:cxnSp>
      <p:cxnSp>
        <p:nvCxnSpPr>
          <p:cNvPr id="23" name="Прямая соединительная линия 22"/>
          <p:cNvCxnSpPr/>
          <p:nvPr/>
        </p:nvCxnSpPr>
        <p:spPr>
          <a:xfrm flipH="1">
            <a:off x="2600190" y="4784411"/>
            <a:ext cx="503836" cy="450637"/>
          </a:xfrm>
          <a:prstGeom prst="line">
            <a:avLst/>
          </a:prstGeom>
        </p:spPr>
        <p:style>
          <a:lnRef idx="1">
            <a:schemeClr val="accent1"/>
          </a:lnRef>
          <a:fillRef idx="0">
            <a:schemeClr val="accent1"/>
          </a:fillRef>
          <a:effectRef idx="0">
            <a:schemeClr val="accent1"/>
          </a:effectRef>
          <a:fontRef idx="minor">
            <a:schemeClr val="tx1"/>
          </a:fontRef>
        </p:style>
      </p:cxnSp>
      <p:sp>
        <p:nvSpPr>
          <p:cNvPr id="24" name="Равнобедренный треугольник 23"/>
          <p:cNvSpPr/>
          <p:nvPr/>
        </p:nvSpPr>
        <p:spPr>
          <a:xfrm rot="10800000">
            <a:off x="2712549" y="4872010"/>
            <a:ext cx="308330" cy="213174"/>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5" name="TextBox 24"/>
          <p:cNvSpPr txBox="1"/>
          <p:nvPr/>
        </p:nvSpPr>
        <p:spPr>
          <a:xfrm>
            <a:off x="3409211" y="3819136"/>
            <a:ext cx="624070" cy="230832"/>
          </a:xfrm>
          <a:prstGeom prst="rect">
            <a:avLst/>
          </a:prstGeom>
          <a:noFill/>
        </p:spPr>
        <p:txBody>
          <a:bodyPr wrap="square" rtlCol="0">
            <a:spAutoFit/>
          </a:bodyPr>
          <a:lstStyle/>
          <a:p>
            <a:pPr algn="ctr"/>
            <a:r>
              <a:rPr lang="en-US" sz="900" b="1" dirty="0" smtClean="0">
                <a:solidFill>
                  <a:srgbClr val="00B050"/>
                </a:solidFill>
              </a:rPr>
              <a:t>+125</a:t>
            </a:r>
            <a:endParaRPr lang="ru-RU" sz="900" b="1" dirty="0">
              <a:solidFill>
                <a:srgbClr val="00B050"/>
              </a:solidFill>
            </a:endParaRPr>
          </a:p>
        </p:txBody>
      </p:sp>
      <p:cxnSp>
        <p:nvCxnSpPr>
          <p:cNvPr id="26" name="Прямая соединительная линия 25"/>
          <p:cNvCxnSpPr/>
          <p:nvPr/>
        </p:nvCxnSpPr>
        <p:spPr>
          <a:xfrm rot="5400000" flipH="1" flipV="1">
            <a:off x="3367438" y="4833499"/>
            <a:ext cx="214314" cy="1720"/>
          </a:xfrm>
          <a:prstGeom prst="line">
            <a:avLst/>
          </a:prstGeom>
        </p:spPr>
        <p:style>
          <a:lnRef idx="1">
            <a:schemeClr val="accent1"/>
          </a:lnRef>
          <a:fillRef idx="0">
            <a:schemeClr val="accent1"/>
          </a:fillRef>
          <a:effectRef idx="0">
            <a:schemeClr val="accent1"/>
          </a:effectRef>
          <a:fontRef idx="minor">
            <a:schemeClr val="tx1"/>
          </a:fontRef>
        </p:style>
      </p:cxnSp>
      <p:cxnSp>
        <p:nvCxnSpPr>
          <p:cNvPr id="27" name="Прямая соединительная линия 26"/>
          <p:cNvCxnSpPr/>
          <p:nvPr/>
        </p:nvCxnSpPr>
        <p:spPr>
          <a:xfrm rot="5400000">
            <a:off x="3885911" y="3878460"/>
            <a:ext cx="214314" cy="1720"/>
          </a:xfrm>
          <a:prstGeom prst="line">
            <a:avLst/>
          </a:prstGeom>
        </p:spPr>
        <p:style>
          <a:lnRef idx="1">
            <a:schemeClr val="accent1"/>
          </a:lnRef>
          <a:fillRef idx="0">
            <a:schemeClr val="accent1"/>
          </a:fillRef>
          <a:effectRef idx="0">
            <a:schemeClr val="accent1"/>
          </a:effectRef>
          <a:fontRef idx="minor">
            <a:schemeClr val="tx1"/>
          </a:fontRef>
        </p:style>
      </p:cxnSp>
      <p:cxnSp>
        <p:nvCxnSpPr>
          <p:cNvPr id="28" name="Прямая соединительная линия 27"/>
          <p:cNvCxnSpPr/>
          <p:nvPr/>
        </p:nvCxnSpPr>
        <p:spPr>
          <a:xfrm flipH="1">
            <a:off x="3471358" y="3778942"/>
            <a:ext cx="524267" cy="963108"/>
          </a:xfrm>
          <a:prstGeom prst="line">
            <a:avLst/>
          </a:prstGeom>
        </p:spPr>
        <p:style>
          <a:lnRef idx="1">
            <a:schemeClr val="accent1"/>
          </a:lnRef>
          <a:fillRef idx="0">
            <a:schemeClr val="accent1"/>
          </a:fillRef>
          <a:effectRef idx="0">
            <a:schemeClr val="accent1"/>
          </a:effectRef>
          <a:fontRef idx="minor">
            <a:schemeClr val="tx1"/>
          </a:fontRef>
        </p:style>
      </p:cxnSp>
      <p:sp>
        <p:nvSpPr>
          <p:cNvPr id="29" name="Равнобедренный треугольник 28"/>
          <p:cNvSpPr/>
          <p:nvPr/>
        </p:nvSpPr>
        <p:spPr>
          <a:xfrm rot="10800000">
            <a:off x="3591780" y="4007913"/>
            <a:ext cx="308330" cy="213174"/>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aphicFrame>
        <p:nvGraphicFramePr>
          <p:cNvPr id="36" name="Диаграмма 35"/>
          <p:cNvGraphicFramePr/>
          <p:nvPr/>
        </p:nvGraphicFramePr>
        <p:xfrm>
          <a:off x="5004048" y="1052736"/>
          <a:ext cx="3960440" cy="4064000"/>
        </p:xfrm>
        <a:graphic>
          <a:graphicData uri="http://schemas.openxmlformats.org/drawingml/2006/chart">
            <c:chart xmlns:c="http://schemas.openxmlformats.org/drawingml/2006/chart" xmlns:r="http://schemas.openxmlformats.org/officeDocument/2006/relationships" r:id="rId5"/>
          </a:graphicData>
        </a:graphic>
      </p:graphicFrame>
      <p:sp>
        <p:nvSpPr>
          <p:cNvPr id="37" name="TextBox 36"/>
          <p:cNvSpPr txBox="1"/>
          <p:nvPr/>
        </p:nvSpPr>
        <p:spPr>
          <a:xfrm>
            <a:off x="4643438" y="4077072"/>
            <a:ext cx="4357718" cy="2323713"/>
          </a:xfrm>
          <a:prstGeom prst="rect">
            <a:avLst/>
          </a:prstGeom>
          <a:solidFill>
            <a:srgbClr val="FFFF99"/>
          </a:solidFill>
        </p:spPr>
        <p:txBody>
          <a:bodyPr wrap="square" rtlCol="0">
            <a:spAutoFit/>
          </a:bodyPr>
          <a:lstStyle/>
          <a:p>
            <a:r>
              <a:rPr lang="ru-RU" sz="1600" dirty="0" smtClean="0">
                <a:latin typeface="Arial Narrow" pitchFamily="34" charset="0"/>
              </a:rPr>
              <a:t>Мы поискали в </a:t>
            </a:r>
            <a:r>
              <a:rPr lang="en-US" sz="1600" dirty="0" smtClean="0">
                <a:solidFill>
                  <a:srgbClr val="FF0000"/>
                </a:solidFill>
                <a:latin typeface="Arial Narrow" pitchFamily="34" charset="0"/>
              </a:rPr>
              <a:t>Google</a:t>
            </a:r>
            <a:r>
              <a:rPr lang="ru-RU" sz="1600" dirty="0" smtClean="0">
                <a:latin typeface="Arial Narrow" pitchFamily="34" charset="0"/>
              </a:rPr>
              <a:t> бункеровку в портах Крыма</a:t>
            </a:r>
            <a:r>
              <a:rPr lang="en-US" sz="1600" dirty="0" smtClean="0">
                <a:latin typeface="Arial Narrow" pitchFamily="34" charset="0"/>
              </a:rPr>
              <a:t>. </a:t>
            </a:r>
            <a:r>
              <a:rPr lang="ru-RU" sz="1600" b="1" dirty="0" smtClean="0">
                <a:latin typeface="Arial Narrow" pitchFamily="34" charset="0"/>
              </a:rPr>
              <a:t>Результат</a:t>
            </a:r>
            <a:r>
              <a:rPr lang="ru-RU" sz="1600" dirty="0" smtClean="0">
                <a:latin typeface="Arial Narrow" pitchFamily="34" charset="0"/>
              </a:rPr>
              <a:t> – в Евпатории бензовоз можно заказать в Яхтенном клубе </a:t>
            </a:r>
            <a:r>
              <a:rPr lang="ru-RU" sz="1600" b="1" dirty="0" err="1" smtClean="0">
                <a:latin typeface="Arial Narrow" pitchFamily="34" charset="0"/>
              </a:rPr>
              <a:t>Голден</a:t>
            </a:r>
            <a:r>
              <a:rPr lang="ru-RU" sz="1600" b="1" dirty="0" smtClean="0">
                <a:latin typeface="Arial Narrow" pitchFamily="34" charset="0"/>
              </a:rPr>
              <a:t> Символ</a:t>
            </a:r>
            <a:r>
              <a:rPr lang="en-US" sz="1600" b="1" dirty="0" smtClean="0">
                <a:latin typeface="Arial Narrow" pitchFamily="34" charset="0"/>
              </a:rPr>
              <a:t> </a:t>
            </a:r>
            <a:r>
              <a:rPr lang="en-US" sz="1600" dirty="0" smtClean="0">
                <a:latin typeface="Arial Narrow" pitchFamily="34" charset="0"/>
              </a:rPr>
              <a:t>(</a:t>
            </a:r>
            <a:r>
              <a:rPr lang="ru-RU" sz="1600" dirty="0" smtClean="0">
                <a:latin typeface="Arial Narrow" pitchFamily="34" charset="0"/>
              </a:rPr>
              <a:t>Балаклава)</a:t>
            </a:r>
            <a:r>
              <a:rPr lang="en-US" sz="1600" dirty="0" smtClean="0">
                <a:latin typeface="Arial Narrow" pitchFamily="34" charset="0"/>
              </a:rPr>
              <a:t>, </a:t>
            </a:r>
            <a:r>
              <a:rPr lang="ru-RU" sz="1600" dirty="0" smtClean="0">
                <a:latin typeface="Arial Narrow" pitchFamily="34" charset="0"/>
              </a:rPr>
              <a:t>в Ялте – тоже бензовоз – агентство </a:t>
            </a:r>
            <a:r>
              <a:rPr lang="ru-RU" sz="1600" b="1" dirty="0" err="1" smtClean="0">
                <a:latin typeface="Arial Narrow" pitchFamily="34" charset="0"/>
              </a:rPr>
              <a:t>Шаттл-Транс</a:t>
            </a:r>
            <a:r>
              <a:rPr lang="en-US" sz="1600" dirty="0" smtClean="0">
                <a:latin typeface="Arial Narrow" pitchFamily="34" charset="0"/>
              </a:rPr>
              <a:t>, </a:t>
            </a:r>
            <a:r>
              <a:rPr lang="ru-RU" sz="1600" dirty="0" smtClean="0">
                <a:latin typeface="Arial Narrow" pitchFamily="34" charset="0"/>
              </a:rPr>
              <a:t>в Севастополе – </a:t>
            </a:r>
            <a:r>
              <a:rPr lang="ru-RU" sz="1600" b="1" dirty="0" err="1" smtClean="0">
                <a:latin typeface="Arial Narrow" pitchFamily="34" charset="0"/>
              </a:rPr>
              <a:t>Интерпорт-Сервис</a:t>
            </a:r>
            <a:r>
              <a:rPr lang="en-US" sz="1600" dirty="0" smtClean="0">
                <a:latin typeface="Arial Narrow" pitchFamily="34" charset="0"/>
              </a:rPr>
              <a:t>. </a:t>
            </a:r>
            <a:r>
              <a:rPr lang="ru-RU" sz="1600" dirty="0" smtClean="0">
                <a:latin typeface="Arial Narrow" pitchFamily="34" charset="0"/>
              </a:rPr>
              <a:t>Напомню</a:t>
            </a:r>
            <a:r>
              <a:rPr lang="en-US" sz="1600" dirty="0" smtClean="0">
                <a:latin typeface="Arial Narrow" pitchFamily="34" charset="0"/>
              </a:rPr>
              <a:t>, </a:t>
            </a:r>
            <a:r>
              <a:rPr lang="ru-RU" sz="1600" dirty="0" smtClean="0">
                <a:latin typeface="Arial Narrow" pitchFamily="34" charset="0"/>
              </a:rPr>
              <a:t>что в Керченском проливе предлагает услуги бункеровки российская компания </a:t>
            </a:r>
            <a:r>
              <a:rPr lang="ru-RU" sz="1600" b="1" dirty="0" err="1" smtClean="0">
                <a:latin typeface="Arial Narrow" pitchFamily="34" charset="0"/>
              </a:rPr>
              <a:t>Росмортранс</a:t>
            </a:r>
            <a:r>
              <a:rPr lang="en-US" sz="1600" dirty="0" smtClean="0">
                <a:latin typeface="Arial Narrow" pitchFamily="34" charset="0"/>
              </a:rPr>
              <a:t>, </a:t>
            </a:r>
            <a:r>
              <a:rPr lang="ru-RU" sz="1600" dirty="0" smtClean="0">
                <a:latin typeface="Arial Narrow" pitchFamily="34" charset="0"/>
              </a:rPr>
              <a:t>а в Севастополе присутствует компания Альянс</a:t>
            </a:r>
            <a:r>
              <a:rPr lang="en-US" sz="1600" dirty="0" smtClean="0">
                <a:latin typeface="Arial Narrow" pitchFamily="34" charset="0"/>
              </a:rPr>
              <a:t>, </a:t>
            </a:r>
            <a:r>
              <a:rPr lang="ru-RU" sz="1600" dirty="0" smtClean="0">
                <a:latin typeface="Arial Narrow" pitchFamily="34" charset="0"/>
              </a:rPr>
              <a:t>в составе которой есть БК </a:t>
            </a:r>
            <a:r>
              <a:rPr lang="ru-RU" sz="1600" b="1" dirty="0" smtClean="0">
                <a:latin typeface="Arial Narrow" pitchFamily="34" charset="0"/>
              </a:rPr>
              <a:t>Альянс-Бункер</a:t>
            </a:r>
            <a:r>
              <a:rPr lang="en-US" sz="1700" dirty="0" smtClean="0">
                <a:latin typeface="Arial Narrow" pitchFamily="34" charset="0"/>
              </a:rPr>
              <a:t>.</a:t>
            </a:r>
            <a:endParaRPr lang="ru-RU" sz="1700" dirty="0">
              <a:latin typeface="Arial Narrow" pitchFamily="34" charset="0"/>
            </a:endParaRPr>
          </a:p>
        </p:txBody>
      </p:sp>
      <p:sp>
        <p:nvSpPr>
          <p:cNvPr id="38" name="TextBox 37"/>
          <p:cNvSpPr txBox="1"/>
          <p:nvPr/>
        </p:nvSpPr>
        <p:spPr>
          <a:xfrm>
            <a:off x="467544" y="4437112"/>
            <a:ext cx="504056" cy="246221"/>
          </a:xfrm>
          <a:prstGeom prst="rect">
            <a:avLst/>
          </a:prstGeom>
          <a:noFill/>
        </p:spPr>
        <p:txBody>
          <a:bodyPr wrap="square" rtlCol="0">
            <a:spAutoFit/>
          </a:bodyPr>
          <a:lstStyle/>
          <a:p>
            <a:pPr algn="ctr"/>
            <a:r>
              <a:rPr lang="ru-RU" sz="1000" b="1" dirty="0" err="1" smtClean="0"/>
              <a:t>ттвг</a:t>
            </a:r>
            <a:endParaRPr lang="ru-RU" sz="1000" b="1" dirty="0"/>
          </a:p>
        </p:txBody>
      </p:sp>
      <p:sp>
        <p:nvSpPr>
          <p:cNvPr id="39" name="Прямоугольник 38"/>
          <p:cNvSpPr/>
          <p:nvPr/>
        </p:nvSpPr>
        <p:spPr>
          <a:xfrm>
            <a:off x="179512" y="3501008"/>
            <a:ext cx="2425664" cy="230832"/>
          </a:xfrm>
          <a:prstGeom prst="rect">
            <a:avLst/>
          </a:prstGeom>
        </p:spPr>
        <p:txBody>
          <a:bodyPr wrap="none">
            <a:spAutoFit/>
          </a:bodyPr>
          <a:lstStyle/>
          <a:p>
            <a:r>
              <a:rPr lang="ru-RU" sz="900" dirty="0" smtClean="0">
                <a:latin typeface="Arial Narrow" pitchFamily="34" charset="0"/>
              </a:rPr>
              <a:t>Включая поставки для нужд Черноморского флота</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6453336"/>
            <a:ext cx="9144000" cy="404664"/>
          </a:xfrm>
          <a:prstGeom prst="rect">
            <a:avLst/>
          </a:prstGeom>
          <a:solidFill>
            <a:srgbClr val="B9CD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628650"/>
            <a:r>
              <a:rPr lang="ru-RU" sz="1200" dirty="0" smtClean="0">
                <a:solidFill>
                  <a:schemeClr val="tx1"/>
                </a:solidFill>
              </a:rPr>
              <a:t>Источник: </a:t>
            </a:r>
            <a:r>
              <a:rPr lang="en-US" sz="1200" dirty="0" smtClean="0">
                <a:solidFill>
                  <a:schemeClr val="tx1"/>
                </a:solidFill>
              </a:rPr>
              <a:t>http://news.allcrimea.net,</a:t>
            </a:r>
            <a:r>
              <a:rPr lang="ru-RU" sz="1200" dirty="0" smtClean="0">
                <a:solidFill>
                  <a:schemeClr val="tx1"/>
                </a:solidFill>
              </a:rPr>
              <a:t> </a:t>
            </a:r>
            <a:r>
              <a:rPr lang="ru-RU" sz="1200" dirty="0" err="1" smtClean="0">
                <a:solidFill>
                  <a:prstClr val="black"/>
                </a:solidFill>
              </a:rPr>
              <a:t>www.interfax.ru</a:t>
            </a:r>
            <a:r>
              <a:rPr lang="ru-RU" sz="1200" dirty="0" smtClean="0">
                <a:solidFill>
                  <a:prstClr val="black"/>
                </a:solidFill>
              </a:rPr>
              <a:t>, </a:t>
            </a:r>
            <a:r>
              <a:rPr lang="en-US" sz="1200" dirty="0" smtClean="0">
                <a:solidFill>
                  <a:schemeClr val="tx1"/>
                </a:solidFill>
              </a:rPr>
              <a:t>www.seatruth.com</a:t>
            </a:r>
            <a:r>
              <a:rPr lang="ru-RU" sz="1200" dirty="0" smtClean="0">
                <a:solidFill>
                  <a:schemeClr val="tx1"/>
                </a:solidFill>
              </a:rPr>
              <a:t>, </a:t>
            </a:r>
            <a:r>
              <a:rPr lang="en-US" sz="1200" dirty="0" smtClean="0">
                <a:solidFill>
                  <a:schemeClr val="tx1"/>
                </a:solidFill>
              </a:rPr>
              <a:t>http://novosti.sevua.com</a:t>
            </a:r>
            <a:r>
              <a:rPr lang="ru-RU" sz="1200" dirty="0" smtClean="0">
                <a:solidFill>
                  <a:schemeClr val="tx1"/>
                </a:solidFill>
              </a:rPr>
              <a:t>	 </a:t>
            </a:r>
            <a:r>
              <a:rPr lang="ru-RU" sz="1200" dirty="0" err="1" smtClean="0">
                <a:solidFill>
                  <a:schemeClr val="tx1"/>
                </a:solidFill>
              </a:rPr>
              <a:t>ИнфоТЭК-КОНСАЛТ</a:t>
            </a:r>
            <a:r>
              <a:rPr lang="ru-RU" sz="1200" dirty="0" smtClean="0">
                <a:solidFill>
                  <a:schemeClr val="tx1"/>
                </a:solidFill>
              </a:rPr>
              <a:t>  </a:t>
            </a:r>
            <a:r>
              <a:rPr lang="en-US" sz="1200" dirty="0" smtClean="0">
                <a:solidFill>
                  <a:schemeClr val="tx1"/>
                </a:solidFill>
              </a:rPr>
              <a:t>|  </a:t>
            </a:r>
            <a:fld id="{2F53DC92-EA75-4413-A3DE-E9D8420ED53E}" type="slidenum">
              <a:rPr lang="ru-RU" sz="1200" smtClean="0">
                <a:solidFill>
                  <a:schemeClr val="tx1"/>
                </a:solidFill>
              </a:rPr>
              <a:pPr indent="628650"/>
              <a:t>6</a:t>
            </a:fld>
            <a:endParaRPr lang="ru-RU" sz="1200" dirty="0">
              <a:solidFill>
                <a:schemeClr val="tx1"/>
              </a:solidFill>
            </a:endParaRPr>
          </a:p>
        </p:txBody>
      </p:sp>
      <p:pic>
        <p:nvPicPr>
          <p:cNvPr id="5" name="Рисунок 4"/>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107504" y="6525344"/>
            <a:ext cx="517821" cy="239536"/>
          </a:xfrm>
          <a:prstGeom prst="rect">
            <a:avLst/>
          </a:prstGeom>
          <a:effectLst/>
        </p:spPr>
      </p:pic>
      <p:sp>
        <p:nvSpPr>
          <p:cNvPr id="6" name="Прямоугольник 5"/>
          <p:cNvSpPr/>
          <p:nvPr/>
        </p:nvSpPr>
        <p:spPr>
          <a:xfrm>
            <a:off x="0" y="0"/>
            <a:ext cx="9144000" cy="523220"/>
          </a:xfrm>
          <a:prstGeom prst="rect">
            <a:avLst/>
          </a:prstGeom>
        </p:spPr>
        <p:txBody>
          <a:bodyPr wrap="square">
            <a:spAutoFit/>
          </a:bodyPr>
          <a:lstStyle/>
          <a:p>
            <a:pPr algn="ctr">
              <a:spcBef>
                <a:spcPct val="0"/>
              </a:spcBef>
              <a:defRPr/>
            </a:pPr>
            <a:r>
              <a:rPr lang="ru-RU" sz="2800" b="1" dirty="0" smtClean="0">
                <a:ln w="11430"/>
                <a:solidFill>
                  <a:srgbClr val="C00000"/>
                </a:solidFill>
                <a:effectLst>
                  <a:outerShdw blurRad="80000" dist="40000" dir="5040000" algn="tl">
                    <a:srgbClr val="000000">
                      <a:alpha val="30000"/>
                    </a:srgbClr>
                  </a:outerShdw>
                </a:effectLst>
                <a:latin typeface="+mj-lt"/>
                <a:ea typeface="+mj-ea"/>
                <a:cs typeface="+mj-cs"/>
              </a:rPr>
              <a:t>Действия местной власти</a:t>
            </a:r>
            <a:endParaRPr lang="ru-RU" sz="2800" b="1" dirty="0">
              <a:ln w="11430"/>
              <a:solidFill>
                <a:srgbClr val="C00000"/>
              </a:solidFill>
              <a:effectLst>
                <a:outerShdw blurRad="80000" dist="40000" dir="5040000" algn="tl">
                  <a:srgbClr val="000000">
                    <a:alpha val="30000"/>
                  </a:srgbClr>
                </a:outerShdw>
              </a:effectLst>
              <a:latin typeface="+mj-lt"/>
              <a:ea typeface="+mj-ea"/>
              <a:cs typeface="+mj-cs"/>
            </a:endParaRPr>
          </a:p>
        </p:txBody>
      </p:sp>
      <p:sp>
        <p:nvSpPr>
          <p:cNvPr id="8" name="Вертикальный свиток 7"/>
          <p:cNvSpPr/>
          <p:nvPr/>
        </p:nvSpPr>
        <p:spPr>
          <a:xfrm>
            <a:off x="179512" y="620688"/>
            <a:ext cx="4320480" cy="2736304"/>
          </a:xfrm>
          <a:prstGeom prst="verticalScroll">
            <a:avLst>
              <a:gd name="adj" fmla="val 5914"/>
            </a:avLst>
          </a:prstGeom>
          <a:solidFill>
            <a:srgbClr val="FFFFC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2" name="Прямоугольник 11"/>
          <p:cNvSpPr/>
          <p:nvPr/>
        </p:nvSpPr>
        <p:spPr>
          <a:xfrm>
            <a:off x="323528" y="836712"/>
            <a:ext cx="4032448" cy="2451953"/>
          </a:xfrm>
          <a:prstGeom prst="rect">
            <a:avLst/>
          </a:prstGeom>
        </p:spPr>
        <p:txBody>
          <a:bodyPr wrap="square">
            <a:spAutoFit/>
          </a:bodyPr>
          <a:lstStyle/>
          <a:p>
            <a:pPr>
              <a:spcAft>
                <a:spcPts val="400"/>
              </a:spcAft>
            </a:pPr>
            <a:r>
              <a:rPr lang="ru-RU" sz="1000" b="1" dirty="0" smtClean="0">
                <a:solidFill>
                  <a:srgbClr val="0070C0"/>
                </a:solidFill>
                <a:latin typeface="Arial Narrow" pitchFamily="34" charset="0"/>
              </a:rPr>
              <a:t>17 марта 2014</a:t>
            </a:r>
          </a:p>
          <a:p>
            <a:pPr indent="355600" algn="just"/>
            <a:r>
              <a:rPr lang="ru-RU" sz="1000" dirty="0" smtClean="0">
                <a:latin typeface="Arial Narrow" pitchFamily="34" charset="0"/>
              </a:rPr>
              <a:t>Государственный Совет РК </a:t>
            </a:r>
            <a:r>
              <a:rPr lang="ru-RU" sz="1000" b="1" dirty="0" smtClean="0">
                <a:latin typeface="Arial Narrow" pitchFamily="34" charset="0"/>
              </a:rPr>
              <a:t>национализировал целостные имущественные комплексы предприятий сферы управления Министерства инфраструктуры Украины и Министерства аграрной политики и продовольствия Украины, расположенные на территории полуострова</a:t>
            </a:r>
            <a:r>
              <a:rPr lang="ru-RU" sz="1000" dirty="0" smtClean="0">
                <a:latin typeface="Arial Narrow" pitchFamily="34" charset="0"/>
              </a:rPr>
              <a:t>.</a:t>
            </a:r>
          </a:p>
          <a:p>
            <a:pPr indent="355600" algn="just"/>
            <a:r>
              <a:rPr lang="ru-RU" sz="1000" dirty="0" smtClean="0">
                <a:latin typeface="Arial Narrow" pitchFamily="34" charset="0"/>
              </a:rPr>
              <a:t>Соответствующее постановление принято сегодня на внеочередном пленарном заседании парламента.</a:t>
            </a:r>
          </a:p>
          <a:p>
            <a:pPr indent="355600" algn="just"/>
            <a:r>
              <a:rPr lang="ru-RU" sz="1000" dirty="0" smtClean="0">
                <a:latin typeface="Arial Narrow" pitchFamily="34" charset="0"/>
              </a:rPr>
              <a:t>В список национализированных объектов вошли: Керченская паромная переправа, Керченский морской торговый порт, Керченский морской рыбный порт, Феодосийский морской торговый порт, Ялтинский морской торговый порт, Севастопольский морской торговый порт, Севастопольский морской рыбный порт, Евпаторийский морской торговый порт…</a:t>
            </a:r>
            <a:r>
              <a:rPr lang="en-US" sz="1000" dirty="0" smtClean="0">
                <a:latin typeface="Arial Narrow" pitchFamily="34" charset="0"/>
              </a:rPr>
              <a:t>.</a:t>
            </a:r>
            <a:r>
              <a:rPr lang="ru-RU" sz="1000" dirty="0" smtClean="0">
                <a:latin typeface="Arial Narrow" pitchFamily="34" charset="0"/>
              </a:rPr>
              <a:t> </a:t>
            </a:r>
          </a:p>
          <a:p>
            <a:pPr indent="355600" algn="just"/>
            <a:r>
              <a:rPr lang="ru-RU" sz="1000" b="1" dirty="0" smtClean="0">
                <a:latin typeface="Arial Narrow" pitchFamily="34" charset="0"/>
              </a:rPr>
              <a:t>Органам управления национализированными объектами определен Республиканский комитет РК по транспорту и связи</a:t>
            </a:r>
            <a:r>
              <a:rPr lang="ru-RU" sz="1000" dirty="0" smtClean="0">
                <a:latin typeface="Arial Narrow" pitchFamily="34" charset="0"/>
              </a:rPr>
              <a:t>.</a:t>
            </a:r>
            <a:endParaRPr lang="ru-RU" sz="1000" dirty="0">
              <a:latin typeface="Arial Narrow" pitchFamily="34" charset="0"/>
            </a:endParaRPr>
          </a:p>
        </p:txBody>
      </p:sp>
      <p:sp>
        <p:nvSpPr>
          <p:cNvPr id="16" name="Вертикальный свиток 15"/>
          <p:cNvSpPr/>
          <p:nvPr/>
        </p:nvSpPr>
        <p:spPr>
          <a:xfrm>
            <a:off x="179512" y="3501008"/>
            <a:ext cx="4320480" cy="1152128"/>
          </a:xfrm>
          <a:prstGeom prst="verticalScroll">
            <a:avLst>
              <a:gd name="adj" fmla="val 13401"/>
            </a:avLst>
          </a:prstGeom>
          <a:solidFill>
            <a:srgbClr val="FFFFC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7" name="Прямоугольник 16"/>
          <p:cNvSpPr/>
          <p:nvPr/>
        </p:nvSpPr>
        <p:spPr>
          <a:xfrm>
            <a:off x="323528" y="3717032"/>
            <a:ext cx="4032448" cy="900246"/>
          </a:xfrm>
          <a:prstGeom prst="rect">
            <a:avLst/>
          </a:prstGeom>
        </p:spPr>
        <p:txBody>
          <a:bodyPr wrap="square">
            <a:spAutoFit/>
          </a:bodyPr>
          <a:lstStyle/>
          <a:p>
            <a:pPr algn="just">
              <a:spcAft>
                <a:spcPts val="300"/>
              </a:spcAft>
            </a:pPr>
            <a:r>
              <a:rPr lang="ru-RU" sz="1000" b="1" dirty="0" smtClean="0">
                <a:solidFill>
                  <a:srgbClr val="0070C0"/>
                </a:solidFill>
                <a:latin typeface="Arial Narrow" pitchFamily="34" charset="0"/>
              </a:rPr>
              <a:t>11 мая 2014</a:t>
            </a:r>
          </a:p>
          <a:p>
            <a:pPr indent="355600" algn="just"/>
            <a:r>
              <a:rPr lang="ru-RU" sz="1000" dirty="0" smtClean="0">
                <a:latin typeface="Arial Narrow" pitchFamily="34" charset="0"/>
              </a:rPr>
              <a:t>Крымским портам в рамках режима особой экономической зоны (ОЭЗ) планируется предоставить </a:t>
            </a:r>
            <a:r>
              <a:rPr lang="ru-RU" sz="1000" b="1" dirty="0" smtClean="0">
                <a:latin typeface="Arial Narrow" pitchFamily="34" charset="0"/>
              </a:rPr>
              <a:t>льготный режим</a:t>
            </a:r>
            <a:r>
              <a:rPr lang="ru-RU" sz="1000" dirty="0" smtClean="0">
                <a:latin typeface="Arial Narrow" pitchFamily="34" charset="0"/>
              </a:rPr>
              <a:t>, который предусматривает полную или частичную отмену таможенных пошлин и налогов при ввозе и вывозе товаров.</a:t>
            </a:r>
          </a:p>
        </p:txBody>
      </p:sp>
      <p:sp>
        <p:nvSpPr>
          <p:cNvPr id="20" name="Вертикальный свиток 19"/>
          <p:cNvSpPr/>
          <p:nvPr/>
        </p:nvSpPr>
        <p:spPr>
          <a:xfrm>
            <a:off x="179512" y="4797152"/>
            <a:ext cx="4320480" cy="1440160"/>
          </a:xfrm>
          <a:prstGeom prst="verticalScroll">
            <a:avLst>
              <a:gd name="adj" fmla="val 11386"/>
            </a:avLst>
          </a:prstGeom>
          <a:solidFill>
            <a:srgbClr val="FFFFC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1" name="Прямоугольник 20"/>
          <p:cNvSpPr/>
          <p:nvPr/>
        </p:nvSpPr>
        <p:spPr>
          <a:xfrm>
            <a:off x="323528" y="5013176"/>
            <a:ext cx="4032448" cy="1208023"/>
          </a:xfrm>
          <a:prstGeom prst="rect">
            <a:avLst/>
          </a:prstGeom>
        </p:spPr>
        <p:txBody>
          <a:bodyPr wrap="square">
            <a:spAutoFit/>
          </a:bodyPr>
          <a:lstStyle/>
          <a:p>
            <a:pPr algn="just">
              <a:spcAft>
                <a:spcPts val="300"/>
              </a:spcAft>
            </a:pPr>
            <a:r>
              <a:rPr lang="ru-RU" sz="1000" b="1" dirty="0" smtClean="0">
                <a:solidFill>
                  <a:srgbClr val="0070C0"/>
                </a:solidFill>
                <a:latin typeface="Arial Narrow" pitchFamily="34" charset="0"/>
              </a:rPr>
              <a:t>21 мая 2014</a:t>
            </a:r>
          </a:p>
          <a:p>
            <a:pPr indent="355600" algn="just"/>
            <a:r>
              <a:rPr lang="ru-RU" sz="1000" dirty="0" smtClean="0">
                <a:latin typeface="Arial Narrow" pitchFamily="34" charset="0"/>
              </a:rPr>
              <a:t>Порт Феодосии в ближайшей перспективе сохранит ориентацию на перевалку горюче-смазочных материалов, а порт Евпатории - на перевалку песка из озера </a:t>
            </a:r>
            <a:r>
              <a:rPr lang="ru-RU" sz="1000" dirty="0" err="1" smtClean="0">
                <a:latin typeface="Arial Narrow" pitchFamily="34" charset="0"/>
              </a:rPr>
              <a:t>Донузлав</a:t>
            </a:r>
            <a:r>
              <a:rPr lang="ru-RU" sz="1000" dirty="0" smtClean="0">
                <a:latin typeface="Arial Narrow" pitchFamily="34" charset="0"/>
              </a:rPr>
              <a:t>, и оба они будут работать на прием грузовых паромов.</a:t>
            </a:r>
          </a:p>
          <a:p>
            <a:pPr indent="355600" algn="just"/>
            <a:r>
              <a:rPr lang="ru-RU" sz="1000" dirty="0" smtClean="0">
                <a:latin typeface="Arial Narrow" pitchFamily="34" charset="0"/>
              </a:rPr>
              <a:t>Евпаторийский МТП будет перенесен за счет средств федерального бюджета (</a:t>
            </a:r>
            <a:r>
              <a:rPr lang="ru-RU" sz="1000" dirty="0" err="1" smtClean="0">
                <a:latin typeface="Arial Narrow" pitchFamily="34" charset="0"/>
              </a:rPr>
              <a:t>Росморречфлот</a:t>
            </a:r>
            <a:r>
              <a:rPr lang="ru-RU" sz="1000" dirty="0" smtClean="0">
                <a:latin typeface="Arial Narrow" pitchFamily="34" charset="0"/>
              </a:rPr>
              <a:t>). </a:t>
            </a:r>
          </a:p>
        </p:txBody>
      </p:sp>
      <p:sp>
        <p:nvSpPr>
          <p:cNvPr id="23" name="Вертикальный свиток 22"/>
          <p:cNvSpPr/>
          <p:nvPr/>
        </p:nvSpPr>
        <p:spPr>
          <a:xfrm>
            <a:off x="4644008" y="620688"/>
            <a:ext cx="4320480" cy="1656184"/>
          </a:xfrm>
          <a:prstGeom prst="verticalScroll">
            <a:avLst>
              <a:gd name="adj" fmla="val 9303"/>
            </a:avLst>
          </a:prstGeom>
          <a:solidFill>
            <a:srgbClr val="FFFFC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4" name="Прямоугольник 23"/>
          <p:cNvSpPr/>
          <p:nvPr/>
        </p:nvSpPr>
        <p:spPr>
          <a:xfrm>
            <a:off x="4788024" y="836712"/>
            <a:ext cx="4032448" cy="1374735"/>
          </a:xfrm>
          <a:prstGeom prst="rect">
            <a:avLst/>
          </a:prstGeom>
        </p:spPr>
        <p:txBody>
          <a:bodyPr wrap="square">
            <a:spAutoFit/>
          </a:bodyPr>
          <a:lstStyle/>
          <a:p>
            <a:pPr algn="just">
              <a:spcAft>
                <a:spcPts val="400"/>
              </a:spcAft>
            </a:pPr>
            <a:r>
              <a:rPr lang="ru-RU" sz="1000" b="1" dirty="0" smtClean="0">
                <a:solidFill>
                  <a:srgbClr val="0070C0"/>
                </a:solidFill>
                <a:latin typeface="Arial Narrow" pitchFamily="34" charset="0"/>
              </a:rPr>
              <a:t>22 мая 2014</a:t>
            </a:r>
          </a:p>
          <a:p>
            <a:pPr indent="355600" algn="just"/>
            <a:r>
              <a:rPr lang="ru-RU" sz="1000" dirty="0" smtClean="0">
                <a:latin typeface="Arial Narrow" pitchFamily="34" charset="0"/>
              </a:rPr>
              <a:t>Крымские порты Феодосии и Евпатории, расположенные в городской черте, прекратят существование, Симферополь и Керчь будут соединены железной дорогой, а в Феодосии и Симферополе будут построены дополнительные кольцевые дороги. </a:t>
            </a:r>
          </a:p>
          <a:p>
            <a:pPr indent="355600" algn="just"/>
            <a:r>
              <a:rPr lang="ru-RU" sz="1000" dirty="0" smtClean="0">
                <a:latin typeface="Arial Narrow" pitchFamily="34" charset="0"/>
              </a:rPr>
              <a:t>Разработкой проекта схемы территориального планирования Крыма занимался институт, который проектировал олимпийский Сочи. Проект представлен Правительству РФ на утверждение.</a:t>
            </a:r>
          </a:p>
        </p:txBody>
      </p:sp>
      <p:sp>
        <p:nvSpPr>
          <p:cNvPr id="25" name="Вертикальный свиток 24"/>
          <p:cNvSpPr/>
          <p:nvPr/>
        </p:nvSpPr>
        <p:spPr>
          <a:xfrm>
            <a:off x="4644008" y="2636912"/>
            <a:ext cx="4320480" cy="1152128"/>
          </a:xfrm>
          <a:prstGeom prst="verticalScroll">
            <a:avLst>
              <a:gd name="adj" fmla="val 13401"/>
            </a:avLst>
          </a:prstGeom>
          <a:solidFill>
            <a:srgbClr val="FFFFC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6" name="Прямоугольник 25"/>
          <p:cNvSpPr/>
          <p:nvPr/>
        </p:nvSpPr>
        <p:spPr>
          <a:xfrm>
            <a:off x="4788024" y="2852936"/>
            <a:ext cx="4032448" cy="913070"/>
          </a:xfrm>
          <a:prstGeom prst="rect">
            <a:avLst/>
          </a:prstGeom>
        </p:spPr>
        <p:txBody>
          <a:bodyPr wrap="square">
            <a:spAutoFit/>
          </a:bodyPr>
          <a:lstStyle/>
          <a:p>
            <a:pPr algn="just">
              <a:spcAft>
                <a:spcPts val="400"/>
              </a:spcAft>
            </a:pPr>
            <a:r>
              <a:rPr lang="ru-RU" sz="1000" b="1" dirty="0" smtClean="0">
                <a:solidFill>
                  <a:srgbClr val="0070C0"/>
                </a:solidFill>
                <a:latin typeface="Arial Narrow" pitchFamily="34" charset="0"/>
              </a:rPr>
              <a:t>26 мая 2014</a:t>
            </a:r>
          </a:p>
          <a:p>
            <a:pPr indent="355600" algn="just"/>
            <a:r>
              <a:rPr lang="ru-RU" sz="1000" dirty="0" smtClean="0">
                <a:latin typeface="Arial Narrow" pitchFamily="34" charset="0"/>
              </a:rPr>
              <a:t>Конфигурация портов Крыма будет определена исходя из стратегии развития Крымского федерального округа, заявил журналистам министр транспорта РФ Максим Соколов в кулуарах Петербургского международного экономического форума (ПМЭФ).</a:t>
            </a:r>
          </a:p>
        </p:txBody>
      </p:sp>
      <p:sp>
        <p:nvSpPr>
          <p:cNvPr id="27" name="Вертикальный свиток 26"/>
          <p:cNvSpPr/>
          <p:nvPr/>
        </p:nvSpPr>
        <p:spPr>
          <a:xfrm>
            <a:off x="4644008" y="4149080"/>
            <a:ext cx="4320480" cy="936104"/>
          </a:xfrm>
          <a:prstGeom prst="verticalScroll">
            <a:avLst>
              <a:gd name="adj" fmla="val 16166"/>
            </a:avLst>
          </a:prstGeom>
          <a:solidFill>
            <a:srgbClr val="FFFFC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8" name="Прямоугольник 27"/>
          <p:cNvSpPr/>
          <p:nvPr/>
        </p:nvSpPr>
        <p:spPr>
          <a:xfrm>
            <a:off x="4788024" y="4365104"/>
            <a:ext cx="4032448" cy="605294"/>
          </a:xfrm>
          <a:prstGeom prst="rect">
            <a:avLst/>
          </a:prstGeom>
        </p:spPr>
        <p:txBody>
          <a:bodyPr wrap="square">
            <a:spAutoFit/>
          </a:bodyPr>
          <a:lstStyle/>
          <a:p>
            <a:pPr>
              <a:spcAft>
                <a:spcPts val="400"/>
              </a:spcAft>
            </a:pPr>
            <a:r>
              <a:rPr lang="ru-RU" sz="1000" b="1" dirty="0" smtClean="0">
                <a:solidFill>
                  <a:srgbClr val="0070C0"/>
                </a:solidFill>
                <a:latin typeface="Arial Narrow" pitchFamily="34" charset="0"/>
              </a:rPr>
              <a:t>11 июня 2014</a:t>
            </a:r>
          </a:p>
          <a:p>
            <a:pPr indent="355600" algn="just"/>
            <a:r>
              <a:rPr lang="ru-RU" sz="1000" dirty="0" smtClean="0">
                <a:latin typeface="Arial Narrow" pitchFamily="34" charset="0"/>
              </a:rPr>
              <a:t>Первый вице-премьер Крыма Рустам </a:t>
            </a:r>
            <a:r>
              <a:rPr lang="ru-RU" sz="1000" dirty="0" err="1" smtClean="0">
                <a:latin typeface="Arial Narrow" pitchFamily="34" charset="0"/>
              </a:rPr>
              <a:t>Темиргалиев</a:t>
            </a:r>
            <a:r>
              <a:rPr lang="ru-RU" sz="1000" dirty="0" smtClean="0">
                <a:latin typeface="Arial Narrow" pitchFamily="34" charset="0"/>
              </a:rPr>
              <a:t> подал заявление об увольнении по собственному желанию. Госсовет Крыма принял его отставку. </a:t>
            </a:r>
            <a:endParaRPr lang="ru-RU" sz="1000" dirty="0">
              <a:latin typeface="Arial Narrow" pitchFamily="34"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6453336"/>
            <a:ext cx="9144000" cy="404664"/>
          </a:xfrm>
          <a:prstGeom prst="rect">
            <a:avLst/>
          </a:prstGeom>
          <a:solidFill>
            <a:srgbClr val="B9CD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628650"/>
            <a:r>
              <a:rPr lang="ru-RU" sz="1200" dirty="0" smtClean="0">
                <a:solidFill>
                  <a:schemeClr val="tx1"/>
                </a:solidFill>
              </a:rPr>
              <a:t>Источник: </a:t>
            </a:r>
            <a:r>
              <a:rPr lang="en-US" sz="1200" dirty="0" smtClean="0">
                <a:solidFill>
                  <a:schemeClr val="tx1"/>
                </a:solidFill>
              </a:rPr>
              <a:t>http://www.maritimebusinessnews.com.ua, </a:t>
            </a:r>
            <a:r>
              <a:rPr lang="ru-RU" sz="1200" dirty="0" smtClean="0">
                <a:solidFill>
                  <a:schemeClr val="tx1"/>
                </a:solidFill>
              </a:rPr>
              <a:t>анализ </a:t>
            </a:r>
            <a:r>
              <a:rPr lang="ru-RU" sz="1200" dirty="0" err="1" smtClean="0">
                <a:solidFill>
                  <a:schemeClr val="tx1"/>
                </a:solidFill>
              </a:rPr>
              <a:t>ИнфоТЭК-КОНСАЛТ</a:t>
            </a:r>
            <a:r>
              <a:rPr lang="ru-RU" sz="1200" dirty="0" smtClean="0">
                <a:solidFill>
                  <a:schemeClr val="tx1"/>
                </a:solidFill>
              </a:rPr>
              <a:t>    	          	</a:t>
            </a:r>
            <a:r>
              <a:rPr lang="ru-RU" sz="1200" dirty="0" err="1" smtClean="0">
                <a:solidFill>
                  <a:schemeClr val="tx1"/>
                </a:solidFill>
              </a:rPr>
              <a:t>ИнфоТЭК-КОНСАЛТ</a:t>
            </a:r>
            <a:r>
              <a:rPr lang="ru-RU" sz="1200" dirty="0" smtClean="0">
                <a:solidFill>
                  <a:schemeClr val="tx1"/>
                </a:solidFill>
              </a:rPr>
              <a:t>  </a:t>
            </a:r>
            <a:r>
              <a:rPr lang="en-US" sz="1200" dirty="0" smtClean="0">
                <a:solidFill>
                  <a:schemeClr val="tx1"/>
                </a:solidFill>
              </a:rPr>
              <a:t>|  </a:t>
            </a:r>
            <a:fld id="{2F53DC92-EA75-4413-A3DE-E9D8420ED53E}" type="slidenum">
              <a:rPr lang="ru-RU" sz="1200" smtClean="0">
                <a:solidFill>
                  <a:schemeClr val="tx1"/>
                </a:solidFill>
              </a:rPr>
              <a:pPr indent="628650"/>
              <a:t>7</a:t>
            </a:fld>
            <a:endParaRPr lang="ru-RU" sz="1200" dirty="0">
              <a:solidFill>
                <a:schemeClr val="tx1"/>
              </a:solidFill>
            </a:endParaRPr>
          </a:p>
        </p:txBody>
      </p:sp>
      <p:pic>
        <p:nvPicPr>
          <p:cNvPr id="5" name="Рисунок 4"/>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107504" y="6525344"/>
            <a:ext cx="517821" cy="239536"/>
          </a:xfrm>
          <a:prstGeom prst="rect">
            <a:avLst/>
          </a:prstGeom>
          <a:effectLst/>
        </p:spPr>
      </p:pic>
      <p:sp>
        <p:nvSpPr>
          <p:cNvPr id="6" name="Прямоугольник 5"/>
          <p:cNvSpPr/>
          <p:nvPr/>
        </p:nvSpPr>
        <p:spPr>
          <a:xfrm>
            <a:off x="0" y="44624"/>
            <a:ext cx="9144000" cy="523220"/>
          </a:xfrm>
          <a:prstGeom prst="rect">
            <a:avLst/>
          </a:prstGeom>
        </p:spPr>
        <p:txBody>
          <a:bodyPr wrap="square">
            <a:spAutoFit/>
          </a:bodyPr>
          <a:lstStyle/>
          <a:p>
            <a:pPr algn="ctr">
              <a:spcBef>
                <a:spcPct val="0"/>
              </a:spcBef>
              <a:defRPr/>
            </a:pPr>
            <a:r>
              <a:rPr lang="ru-RU" sz="2800" b="1" dirty="0" smtClean="0">
                <a:ln w="11430"/>
                <a:solidFill>
                  <a:srgbClr val="C00000"/>
                </a:solidFill>
                <a:effectLst>
                  <a:outerShdw blurRad="80000" dist="40000" dir="5040000" algn="tl">
                    <a:srgbClr val="000000">
                      <a:alpha val="30000"/>
                    </a:srgbClr>
                  </a:outerShdw>
                </a:effectLst>
                <a:latin typeface="+mj-lt"/>
                <a:ea typeface="+mj-ea"/>
                <a:cs typeface="+mj-cs"/>
              </a:rPr>
              <a:t>Портовая статистика и позиция Украины</a:t>
            </a:r>
            <a:r>
              <a:rPr lang="en-US" sz="2800" b="1" dirty="0" smtClean="0">
                <a:ln w="11430"/>
                <a:solidFill>
                  <a:srgbClr val="C00000"/>
                </a:solidFill>
                <a:effectLst>
                  <a:outerShdw blurRad="80000" dist="40000" dir="5040000" algn="tl">
                    <a:srgbClr val="000000">
                      <a:alpha val="30000"/>
                    </a:srgbClr>
                  </a:outerShdw>
                </a:effectLst>
                <a:latin typeface="+mj-lt"/>
                <a:ea typeface="+mj-ea"/>
                <a:cs typeface="+mj-cs"/>
              </a:rPr>
              <a:t>…</a:t>
            </a:r>
            <a:endParaRPr lang="ru-RU" sz="2800" b="1" dirty="0">
              <a:ln w="11430"/>
              <a:solidFill>
                <a:srgbClr val="C00000"/>
              </a:solidFill>
              <a:effectLst>
                <a:outerShdw blurRad="80000" dist="40000" dir="5040000" algn="tl">
                  <a:srgbClr val="000000">
                    <a:alpha val="30000"/>
                  </a:srgbClr>
                </a:outerShdw>
              </a:effectLst>
              <a:latin typeface="+mj-lt"/>
              <a:ea typeface="+mj-ea"/>
              <a:cs typeface="+mj-cs"/>
            </a:endParaRPr>
          </a:p>
        </p:txBody>
      </p:sp>
      <p:sp>
        <p:nvSpPr>
          <p:cNvPr id="7" name="TextBox 6"/>
          <p:cNvSpPr txBox="1"/>
          <p:nvPr/>
        </p:nvSpPr>
        <p:spPr>
          <a:xfrm>
            <a:off x="428596" y="857232"/>
            <a:ext cx="8001056" cy="1015663"/>
          </a:xfrm>
          <a:prstGeom prst="rect">
            <a:avLst/>
          </a:prstGeom>
          <a:noFill/>
        </p:spPr>
        <p:txBody>
          <a:bodyPr wrap="square" rtlCol="0">
            <a:spAutoFit/>
          </a:bodyPr>
          <a:lstStyle/>
          <a:p>
            <a:endParaRPr lang="ru-RU" sz="1200" dirty="0" smtClean="0"/>
          </a:p>
          <a:p>
            <a:r>
              <a:rPr lang="ru-RU" sz="1200" b="1" dirty="0" smtClean="0"/>
              <a:t>Морские торговые порты Крыма в 2013 году </a:t>
            </a:r>
            <a:endParaRPr lang="en-US" sz="1200" b="1" dirty="0" smtClean="0"/>
          </a:p>
          <a:p>
            <a:r>
              <a:rPr lang="ru-RU" sz="1200" dirty="0" smtClean="0"/>
              <a:t/>
            </a:r>
            <a:br>
              <a:rPr lang="ru-RU" sz="1200" dirty="0" smtClean="0"/>
            </a:br>
            <a:r>
              <a:rPr lang="ru-RU" sz="1200" dirty="0" smtClean="0"/>
              <a:t/>
            </a:r>
            <a:br>
              <a:rPr lang="ru-RU" sz="1200" dirty="0" smtClean="0"/>
            </a:br>
            <a:endParaRPr lang="en-US" sz="1200" dirty="0" smtClean="0"/>
          </a:p>
        </p:txBody>
      </p:sp>
      <p:graphicFrame>
        <p:nvGraphicFramePr>
          <p:cNvPr id="8" name="Таблица 7"/>
          <p:cNvGraphicFramePr>
            <a:graphicFrameLocks noGrp="1"/>
          </p:cNvGraphicFramePr>
          <p:nvPr/>
        </p:nvGraphicFramePr>
        <p:xfrm>
          <a:off x="500034" y="1357298"/>
          <a:ext cx="4429155" cy="2286016"/>
        </p:xfrm>
        <a:graphic>
          <a:graphicData uri="http://schemas.openxmlformats.org/drawingml/2006/table">
            <a:tbl>
              <a:tblPr firstRow="1" bandRow="1">
                <a:tableStyleId>{5C22544A-7EE6-4342-B048-85BDC9FD1C3A}</a:tableStyleId>
              </a:tblPr>
              <a:tblGrid>
                <a:gridCol w="1476385"/>
                <a:gridCol w="1476385"/>
                <a:gridCol w="1476385"/>
              </a:tblGrid>
              <a:tr h="285752">
                <a:tc>
                  <a:txBody>
                    <a:bodyPr/>
                    <a:lstStyle/>
                    <a:p>
                      <a:pPr algn="ctr"/>
                      <a:r>
                        <a:rPr lang="ru-RU" sz="1100" dirty="0" smtClean="0"/>
                        <a:t>Порт</a:t>
                      </a:r>
                      <a:endParaRPr lang="ru-RU" sz="1100" dirty="0"/>
                    </a:p>
                  </a:txBody>
                  <a:tcPr>
                    <a:solidFill>
                      <a:srgbClr val="00B0F0"/>
                    </a:solidFill>
                  </a:tcPr>
                </a:tc>
                <a:tc>
                  <a:txBody>
                    <a:bodyPr/>
                    <a:lstStyle/>
                    <a:p>
                      <a:pPr algn="ctr"/>
                      <a:r>
                        <a:rPr lang="ru-RU" sz="1100" dirty="0" smtClean="0"/>
                        <a:t>Грузооборот</a:t>
                      </a:r>
                      <a:r>
                        <a:rPr lang="en-US" sz="1100" dirty="0" smtClean="0"/>
                        <a:t>, </a:t>
                      </a:r>
                      <a:r>
                        <a:rPr lang="ru-RU" sz="1100" dirty="0" err="1" smtClean="0"/>
                        <a:t>млн</a:t>
                      </a:r>
                      <a:r>
                        <a:rPr lang="ru-RU" sz="1100" baseline="0" dirty="0" smtClean="0"/>
                        <a:t> т</a:t>
                      </a:r>
                      <a:endParaRPr lang="ru-RU" sz="1100" dirty="0"/>
                    </a:p>
                  </a:txBody>
                  <a:tcPr>
                    <a:solidFill>
                      <a:srgbClr val="00B0F0"/>
                    </a:solidFill>
                  </a:tcPr>
                </a:tc>
                <a:tc>
                  <a:txBody>
                    <a:bodyPr/>
                    <a:lstStyle/>
                    <a:p>
                      <a:pPr algn="ctr"/>
                      <a:r>
                        <a:rPr lang="ru-RU" sz="1100" dirty="0" smtClean="0"/>
                        <a:t>Доля</a:t>
                      </a:r>
                      <a:r>
                        <a:rPr lang="en-US" sz="1100" dirty="0" smtClean="0"/>
                        <a:t>, </a:t>
                      </a:r>
                      <a:r>
                        <a:rPr lang="ru-RU" sz="1100" dirty="0" smtClean="0"/>
                        <a:t>%</a:t>
                      </a:r>
                      <a:endParaRPr lang="ru-RU" sz="1100" dirty="0"/>
                    </a:p>
                  </a:txBody>
                  <a:tcPr>
                    <a:solidFill>
                      <a:srgbClr val="00B0F0"/>
                    </a:solidFill>
                  </a:tcPr>
                </a:tc>
              </a:tr>
              <a:tr h="285752">
                <a:tc>
                  <a:txBody>
                    <a:bodyPr/>
                    <a:lstStyle/>
                    <a:p>
                      <a:r>
                        <a:rPr lang="ru-RU" sz="1100" b="1" dirty="0" smtClean="0"/>
                        <a:t>Севастополь</a:t>
                      </a:r>
                      <a:endParaRPr lang="ru-RU" sz="1100" b="1" dirty="0"/>
                    </a:p>
                  </a:txBody>
                  <a:tcPr/>
                </a:tc>
                <a:tc>
                  <a:txBody>
                    <a:bodyPr/>
                    <a:lstStyle/>
                    <a:p>
                      <a:pPr algn="ctr"/>
                      <a:r>
                        <a:rPr lang="ru-RU" sz="1100" b="1" dirty="0" smtClean="0"/>
                        <a:t>4</a:t>
                      </a:r>
                      <a:r>
                        <a:rPr lang="en-US" sz="1100" b="1" dirty="0" smtClean="0"/>
                        <a:t>,8</a:t>
                      </a:r>
                      <a:endParaRPr lang="ru-RU" sz="1100" b="1" dirty="0"/>
                    </a:p>
                  </a:txBody>
                  <a:tcPr/>
                </a:tc>
                <a:tc>
                  <a:txBody>
                    <a:bodyPr/>
                    <a:lstStyle/>
                    <a:p>
                      <a:pPr algn="ctr"/>
                      <a:r>
                        <a:rPr lang="en-US" sz="1100" b="1" dirty="0" smtClean="0"/>
                        <a:t>42%</a:t>
                      </a:r>
                      <a:endParaRPr lang="ru-RU" sz="1100" b="1" dirty="0"/>
                    </a:p>
                  </a:txBody>
                  <a:tcPr/>
                </a:tc>
              </a:tr>
              <a:tr h="285752">
                <a:tc>
                  <a:txBody>
                    <a:bodyPr/>
                    <a:lstStyle/>
                    <a:p>
                      <a:pPr marL="0" indent="177800"/>
                      <a:r>
                        <a:rPr lang="ru-RU" sz="1100" i="1" dirty="0" smtClean="0"/>
                        <a:t>в т.ч. </a:t>
                      </a:r>
                      <a:r>
                        <a:rPr lang="ru-RU" sz="1100" i="1" dirty="0" err="1" smtClean="0"/>
                        <a:t>Авлита</a:t>
                      </a:r>
                      <a:endParaRPr lang="ru-RU" sz="1100" i="1" dirty="0"/>
                    </a:p>
                  </a:txBody>
                  <a:tcPr/>
                </a:tc>
                <a:tc>
                  <a:txBody>
                    <a:bodyPr/>
                    <a:lstStyle/>
                    <a:p>
                      <a:pPr algn="ctr"/>
                      <a:r>
                        <a:rPr lang="ru-RU" sz="1100" i="1" dirty="0" smtClean="0"/>
                        <a:t>4</a:t>
                      </a:r>
                      <a:r>
                        <a:rPr lang="en-US" sz="1100" i="1" dirty="0" smtClean="0"/>
                        <a:t>,3</a:t>
                      </a:r>
                      <a:endParaRPr lang="ru-RU" sz="1100" i="1" dirty="0"/>
                    </a:p>
                  </a:txBody>
                  <a:tcPr/>
                </a:tc>
                <a:tc>
                  <a:txBody>
                    <a:bodyPr/>
                    <a:lstStyle/>
                    <a:p>
                      <a:pPr algn="ctr"/>
                      <a:r>
                        <a:rPr lang="en-US" sz="1100" i="1" dirty="0" smtClean="0"/>
                        <a:t>38%</a:t>
                      </a:r>
                      <a:endParaRPr lang="ru-RU" sz="1100" i="1" dirty="0"/>
                    </a:p>
                  </a:txBody>
                  <a:tcPr/>
                </a:tc>
              </a:tr>
              <a:tr h="285752">
                <a:tc>
                  <a:txBody>
                    <a:bodyPr/>
                    <a:lstStyle/>
                    <a:p>
                      <a:r>
                        <a:rPr lang="ru-RU" sz="1100" b="1" dirty="0" smtClean="0"/>
                        <a:t>Керчь</a:t>
                      </a:r>
                      <a:endParaRPr lang="ru-RU" sz="1100" b="1" dirty="0"/>
                    </a:p>
                  </a:txBody>
                  <a:tcPr/>
                </a:tc>
                <a:tc>
                  <a:txBody>
                    <a:bodyPr/>
                    <a:lstStyle/>
                    <a:p>
                      <a:pPr algn="ctr"/>
                      <a:r>
                        <a:rPr lang="ru-RU" sz="1100" b="1" dirty="0" smtClean="0"/>
                        <a:t>2</a:t>
                      </a:r>
                      <a:r>
                        <a:rPr lang="en-US" sz="1100" b="1" dirty="0" smtClean="0"/>
                        <a:t>,8</a:t>
                      </a:r>
                      <a:endParaRPr lang="ru-RU" sz="1100" b="1" dirty="0"/>
                    </a:p>
                  </a:txBody>
                  <a:tcPr/>
                </a:tc>
                <a:tc>
                  <a:txBody>
                    <a:bodyPr/>
                    <a:lstStyle/>
                    <a:p>
                      <a:pPr algn="ctr"/>
                      <a:r>
                        <a:rPr lang="en-US" sz="1100" b="1" dirty="0" smtClean="0"/>
                        <a:t>25%</a:t>
                      </a:r>
                      <a:endParaRPr lang="ru-RU" sz="1100" b="1" dirty="0"/>
                    </a:p>
                  </a:txBody>
                  <a:tcPr/>
                </a:tc>
              </a:tr>
              <a:tr h="285752">
                <a:tc>
                  <a:txBody>
                    <a:bodyPr/>
                    <a:lstStyle/>
                    <a:p>
                      <a:r>
                        <a:rPr lang="ru-RU" sz="1100" b="1" dirty="0" smtClean="0"/>
                        <a:t>Феодосия</a:t>
                      </a:r>
                      <a:endParaRPr lang="ru-RU" sz="1100" b="1" dirty="0"/>
                    </a:p>
                  </a:txBody>
                  <a:tcPr/>
                </a:tc>
                <a:tc>
                  <a:txBody>
                    <a:bodyPr/>
                    <a:lstStyle/>
                    <a:p>
                      <a:pPr algn="ctr"/>
                      <a:r>
                        <a:rPr lang="ru-RU" sz="1100" b="1" dirty="0" smtClean="0"/>
                        <a:t>2</a:t>
                      </a:r>
                      <a:r>
                        <a:rPr lang="en-US" sz="1100" b="1" dirty="0" smtClean="0"/>
                        <a:t>,6</a:t>
                      </a:r>
                      <a:endParaRPr lang="ru-RU" sz="1100" b="1" dirty="0"/>
                    </a:p>
                  </a:txBody>
                  <a:tcPr/>
                </a:tc>
                <a:tc>
                  <a:txBody>
                    <a:bodyPr/>
                    <a:lstStyle/>
                    <a:p>
                      <a:pPr algn="ctr"/>
                      <a:r>
                        <a:rPr lang="en-US" sz="1100" b="1" dirty="0" smtClean="0"/>
                        <a:t>23%</a:t>
                      </a:r>
                      <a:endParaRPr lang="ru-RU" sz="1100" b="1" dirty="0"/>
                    </a:p>
                  </a:txBody>
                  <a:tcPr/>
                </a:tc>
              </a:tr>
              <a:tr h="285752">
                <a:tc>
                  <a:txBody>
                    <a:bodyPr/>
                    <a:lstStyle/>
                    <a:p>
                      <a:r>
                        <a:rPr lang="ru-RU" sz="1100" dirty="0" smtClean="0"/>
                        <a:t>Евпатория</a:t>
                      </a:r>
                      <a:endParaRPr lang="ru-RU" sz="1100" dirty="0"/>
                    </a:p>
                  </a:txBody>
                  <a:tcPr/>
                </a:tc>
                <a:tc>
                  <a:txBody>
                    <a:bodyPr/>
                    <a:lstStyle/>
                    <a:p>
                      <a:pPr algn="ctr"/>
                      <a:r>
                        <a:rPr lang="ru-RU" sz="1100" dirty="0" smtClean="0"/>
                        <a:t>0</a:t>
                      </a:r>
                      <a:r>
                        <a:rPr lang="en-US" sz="1100" dirty="0" smtClean="0"/>
                        <a:t>,97</a:t>
                      </a:r>
                      <a:endParaRPr lang="ru-RU" sz="1100" dirty="0"/>
                    </a:p>
                  </a:txBody>
                  <a:tcPr/>
                </a:tc>
                <a:tc>
                  <a:txBody>
                    <a:bodyPr/>
                    <a:lstStyle/>
                    <a:p>
                      <a:pPr algn="ctr"/>
                      <a:r>
                        <a:rPr lang="en-US" sz="1100" dirty="0" smtClean="0"/>
                        <a:t>9%</a:t>
                      </a:r>
                      <a:endParaRPr lang="ru-RU" sz="1100" dirty="0"/>
                    </a:p>
                  </a:txBody>
                  <a:tcPr/>
                </a:tc>
              </a:tr>
              <a:tr h="285752">
                <a:tc>
                  <a:txBody>
                    <a:bodyPr/>
                    <a:lstStyle/>
                    <a:p>
                      <a:r>
                        <a:rPr lang="ru-RU" sz="1100" dirty="0" smtClean="0"/>
                        <a:t>Ялта</a:t>
                      </a:r>
                      <a:endParaRPr lang="ru-RU" sz="1100" dirty="0"/>
                    </a:p>
                  </a:txBody>
                  <a:tcPr/>
                </a:tc>
                <a:tc>
                  <a:txBody>
                    <a:bodyPr/>
                    <a:lstStyle/>
                    <a:p>
                      <a:pPr algn="ctr"/>
                      <a:r>
                        <a:rPr lang="ru-RU" sz="1100" dirty="0" smtClean="0"/>
                        <a:t>0</a:t>
                      </a:r>
                      <a:r>
                        <a:rPr lang="en-US" sz="1100" dirty="0" smtClean="0"/>
                        <a:t>,19</a:t>
                      </a:r>
                      <a:endParaRPr lang="ru-RU" sz="1100" dirty="0"/>
                    </a:p>
                  </a:txBody>
                  <a:tcPr/>
                </a:tc>
                <a:tc>
                  <a:txBody>
                    <a:bodyPr/>
                    <a:lstStyle/>
                    <a:p>
                      <a:pPr algn="ctr"/>
                      <a:r>
                        <a:rPr lang="en-US" sz="1100" dirty="0" smtClean="0"/>
                        <a:t>2%</a:t>
                      </a:r>
                      <a:endParaRPr lang="ru-RU" sz="1100" dirty="0"/>
                    </a:p>
                  </a:txBody>
                  <a:tcPr/>
                </a:tc>
              </a:tr>
              <a:tr h="285752">
                <a:tc>
                  <a:txBody>
                    <a:bodyPr/>
                    <a:lstStyle/>
                    <a:p>
                      <a:r>
                        <a:rPr lang="ru-RU" sz="1200" b="1" dirty="0" smtClean="0">
                          <a:solidFill>
                            <a:srgbClr val="FF0000"/>
                          </a:solidFill>
                        </a:rPr>
                        <a:t>Итого</a:t>
                      </a:r>
                      <a:endParaRPr lang="ru-RU" sz="1200" b="1" dirty="0">
                        <a:solidFill>
                          <a:srgbClr val="FF0000"/>
                        </a:solidFill>
                      </a:endParaRPr>
                    </a:p>
                  </a:txBody>
                  <a:tcPr/>
                </a:tc>
                <a:tc>
                  <a:txBody>
                    <a:bodyPr/>
                    <a:lstStyle/>
                    <a:p>
                      <a:pPr algn="ctr"/>
                      <a:r>
                        <a:rPr lang="ru-RU" sz="1200" b="1" dirty="0" smtClean="0">
                          <a:solidFill>
                            <a:srgbClr val="FF0000"/>
                          </a:solidFill>
                        </a:rPr>
                        <a:t>1</a:t>
                      </a:r>
                      <a:r>
                        <a:rPr lang="en-US" sz="1200" b="1" dirty="0" smtClean="0">
                          <a:solidFill>
                            <a:srgbClr val="FF0000"/>
                          </a:solidFill>
                        </a:rPr>
                        <a:t>1,3</a:t>
                      </a:r>
                      <a:endParaRPr lang="ru-RU" sz="1200" b="1" dirty="0">
                        <a:solidFill>
                          <a:srgbClr val="FF0000"/>
                        </a:solidFill>
                      </a:endParaRPr>
                    </a:p>
                  </a:txBody>
                  <a:tcPr/>
                </a:tc>
                <a:tc>
                  <a:txBody>
                    <a:bodyPr/>
                    <a:lstStyle/>
                    <a:p>
                      <a:pPr algn="ctr"/>
                      <a:r>
                        <a:rPr lang="ru-RU" sz="1200" b="1" dirty="0" smtClean="0">
                          <a:solidFill>
                            <a:srgbClr val="FF0000"/>
                          </a:solidFill>
                        </a:rPr>
                        <a:t>100%</a:t>
                      </a:r>
                      <a:endParaRPr lang="ru-RU" sz="1200" b="1" dirty="0">
                        <a:solidFill>
                          <a:srgbClr val="FF0000"/>
                        </a:solidFill>
                      </a:endParaRPr>
                    </a:p>
                  </a:txBody>
                  <a:tcPr/>
                </a:tc>
              </a:tr>
            </a:tbl>
          </a:graphicData>
        </a:graphic>
      </p:graphicFrame>
      <p:sp>
        <p:nvSpPr>
          <p:cNvPr id="9" name="TextBox 8"/>
          <p:cNvSpPr txBox="1"/>
          <p:nvPr/>
        </p:nvSpPr>
        <p:spPr>
          <a:xfrm>
            <a:off x="5076056" y="1268760"/>
            <a:ext cx="4067944" cy="1938992"/>
          </a:xfrm>
          <a:prstGeom prst="rect">
            <a:avLst/>
          </a:prstGeom>
          <a:noFill/>
        </p:spPr>
        <p:txBody>
          <a:bodyPr wrap="square" rtlCol="0">
            <a:spAutoFit/>
          </a:bodyPr>
          <a:lstStyle/>
          <a:p>
            <a:r>
              <a:rPr lang="ru-RU" sz="1200" b="1" dirty="0" smtClean="0">
                <a:solidFill>
                  <a:srgbClr val="0070C0"/>
                </a:solidFill>
              </a:rPr>
              <a:t>10 марта 2014 </a:t>
            </a:r>
          </a:p>
          <a:p>
            <a:endParaRPr lang="ru-RU" sz="1200" dirty="0" smtClean="0"/>
          </a:p>
          <a:p>
            <a:r>
              <a:rPr lang="ru-RU" sz="1200" dirty="0" smtClean="0"/>
              <a:t>Из </a:t>
            </a:r>
            <a:r>
              <a:rPr lang="ru-RU" sz="1200" b="1" dirty="0" smtClean="0"/>
              <a:t>10,8</a:t>
            </a:r>
            <a:r>
              <a:rPr lang="ru-RU" sz="1200" dirty="0" smtClean="0"/>
              <a:t> </a:t>
            </a:r>
            <a:r>
              <a:rPr lang="ru-RU" sz="1200" dirty="0" err="1" smtClean="0"/>
              <a:t>млн</a:t>
            </a:r>
            <a:r>
              <a:rPr lang="ru-RU" sz="1200" dirty="0" smtClean="0"/>
              <a:t> т грузов различной номенклатуры </a:t>
            </a:r>
            <a:br>
              <a:rPr lang="ru-RU" sz="1200" dirty="0" smtClean="0"/>
            </a:br>
            <a:r>
              <a:rPr lang="ru-RU" sz="1200" dirty="0" smtClean="0"/>
              <a:t>транзит через Керчь и Феодосию составляет 4</a:t>
            </a:r>
            <a:r>
              <a:rPr lang="en-US" sz="1200" dirty="0" smtClean="0"/>
              <a:t>,</a:t>
            </a:r>
            <a:r>
              <a:rPr lang="ru-RU" sz="1200" dirty="0" smtClean="0"/>
              <a:t>1 </a:t>
            </a:r>
            <a:r>
              <a:rPr lang="ru-RU" sz="1200" dirty="0" err="1" smtClean="0"/>
              <a:t>млн</a:t>
            </a:r>
            <a:r>
              <a:rPr lang="ru-RU" sz="1200" dirty="0" smtClean="0"/>
              <a:t> т. </a:t>
            </a:r>
            <a:br>
              <a:rPr lang="ru-RU" sz="1200" dirty="0" smtClean="0"/>
            </a:br>
            <a:r>
              <a:rPr lang="ru-RU" sz="1200" dirty="0" smtClean="0"/>
              <a:t>Остальные объемы – экспортные грузы Украины.</a:t>
            </a:r>
            <a:br>
              <a:rPr lang="ru-RU" sz="1200" dirty="0" smtClean="0"/>
            </a:br>
            <a:r>
              <a:rPr lang="ru-RU" sz="1200" dirty="0" smtClean="0"/>
              <a:t>По итогам 2013 только Евпаторийский порт увеличил </a:t>
            </a:r>
            <a:r>
              <a:rPr lang="ru-RU" sz="1200" dirty="0" err="1" smtClean="0"/>
              <a:t>грузопереработку</a:t>
            </a:r>
            <a:r>
              <a:rPr lang="ru-RU" sz="1200" dirty="0" smtClean="0"/>
              <a:t> на 6</a:t>
            </a:r>
            <a:r>
              <a:rPr lang="en-US" sz="1200" dirty="0" smtClean="0"/>
              <a:t>%</a:t>
            </a:r>
            <a:r>
              <a:rPr lang="ru-RU" sz="1200" dirty="0" smtClean="0"/>
              <a:t>. В остальных портах </a:t>
            </a:r>
            <a:br>
              <a:rPr lang="ru-RU" sz="1200" dirty="0" smtClean="0"/>
            </a:br>
            <a:r>
              <a:rPr lang="ru-RU" sz="1200" dirty="0" smtClean="0"/>
              <a:t>полуострова произошло сокращение грузопотока от 5,5</a:t>
            </a:r>
            <a:r>
              <a:rPr lang="en-US" sz="1200" dirty="0" smtClean="0"/>
              <a:t>% </a:t>
            </a:r>
            <a:r>
              <a:rPr lang="ru-RU" sz="1200" dirty="0" smtClean="0"/>
              <a:t>(в Севастопольском ) до 59</a:t>
            </a:r>
            <a:r>
              <a:rPr lang="en-US" sz="1200" dirty="0" smtClean="0"/>
              <a:t>% </a:t>
            </a:r>
            <a:r>
              <a:rPr lang="ru-RU" sz="1200" dirty="0" smtClean="0"/>
              <a:t>(в Керченском ), в остальных портах падение грузопотока составило в среднем 14</a:t>
            </a:r>
            <a:r>
              <a:rPr lang="en-US" sz="1200" dirty="0" smtClean="0"/>
              <a:t>%</a:t>
            </a:r>
            <a:r>
              <a:rPr lang="ru-RU" sz="1200" dirty="0" smtClean="0"/>
              <a:t>.</a:t>
            </a:r>
          </a:p>
        </p:txBody>
      </p:sp>
      <p:sp>
        <p:nvSpPr>
          <p:cNvPr id="10" name="TextBox 9"/>
          <p:cNvSpPr txBox="1"/>
          <p:nvPr/>
        </p:nvSpPr>
        <p:spPr>
          <a:xfrm>
            <a:off x="357158" y="4286256"/>
            <a:ext cx="4572032" cy="1877437"/>
          </a:xfrm>
          <a:prstGeom prst="rect">
            <a:avLst/>
          </a:prstGeom>
          <a:solidFill>
            <a:schemeClr val="accent6">
              <a:lumMod val="20000"/>
              <a:lumOff val="80000"/>
            </a:schemeClr>
          </a:solidFill>
        </p:spPr>
        <p:txBody>
          <a:bodyPr wrap="square" rtlCol="0">
            <a:spAutoFit/>
          </a:bodyPr>
          <a:lstStyle/>
          <a:p>
            <a:r>
              <a:rPr lang="ru-RU" sz="1200" b="1" dirty="0" smtClean="0">
                <a:solidFill>
                  <a:srgbClr val="0070C0"/>
                </a:solidFill>
              </a:rPr>
              <a:t>26 мая 2014</a:t>
            </a:r>
          </a:p>
          <a:p>
            <a:pPr>
              <a:spcBef>
                <a:spcPts val="1200"/>
              </a:spcBef>
            </a:pPr>
            <a:r>
              <a:rPr lang="ru-RU" sz="1200" dirty="0" smtClean="0"/>
              <a:t>В 2013 году крымские порты перевалили </a:t>
            </a:r>
            <a:r>
              <a:rPr lang="ru-RU" sz="1200" b="1" dirty="0" smtClean="0"/>
              <a:t>13,8</a:t>
            </a:r>
            <a:r>
              <a:rPr lang="ru-RU" sz="1200" dirty="0" smtClean="0"/>
              <a:t> </a:t>
            </a:r>
            <a:r>
              <a:rPr lang="ru-RU" sz="1200" dirty="0" err="1" smtClean="0"/>
              <a:t>млн</a:t>
            </a:r>
            <a:r>
              <a:rPr lang="ru-RU" sz="1200" dirty="0" smtClean="0"/>
              <a:t> т грузов</a:t>
            </a:r>
            <a:r>
              <a:rPr lang="en-US" sz="1200" dirty="0" smtClean="0"/>
              <a:t>, </a:t>
            </a:r>
            <a:r>
              <a:rPr lang="ru-RU" sz="1200" dirty="0" smtClean="0"/>
              <a:t/>
            </a:r>
            <a:br>
              <a:rPr lang="ru-RU" sz="1200" dirty="0" smtClean="0"/>
            </a:br>
            <a:r>
              <a:rPr lang="ru-RU" sz="1200" dirty="0" smtClean="0"/>
              <a:t>в том числе торговые порты </a:t>
            </a:r>
            <a:r>
              <a:rPr lang="ru-RU" sz="1200" b="1" dirty="0" smtClean="0"/>
              <a:t>11</a:t>
            </a:r>
            <a:r>
              <a:rPr lang="en-US" sz="1200" b="1" dirty="0" smtClean="0"/>
              <a:t>,3 </a:t>
            </a:r>
            <a:r>
              <a:rPr lang="ru-RU" sz="1200" dirty="0" err="1" smtClean="0"/>
              <a:t>млн</a:t>
            </a:r>
            <a:r>
              <a:rPr lang="ru-RU" sz="1200" dirty="0" smtClean="0"/>
              <a:t> т</a:t>
            </a:r>
            <a:r>
              <a:rPr lang="en-US" sz="1200" dirty="0" smtClean="0"/>
              <a:t>, </a:t>
            </a:r>
            <a:r>
              <a:rPr lang="ru-RU" sz="1200" dirty="0" smtClean="0"/>
              <a:t>рыбные – </a:t>
            </a:r>
            <a:r>
              <a:rPr lang="ru-RU" sz="1200" b="1" dirty="0" smtClean="0"/>
              <a:t>2,5 </a:t>
            </a:r>
            <a:r>
              <a:rPr lang="ru-RU" sz="1200" b="1" dirty="0" err="1" smtClean="0"/>
              <a:t>млн</a:t>
            </a:r>
            <a:r>
              <a:rPr lang="ru-RU" sz="1200" b="1" dirty="0" smtClean="0"/>
              <a:t> т</a:t>
            </a:r>
            <a:r>
              <a:rPr lang="ru-RU" sz="1200" dirty="0" smtClean="0"/>
              <a:t>.</a:t>
            </a:r>
          </a:p>
          <a:p>
            <a:pPr>
              <a:spcBef>
                <a:spcPts val="1200"/>
              </a:spcBef>
            </a:pPr>
            <a:r>
              <a:rPr lang="ru-RU" sz="1200" dirty="0" smtClean="0"/>
              <a:t>Через крымские порты уходило 7,5% от общего объема украинского экспорта зерна, или </a:t>
            </a:r>
            <a:r>
              <a:rPr lang="ru-RU" sz="1200" b="1" dirty="0" smtClean="0"/>
              <a:t>1,7</a:t>
            </a:r>
            <a:r>
              <a:rPr lang="ru-RU" sz="1200" dirty="0" smtClean="0"/>
              <a:t> </a:t>
            </a:r>
            <a:r>
              <a:rPr lang="ru-RU" sz="1200" dirty="0" err="1" smtClean="0"/>
              <a:t>млн</a:t>
            </a:r>
            <a:r>
              <a:rPr lang="ru-RU" sz="1200" dirty="0" smtClean="0"/>
              <a:t> т. При этом в более 80% отгрузок зерна из АРК в прошлом году было осуществлено через терминалы севастопольской стивидорной компании </a:t>
            </a:r>
            <a:r>
              <a:rPr lang="ru-RU" sz="1200" dirty="0" err="1" smtClean="0"/>
              <a:t>Авлита</a:t>
            </a:r>
            <a:r>
              <a:rPr lang="ru-RU" sz="1200" dirty="0" smtClean="0"/>
              <a:t> (входит в структуру холдинга </a:t>
            </a:r>
            <a:r>
              <a:rPr lang="ru-RU" sz="1200" dirty="0" err="1" smtClean="0"/>
              <a:t>Портинвест</a:t>
            </a:r>
            <a:r>
              <a:rPr lang="ru-RU" sz="1200" dirty="0" smtClean="0"/>
              <a:t> Рината Ахметова).</a:t>
            </a:r>
          </a:p>
        </p:txBody>
      </p:sp>
      <p:sp>
        <p:nvSpPr>
          <p:cNvPr id="11" name="TextBox 10"/>
          <p:cNvSpPr txBox="1"/>
          <p:nvPr/>
        </p:nvSpPr>
        <p:spPr>
          <a:xfrm>
            <a:off x="5096933" y="3429000"/>
            <a:ext cx="3904223" cy="646331"/>
          </a:xfrm>
          <a:prstGeom prst="rect">
            <a:avLst/>
          </a:prstGeom>
          <a:solidFill>
            <a:schemeClr val="accent6">
              <a:lumMod val="20000"/>
              <a:lumOff val="80000"/>
            </a:schemeClr>
          </a:solidFill>
        </p:spPr>
        <p:txBody>
          <a:bodyPr wrap="square" rtlCol="0">
            <a:spAutoFit/>
          </a:bodyPr>
          <a:lstStyle/>
          <a:p>
            <a:r>
              <a:rPr lang="ru-RU" sz="1200" dirty="0" smtClean="0"/>
              <a:t>Большая часть грузов ушла в порты большой Одессы:  Одесский, </a:t>
            </a:r>
            <a:r>
              <a:rPr lang="ru-RU" sz="1200" dirty="0" err="1" smtClean="0"/>
              <a:t>Ильичевский</a:t>
            </a:r>
            <a:r>
              <a:rPr lang="ru-RU" sz="1200" dirty="0" smtClean="0"/>
              <a:t> и Южный</a:t>
            </a:r>
            <a:r>
              <a:rPr lang="en-US" sz="1200" dirty="0" smtClean="0"/>
              <a:t>, </a:t>
            </a:r>
            <a:r>
              <a:rPr lang="ru-RU" sz="1200" dirty="0" smtClean="0"/>
              <a:t>и частично – в порты Николаева, Херсона и Азовские</a:t>
            </a:r>
            <a:r>
              <a:rPr lang="en-US" sz="1200" dirty="0" smtClean="0"/>
              <a:t>.</a:t>
            </a:r>
            <a:endParaRPr lang="ru-RU" sz="1200" dirty="0" smtClean="0"/>
          </a:p>
        </p:txBody>
      </p:sp>
      <p:sp>
        <p:nvSpPr>
          <p:cNvPr id="12" name="TextBox 11"/>
          <p:cNvSpPr txBox="1"/>
          <p:nvPr/>
        </p:nvSpPr>
        <p:spPr>
          <a:xfrm>
            <a:off x="5000628" y="5365665"/>
            <a:ext cx="4143372" cy="1015663"/>
          </a:xfrm>
          <a:prstGeom prst="rect">
            <a:avLst/>
          </a:prstGeom>
          <a:noFill/>
        </p:spPr>
        <p:txBody>
          <a:bodyPr wrap="square" rtlCol="0">
            <a:spAutoFit/>
          </a:bodyPr>
          <a:lstStyle/>
          <a:p>
            <a:r>
              <a:rPr lang="ru-RU" sz="1200" b="1" dirty="0" smtClean="0">
                <a:solidFill>
                  <a:srgbClr val="0070C0"/>
                </a:solidFill>
              </a:rPr>
              <a:t>Июнь 2014  </a:t>
            </a:r>
            <a:r>
              <a:rPr lang="ru-RU" sz="1200" b="1" dirty="0" err="1" smtClean="0"/>
              <a:t>Укрморречинспекция</a:t>
            </a:r>
            <a:r>
              <a:rPr lang="ru-RU" sz="1200" dirty="0" smtClean="0"/>
              <a:t> подготовила проект постановления </a:t>
            </a:r>
            <a:r>
              <a:rPr lang="ru-RU" sz="1200" dirty="0" err="1" smtClean="0"/>
              <a:t>Кабмина</a:t>
            </a:r>
            <a:r>
              <a:rPr lang="ru-RU" sz="1200" dirty="0" smtClean="0"/>
              <a:t> Украины, которым предлагает временно закрыть морские торговые порты в Крыму из-за невозможности обеспечения безопасности судоходства на территории полуострова.</a:t>
            </a:r>
            <a:endParaRPr lang="ru-RU" sz="1200" dirty="0" smtClean="0">
              <a:solidFill>
                <a:srgbClr val="FF0000"/>
              </a:solidFill>
            </a:endParaRPr>
          </a:p>
        </p:txBody>
      </p:sp>
      <p:sp>
        <p:nvSpPr>
          <p:cNvPr id="13" name="TextBox 12"/>
          <p:cNvSpPr txBox="1"/>
          <p:nvPr/>
        </p:nvSpPr>
        <p:spPr>
          <a:xfrm>
            <a:off x="5000628" y="4214818"/>
            <a:ext cx="4000528" cy="1015663"/>
          </a:xfrm>
          <a:prstGeom prst="rect">
            <a:avLst/>
          </a:prstGeom>
          <a:noFill/>
        </p:spPr>
        <p:txBody>
          <a:bodyPr wrap="square" rtlCol="0">
            <a:spAutoFit/>
          </a:bodyPr>
          <a:lstStyle/>
          <a:p>
            <a:r>
              <a:rPr lang="ru-RU" sz="1200" b="1" dirty="0" smtClean="0">
                <a:solidFill>
                  <a:srgbClr val="0070C0"/>
                </a:solidFill>
              </a:rPr>
              <a:t>Май 2014  </a:t>
            </a:r>
            <a:r>
              <a:rPr lang="ru-RU" sz="1200" dirty="0" smtClean="0"/>
              <a:t>Украина уведомила государства - члены Международной морской организации (IMO) о </a:t>
            </a:r>
            <a:r>
              <a:rPr lang="ru-RU" sz="1200" b="1" dirty="0" smtClean="0"/>
              <a:t>невозможности обеспечения надлежащего уровня безопасности судоходства </a:t>
            </a:r>
            <a:r>
              <a:rPr lang="ru-RU" sz="1200" dirty="0" smtClean="0"/>
              <a:t>и соблюдения международных обязательств в морских торговых портах Крыма</a:t>
            </a:r>
            <a:r>
              <a:rPr lang="en-US" sz="1200" dirty="0" smtClean="0"/>
              <a:t>.</a:t>
            </a:r>
            <a:endParaRPr lang="ru-RU" sz="12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6453336"/>
            <a:ext cx="9144000" cy="404664"/>
          </a:xfrm>
          <a:prstGeom prst="rect">
            <a:avLst/>
          </a:prstGeom>
          <a:solidFill>
            <a:srgbClr val="B9CD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628650"/>
            <a:r>
              <a:rPr lang="ru-RU" sz="1200" dirty="0" smtClean="0">
                <a:solidFill>
                  <a:schemeClr val="tx1"/>
                </a:solidFill>
              </a:rPr>
              <a:t>Источник: </a:t>
            </a:r>
            <a:r>
              <a:rPr lang="en-US" sz="1200" dirty="0" smtClean="0">
                <a:solidFill>
                  <a:schemeClr val="tx1"/>
                </a:solidFill>
              </a:rPr>
              <a:t>http://www.maritimebusinessnews.com.ua, </a:t>
            </a:r>
            <a:r>
              <a:rPr lang="ru-RU" sz="1200" dirty="0" smtClean="0">
                <a:solidFill>
                  <a:schemeClr val="tx1"/>
                </a:solidFill>
              </a:rPr>
              <a:t>корректировка </a:t>
            </a:r>
            <a:r>
              <a:rPr lang="ru-RU" sz="1200" dirty="0" err="1" smtClean="0">
                <a:solidFill>
                  <a:schemeClr val="tx1"/>
                </a:solidFill>
              </a:rPr>
              <a:t>ИнфоТЭК-КОНСАЛТ</a:t>
            </a:r>
            <a:r>
              <a:rPr lang="ru-RU" sz="1200" dirty="0" smtClean="0">
                <a:solidFill>
                  <a:schemeClr val="tx1"/>
                </a:solidFill>
              </a:rPr>
              <a:t> 	       	</a:t>
            </a:r>
            <a:r>
              <a:rPr lang="ru-RU" sz="1200" dirty="0" err="1" smtClean="0">
                <a:solidFill>
                  <a:schemeClr val="tx1"/>
                </a:solidFill>
              </a:rPr>
              <a:t>ИнфоТЭК-КОНСАЛТ</a:t>
            </a:r>
            <a:r>
              <a:rPr lang="ru-RU" sz="1200" dirty="0" smtClean="0">
                <a:solidFill>
                  <a:schemeClr val="tx1"/>
                </a:solidFill>
              </a:rPr>
              <a:t>  </a:t>
            </a:r>
            <a:r>
              <a:rPr lang="en-US" sz="1200" dirty="0" smtClean="0">
                <a:solidFill>
                  <a:schemeClr val="tx1"/>
                </a:solidFill>
              </a:rPr>
              <a:t>|  </a:t>
            </a:r>
            <a:fld id="{2F53DC92-EA75-4413-A3DE-E9D8420ED53E}" type="slidenum">
              <a:rPr lang="ru-RU" sz="1200" smtClean="0">
                <a:solidFill>
                  <a:schemeClr val="tx1"/>
                </a:solidFill>
              </a:rPr>
              <a:pPr indent="628650"/>
              <a:t>8</a:t>
            </a:fld>
            <a:endParaRPr lang="ru-RU" sz="1200" dirty="0">
              <a:solidFill>
                <a:schemeClr val="tx1"/>
              </a:solidFill>
            </a:endParaRPr>
          </a:p>
        </p:txBody>
      </p:sp>
      <p:pic>
        <p:nvPicPr>
          <p:cNvPr id="5" name="Рисунок 4"/>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107504" y="6525344"/>
            <a:ext cx="517821" cy="239536"/>
          </a:xfrm>
          <a:prstGeom prst="rect">
            <a:avLst/>
          </a:prstGeom>
          <a:effectLst/>
        </p:spPr>
      </p:pic>
      <p:sp>
        <p:nvSpPr>
          <p:cNvPr id="6" name="Прямоугольник 5"/>
          <p:cNvSpPr/>
          <p:nvPr/>
        </p:nvSpPr>
        <p:spPr>
          <a:xfrm>
            <a:off x="0" y="262574"/>
            <a:ext cx="9144000" cy="954107"/>
          </a:xfrm>
          <a:prstGeom prst="rect">
            <a:avLst/>
          </a:prstGeom>
        </p:spPr>
        <p:txBody>
          <a:bodyPr wrap="square">
            <a:spAutoFit/>
          </a:bodyPr>
          <a:lstStyle/>
          <a:p>
            <a:pPr algn="ctr">
              <a:spcBef>
                <a:spcPct val="0"/>
              </a:spcBef>
              <a:defRPr/>
            </a:pPr>
            <a:r>
              <a:rPr lang="ru-RU" sz="2800" b="1" dirty="0" smtClean="0">
                <a:ln w="11430"/>
                <a:solidFill>
                  <a:srgbClr val="C00000"/>
                </a:solidFill>
                <a:effectLst>
                  <a:outerShdw blurRad="80000" dist="40000" dir="5040000" algn="tl">
                    <a:srgbClr val="000000">
                      <a:alpha val="30000"/>
                    </a:srgbClr>
                  </a:outerShdw>
                </a:effectLst>
                <a:latin typeface="+mj-lt"/>
                <a:ea typeface="+mj-ea"/>
                <a:cs typeface="+mj-cs"/>
              </a:rPr>
              <a:t>Морские торговые порты Украины </a:t>
            </a:r>
            <a:br>
              <a:rPr lang="ru-RU" sz="2800" b="1" dirty="0" smtClean="0">
                <a:ln w="11430"/>
                <a:solidFill>
                  <a:srgbClr val="C00000"/>
                </a:solidFill>
                <a:effectLst>
                  <a:outerShdw blurRad="80000" dist="40000" dir="5040000" algn="tl">
                    <a:srgbClr val="000000">
                      <a:alpha val="30000"/>
                    </a:srgbClr>
                  </a:outerShdw>
                </a:effectLst>
                <a:latin typeface="+mj-lt"/>
                <a:ea typeface="+mj-ea"/>
                <a:cs typeface="+mj-cs"/>
              </a:rPr>
            </a:br>
            <a:r>
              <a:rPr lang="ru-RU" sz="2800" b="1" dirty="0" smtClean="0">
                <a:ln w="11430"/>
                <a:solidFill>
                  <a:srgbClr val="C00000"/>
                </a:solidFill>
                <a:effectLst>
                  <a:outerShdw blurRad="80000" dist="40000" dir="5040000" algn="tl">
                    <a:srgbClr val="000000">
                      <a:alpha val="30000"/>
                    </a:srgbClr>
                  </a:outerShdw>
                </a:effectLst>
                <a:latin typeface="+mj-lt"/>
                <a:ea typeface="+mj-ea"/>
                <a:cs typeface="+mj-cs"/>
              </a:rPr>
              <a:t>в </a:t>
            </a:r>
            <a:r>
              <a:rPr lang="en-US" sz="2800" b="1" dirty="0" smtClean="0">
                <a:ln w="11430"/>
                <a:solidFill>
                  <a:srgbClr val="C00000"/>
                </a:solidFill>
                <a:effectLst>
                  <a:outerShdw blurRad="80000" dist="40000" dir="5040000" algn="tl">
                    <a:srgbClr val="000000">
                      <a:alpha val="30000"/>
                    </a:srgbClr>
                  </a:outerShdw>
                </a:effectLst>
                <a:latin typeface="+mj-lt"/>
                <a:ea typeface="+mj-ea"/>
                <a:cs typeface="+mj-cs"/>
              </a:rPr>
              <a:t>I</a:t>
            </a:r>
            <a:r>
              <a:rPr lang="ru-RU" sz="2800" b="1" dirty="0" smtClean="0">
                <a:ln w="11430"/>
                <a:solidFill>
                  <a:srgbClr val="C00000"/>
                </a:solidFill>
                <a:effectLst>
                  <a:outerShdw blurRad="80000" dist="40000" dir="5040000" algn="tl">
                    <a:srgbClr val="000000">
                      <a:alpha val="30000"/>
                    </a:srgbClr>
                  </a:outerShdw>
                </a:effectLst>
                <a:latin typeface="+mj-lt"/>
                <a:ea typeface="+mj-ea"/>
                <a:cs typeface="+mj-cs"/>
              </a:rPr>
              <a:t> квартале 2014 г. (% к </a:t>
            </a:r>
            <a:r>
              <a:rPr lang="en-US" sz="2800" b="1" dirty="0" smtClean="0">
                <a:ln w="11430"/>
                <a:solidFill>
                  <a:srgbClr val="C00000"/>
                </a:solidFill>
                <a:effectLst>
                  <a:outerShdw blurRad="80000" dist="40000" dir="5040000" algn="tl">
                    <a:srgbClr val="000000">
                      <a:alpha val="30000"/>
                    </a:srgbClr>
                  </a:outerShdw>
                </a:effectLst>
                <a:latin typeface="+mj-lt"/>
                <a:ea typeface="+mj-ea"/>
                <a:cs typeface="+mj-cs"/>
              </a:rPr>
              <a:t>I </a:t>
            </a:r>
            <a:r>
              <a:rPr lang="ru-RU" sz="2800" b="1" dirty="0" smtClean="0">
                <a:ln w="11430"/>
                <a:solidFill>
                  <a:srgbClr val="C00000"/>
                </a:solidFill>
                <a:effectLst>
                  <a:outerShdw blurRad="80000" dist="40000" dir="5040000" algn="tl">
                    <a:srgbClr val="000000">
                      <a:alpha val="30000"/>
                    </a:srgbClr>
                  </a:outerShdw>
                </a:effectLst>
                <a:latin typeface="+mj-lt"/>
                <a:ea typeface="+mj-ea"/>
                <a:cs typeface="+mj-cs"/>
              </a:rPr>
              <a:t>кв. 2013 г.)</a:t>
            </a:r>
            <a:endParaRPr lang="ru-RU" sz="2800" b="1" dirty="0">
              <a:ln w="11430"/>
              <a:effectLst>
                <a:outerShdw blurRad="80000" dist="40000" dir="5040000" algn="tl">
                  <a:srgbClr val="000000">
                    <a:alpha val="30000"/>
                  </a:srgbClr>
                </a:outerShdw>
              </a:effectLst>
              <a:latin typeface="+mj-lt"/>
              <a:ea typeface="+mj-ea"/>
              <a:cs typeface="+mj-cs"/>
            </a:endParaRPr>
          </a:p>
        </p:txBody>
      </p:sp>
      <p:graphicFrame>
        <p:nvGraphicFramePr>
          <p:cNvPr id="13" name="Таблица 12"/>
          <p:cNvGraphicFramePr>
            <a:graphicFrameLocks noGrp="1"/>
          </p:cNvGraphicFramePr>
          <p:nvPr/>
        </p:nvGraphicFramePr>
        <p:xfrm>
          <a:off x="261985" y="1412780"/>
          <a:ext cx="8739171" cy="4104452"/>
        </p:xfrm>
        <a:graphic>
          <a:graphicData uri="http://schemas.openxmlformats.org/drawingml/2006/table">
            <a:tbl>
              <a:tblPr firstRow="1" bandRow="1">
                <a:tableStyleId>{5C22544A-7EE6-4342-B048-85BDC9FD1C3A}</a:tableStyleId>
              </a:tblPr>
              <a:tblGrid>
                <a:gridCol w="1861743"/>
                <a:gridCol w="1195205"/>
                <a:gridCol w="1109051"/>
                <a:gridCol w="1143083"/>
                <a:gridCol w="1066800"/>
                <a:gridCol w="1114836"/>
                <a:gridCol w="1248453"/>
              </a:tblGrid>
              <a:tr h="394742">
                <a:tc>
                  <a:txBody>
                    <a:bodyPr/>
                    <a:lstStyle/>
                    <a:p>
                      <a:pPr algn="ctr"/>
                      <a:r>
                        <a:rPr lang="ru-RU" sz="1200" dirty="0" smtClean="0">
                          <a:solidFill>
                            <a:schemeClr val="tx1"/>
                          </a:solidFill>
                          <a:latin typeface="Arial" pitchFamily="34" charset="0"/>
                          <a:cs typeface="Arial" pitchFamily="34" charset="0"/>
                        </a:rPr>
                        <a:t>Порт</a:t>
                      </a:r>
                      <a:endParaRPr lang="ru-RU" sz="1200" dirty="0">
                        <a:solidFill>
                          <a:schemeClr val="tx1"/>
                        </a:solidFill>
                        <a:latin typeface="Arial" pitchFamily="34" charset="0"/>
                        <a:cs typeface="Arial" pitchFamily="34" charset="0"/>
                      </a:endParaRPr>
                    </a:p>
                  </a:txBody>
                  <a:tcPr anchor="ctr">
                    <a:lnL w="12700" cmpd="sng">
                      <a:noFill/>
                    </a:lnL>
                    <a:lnR w="9525"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ru-RU" sz="1200" dirty="0" smtClean="0">
                          <a:solidFill>
                            <a:schemeClr val="tx1"/>
                          </a:solidFill>
                          <a:latin typeface="Arial" pitchFamily="34" charset="0"/>
                          <a:cs typeface="Arial" pitchFamily="34" charset="0"/>
                        </a:rPr>
                        <a:t>Севастополь</a:t>
                      </a:r>
                      <a:endParaRPr lang="ru-RU" sz="1200" dirty="0">
                        <a:solidFill>
                          <a:schemeClr val="tx1"/>
                        </a:solidFill>
                        <a:latin typeface="Arial" pitchFamily="34" charset="0"/>
                        <a:cs typeface="Arial" pitchFamily="34" charset="0"/>
                      </a:endParaRPr>
                    </a:p>
                  </a:txBody>
                  <a:tcPr anchor="ctr">
                    <a:lnL w="9525" cap="flat" cmpd="sng" algn="ctr">
                      <a:solidFill>
                        <a:srgbClr val="0070C0"/>
                      </a:solidFill>
                      <a:prstDash val="solid"/>
                      <a:round/>
                      <a:headEnd type="none" w="med" len="med"/>
                      <a:tailEnd type="none" w="med" len="med"/>
                    </a:lnL>
                    <a:lnR w="9525"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ru-RU" sz="1200" dirty="0" smtClean="0">
                          <a:solidFill>
                            <a:schemeClr val="tx1"/>
                          </a:solidFill>
                          <a:latin typeface="Arial" pitchFamily="34" charset="0"/>
                          <a:cs typeface="Arial" pitchFamily="34" charset="0"/>
                        </a:rPr>
                        <a:t>Керчь</a:t>
                      </a:r>
                      <a:endParaRPr lang="ru-RU" sz="1200" dirty="0">
                        <a:solidFill>
                          <a:schemeClr val="tx1"/>
                        </a:solidFill>
                        <a:latin typeface="Arial" pitchFamily="34" charset="0"/>
                        <a:cs typeface="Arial" pitchFamily="34" charset="0"/>
                      </a:endParaRPr>
                    </a:p>
                  </a:txBody>
                  <a:tcPr anchor="ctr">
                    <a:lnL w="9525" cap="flat" cmpd="sng" algn="ctr">
                      <a:solidFill>
                        <a:srgbClr val="0070C0"/>
                      </a:solidFill>
                      <a:prstDash val="solid"/>
                      <a:round/>
                      <a:headEnd type="none" w="med" len="med"/>
                      <a:tailEnd type="none" w="med" len="med"/>
                    </a:lnL>
                    <a:lnR w="9525"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ru-RU" sz="1200" dirty="0" smtClean="0">
                          <a:solidFill>
                            <a:schemeClr val="tx1"/>
                          </a:solidFill>
                          <a:latin typeface="Arial" pitchFamily="34" charset="0"/>
                          <a:cs typeface="Arial" pitchFamily="34" charset="0"/>
                        </a:rPr>
                        <a:t>Феодосия</a:t>
                      </a:r>
                      <a:endParaRPr lang="ru-RU" sz="1200" dirty="0">
                        <a:solidFill>
                          <a:schemeClr val="tx1"/>
                        </a:solidFill>
                        <a:latin typeface="Arial" pitchFamily="34" charset="0"/>
                        <a:cs typeface="Arial" pitchFamily="34" charset="0"/>
                      </a:endParaRPr>
                    </a:p>
                  </a:txBody>
                  <a:tcPr anchor="ctr">
                    <a:lnL w="9525" cap="flat" cmpd="sng" algn="ctr">
                      <a:solidFill>
                        <a:srgbClr val="0070C0"/>
                      </a:solidFill>
                      <a:prstDash val="solid"/>
                      <a:round/>
                      <a:headEnd type="none" w="med" len="med"/>
                      <a:tailEnd type="none" w="med" len="med"/>
                    </a:lnL>
                    <a:lnR w="9525"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sz="1200" dirty="0" smtClean="0">
                          <a:solidFill>
                            <a:schemeClr val="tx1"/>
                          </a:solidFill>
                          <a:latin typeface="Arial" pitchFamily="34" charset="0"/>
                          <a:cs typeface="Arial" pitchFamily="34" charset="0"/>
                        </a:rPr>
                        <a:t>Евпатория</a:t>
                      </a:r>
                      <a:endParaRPr lang="ru-RU" sz="1200" dirty="0">
                        <a:solidFill>
                          <a:schemeClr val="tx1"/>
                        </a:solidFill>
                        <a:latin typeface="Arial" pitchFamily="34" charset="0"/>
                        <a:cs typeface="Arial" pitchFamily="34" charset="0"/>
                      </a:endParaRPr>
                    </a:p>
                  </a:txBody>
                  <a:tcPr anchor="ctr">
                    <a:lnL w="9525" cap="flat" cmpd="sng" algn="ctr">
                      <a:solidFill>
                        <a:srgbClr val="0070C0"/>
                      </a:solidFill>
                      <a:prstDash val="solid"/>
                      <a:round/>
                      <a:headEnd type="none" w="med" len="med"/>
                      <a:tailEnd type="none" w="med" len="med"/>
                    </a:lnL>
                    <a:lnR w="9525"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ru-RU" sz="1200" dirty="0" smtClean="0">
                          <a:solidFill>
                            <a:schemeClr val="tx1"/>
                          </a:solidFill>
                          <a:latin typeface="Arial" pitchFamily="34" charset="0"/>
                          <a:cs typeface="Arial" pitchFamily="34" charset="0"/>
                        </a:rPr>
                        <a:t>Ялта</a:t>
                      </a:r>
                      <a:endParaRPr lang="ru-RU" sz="1200" dirty="0">
                        <a:solidFill>
                          <a:schemeClr val="tx1"/>
                        </a:solidFill>
                        <a:latin typeface="Arial" pitchFamily="34" charset="0"/>
                        <a:cs typeface="Arial" pitchFamily="34" charset="0"/>
                      </a:endParaRPr>
                    </a:p>
                  </a:txBody>
                  <a:tcPr anchor="ctr">
                    <a:lnL w="9525" cap="flat" cmpd="sng" algn="ctr">
                      <a:solidFill>
                        <a:srgbClr val="0070C0"/>
                      </a:solidFill>
                      <a:prstDash val="solid"/>
                      <a:round/>
                      <a:headEnd type="none" w="med" len="med"/>
                      <a:tailEnd type="none" w="med" len="med"/>
                    </a:lnL>
                    <a:lnR w="9525"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ru-RU" sz="1200" dirty="0" smtClean="0">
                          <a:solidFill>
                            <a:srgbClr val="0070C0"/>
                          </a:solidFill>
                          <a:latin typeface="Arial" pitchFamily="34" charset="0"/>
                          <a:cs typeface="Arial" pitchFamily="34" charset="0"/>
                        </a:rPr>
                        <a:t>Итого</a:t>
                      </a:r>
                      <a:endParaRPr lang="ru-RU" sz="1200" dirty="0">
                        <a:solidFill>
                          <a:srgbClr val="0070C0"/>
                        </a:solidFill>
                        <a:latin typeface="Arial" pitchFamily="34" charset="0"/>
                        <a:cs typeface="Arial" pitchFamily="34" charset="0"/>
                      </a:endParaRPr>
                    </a:p>
                  </a:txBody>
                  <a:tcPr anchor="ctr">
                    <a:lnL w="9525" cap="flat" cmpd="sng" algn="ctr">
                      <a:solidFill>
                        <a:srgbClr val="0070C0"/>
                      </a:solidFill>
                      <a:prstDash val="solid"/>
                      <a:round/>
                      <a:headEnd type="none" w="med" len="med"/>
                      <a:tailEnd type="none" w="med" len="med"/>
                    </a:lnL>
                    <a:lnR w="12700" cmpd="sng">
                      <a:noFill/>
                    </a:lnR>
                    <a:lnT w="19050" cap="flat" cmpd="sng" algn="ctr">
                      <a:solidFill>
                        <a:srgbClr val="0070C0"/>
                      </a:solidFill>
                      <a:prstDash val="solid"/>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noFill/>
                  </a:tcPr>
                </a:tc>
              </a:tr>
              <a:tr h="381427">
                <a:tc>
                  <a:txBody>
                    <a:bodyPr/>
                    <a:lstStyle/>
                    <a:p>
                      <a:pPr algn="l" rtl="0" fontAlgn="t"/>
                      <a:r>
                        <a:rPr lang="ru-RU" sz="1200" b="1" i="0" u="none" strike="noStrike" dirty="0">
                          <a:solidFill>
                            <a:srgbClr val="0070C0"/>
                          </a:solidFill>
                          <a:latin typeface="Arial" pitchFamily="34" charset="0"/>
                          <a:cs typeface="Arial" pitchFamily="34" charset="0"/>
                        </a:rPr>
                        <a:t>Всего </a:t>
                      </a:r>
                    </a:p>
                  </a:txBody>
                  <a:tcPr marL="9525" marR="9525" marT="9525" marB="0" anchor="ctr">
                    <a:lnL w="12700" cmpd="sng">
                      <a:noFill/>
                    </a:lnL>
                    <a:lnR w="9525"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t"/>
                      <a:r>
                        <a:rPr lang="ru-RU" sz="1200" b="1" i="0" u="none" strike="noStrike" dirty="0" smtClean="0">
                          <a:solidFill>
                            <a:srgbClr val="0070C0"/>
                          </a:solidFill>
                          <a:latin typeface="Arial" pitchFamily="34" charset="0"/>
                          <a:cs typeface="Arial" pitchFamily="34" charset="0"/>
                        </a:rPr>
                        <a:t>1 126,5 </a:t>
                      </a:r>
                      <a:r>
                        <a:rPr lang="ru-RU" sz="1200" b="1" i="0" u="none" strike="noStrike" dirty="0" smtClean="0">
                          <a:solidFill>
                            <a:schemeClr val="tx1"/>
                          </a:solidFill>
                          <a:latin typeface="Arial" pitchFamily="34" charset="0"/>
                          <a:cs typeface="Arial" pitchFamily="34" charset="0"/>
                        </a:rPr>
                        <a:t/>
                      </a:r>
                      <a:br>
                        <a:rPr lang="ru-RU" sz="1200" b="1" i="0" u="none" strike="noStrike" dirty="0" smtClean="0">
                          <a:solidFill>
                            <a:schemeClr val="tx1"/>
                          </a:solidFill>
                          <a:latin typeface="Arial" pitchFamily="34" charset="0"/>
                          <a:cs typeface="Arial" pitchFamily="34" charset="0"/>
                        </a:rPr>
                      </a:br>
                      <a:r>
                        <a:rPr lang="ru-RU" sz="1000" b="1" i="0" u="none" strike="noStrike" dirty="0" smtClean="0">
                          <a:solidFill>
                            <a:srgbClr val="00B050"/>
                          </a:solidFill>
                          <a:latin typeface="Arial" pitchFamily="34" charset="0"/>
                          <a:cs typeface="Arial" pitchFamily="34" charset="0"/>
                        </a:rPr>
                        <a:t>(+8,7%)</a:t>
                      </a:r>
                      <a:endParaRPr lang="ru-RU" sz="1000" b="1" i="0" u="none" strike="noStrike" dirty="0">
                        <a:solidFill>
                          <a:srgbClr val="00B050"/>
                        </a:solidFill>
                        <a:latin typeface="Arial" pitchFamily="34" charset="0"/>
                        <a:cs typeface="Arial" pitchFamily="34" charset="0"/>
                      </a:endParaRPr>
                    </a:p>
                  </a:txBody>
                  <a:tcPr marL="9525" marR="9525" marT="9525" marB="0" anchor="ctr">
                    <a:lnL w="9525" cap="flat" cmpd="sng" algn="ctr">
                      <a:solidFill>
                        <a:srgbClr val="0070C0"/>
                      </a:solidFill>
                      <a:prstDash val="solid"/>
                      <a:round/>
                      <a:headEnd type="none" w="med" len="med"/>
                      <a:tailEnd type="none" w="med" len="med"/>
                    </a:lnL>
                    <a:lnR w="9525"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t"/>
                      <a:r>
                        <a:rPr lang="ru-RU" sz="1200" b="1" i="0" u="none" strike="noStrike" dirty="0" smtClean="0">
                          <a:solidFill>
                            <a:srgbClr val="0070C0"/>
                          </a:solidFill>
                          <a:latin typeface="Arial" pitchFamily="34" charset="0"/>
                          <a:cs typeface="Arial" pitchFamily="34" charset="0"/>
                        </a:rPr>
                        <a:t>404,5 </a:t>
                      </a:r>
                      <a:r>
                        <a:rPr lang="ru-RU" sz="1200" b="1" i="0" u="none" strike="noStrike" dirty="0" smtClean="0">
                          <a:solidFill>
                            <a:schemeClr val="tx1"/>
                          </a:solidFill>
                          <a:latin typeface="Arial" pitchFamily="34" charset="0"/>
                          <a:cs typeface="Arial" pitchFamily="34" charset="0"/>
                        </a:rPr>
                        <a:t/>
                      </a:r>
                      <a:br>
                        <a:rPr lang="ru-RU" sz="1200" b="1" i="0" u="none" strike="noStrike" dirty="0" smtClean="0">
                          <a:solidFill>
                            <a:schemeClr val="tx1"/>
                          </a:solidFill>
                          <a:latin typeface="Arial" pitchFamily="34" charset="0"/>
                          <a:cs typeface="Arial" pitchFamily="34" charset="0"/>
                        </a:rPr>
                      </a:br>
                      <a:r>
                        <a:rPr lang="ru-RU" sz="1000" b="1" i="0" u="none" strike="noStrike" dirty="0" smtClean="0">
                          <a:solidFill>
                            <a:srgbClr val="FF0000"/>
                          </a:solidFill>
                          <a:latin typeface="Arial" pitchFamily="34" charset="0"/>
                          <a:cs typeface="Arial" pitchFamily="34" charset="0"/>
                        </a:rPr>
                        <a:t>(-65,5%)</a:t>
                      </a:r>
                      <a:endParaRPr lang="ru-RU" sz="1000" b="1" i="0" u="none" strike="noStrike" dirty="0">
                        <a:solidFill>
                          <a:srgbClr val="FF0000"/>
                        </a:solidFill>
                        <a:latin typeface="Arial" pitchFamily="34" charset="0"/>
                        <a:cs typeface="Arial" pitchFamily="34" charset="0"/>
                      </a:endParaRPr>
                    </a:p>
                  </a:txBody>
                  <a:tcPr marL="9525" marR="9525" marT="9525" marB="0" anchor="ctr">
                    <a:lnL w="9525" cap="flat" cmpd="sng" algn="ctr">
                      <a:solidFill>
                        <a:srgbClr val="0070C0"/>
                      </a:solidFill>
                      <a:prstDash val="solid"/>
                      <a:round/>
                      <a:headEnd type="none" w="med" len="med"/>
                      <a:tailEnd type="none" w="med" len="med"/>
                    </a:lnL>
                    <a:lnR w="9525"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t"/>
                      <a:r>
                        <a:rPr lang="ru-RU" sz="1200" b="1" i="0" u="none" strike="noStrike" dirty="0" smtClean="0">
                          <a:solidFill>
                            <a:srgbClr val="0070C0"/>
                          </a:solidFill>
                          <a:latin typeface="Arial" pitchFamily="34" charset="0"/>
                          <a:cs typeface="Arial" pitchFamily="34" charset="0"/>
                        </a:rPr>
                        <a:t>355,7 </a:t>
                      </a:r>
                      <a:br>
                        <a:rPr lang="ru-RU" sz="1200" b="1" i="0" u="none" strike="noStrike" dirty="0" smtClean="0">
                          <a:solidFill>
                            <a:srgbClr val="0070C0"/>
                          </a:solidFill>
                          <a:latin typeface="Arial" pitchFamily="34" charset="0"/>
                          <a:cs typeface="Arial" pitchFamily="34" charset="0"/>
                        </a:rPr>
                      </a:br>
                      <a:r>
                        <a:rPr lang="ru-RU" sz="1000" b="1" i="0" u="none" strike="noStrike" dirty="0" smtClean="0">
                          <a:solidFill>
                            <a:srgbClr val="FF0000"/>
                          </a:solidFill>
                          <a:latin typeface="Arial" pitchFamily="34" charset="0"/>
                          <a:cs typeface="Arial" pitchFamily="34" charset="0"/>
                        </a:rPr>
                        <a:t>(-15,6%)</a:t>
                      </a:r>
                      <a:endParaRPr lang="ru-RU" sz="1000" b="1" i="0" u="none" strike="noStrike" dirty="0">
                        <a:solidFill>
                          <a:srgbClr val="FF0000"/>
                        </a:solidFill>
                        <a:latin typeface="Arial" pitchFamily="34" charset="0"/>
                        <a:cs typeface="Arial" pitchFamily="34" charset="0"/>
                      </a:endParaRPr>
                    </a:p>
                  </a:txBody>
                  <a:tcPr marL="9525" marR="9525" marT="9525" marB="0" anchor="ctr">
                    <a:lnL w="9525" cap="flat" cmpd="sng" algn="ctr">
                      <a:solidFill>
                        <a:srgbClr val="0070C0"/>
                      </a:solidFill>
                      <a:prstDash val="solid"/>
                      <a:round/>
                      <a:headEnd type="none" w="med" len="med"/>
                      <a:tailEnd type="none" w="med" len="med"/>
                    </a:lnL>
                    <a:lnR w="9525"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t"/>
                      <a:r>
                        <a:rPr lang="ru-RU" sz="1200" b="1" i="0" u="none" strike="noStrike" dirty="0" smtClean="0">
                          <a:solidFill>
                            <a:srgbClr val="0070C0"/>
                          </a:solidFill>
                          <a:latin typeface="Arial" pitchFamily="34" charset="0"/>
                          <a:cs typeface="Arial" pitchFamily="34" charset="0"/>
                        </a:rPr>
                        <a:t>178,2 </a:t>
                      </a:r>
                      <a:br>
                        <a:rPr lang="ru-RU" sz="1200" b="1" i="0" u="none" strike="noStrike" dirty="0" smtClean="0">
                          <a:solidFill>
                            <a:srgbClr val="0070C0"/>
                          </a:solidFill>
                          <a:latin typeface="Arial" pitchFamily="34" charset="0"/>
                          <a:cs typeface="Arial" pitchFamily="34" charset="0"/>
                        </a:rPr>
                      </a:br>
                      <a:r>
                        <a:rPr lang="ru-RU" sz="1000" b="1" i="0" u="none" strike="noStrike" dirty="0" smtClean="0">
                          <a:solidFill>
                            <a:srgbClr val="FF0000"/>
                          </a:solidFill>
                          <a:latin typeface="Arial" pitchFamily="34" charset="0"/>
                          <a:cs typeface="Arial" pitchFamily="34" charset="0"/>
                        </a:rPr>
                        <a:t>(-21,4%)</a:t>
                      </a:r>
                      <a:endParaRPr lang="ru-RU" sz="1000" b="1" i="0" u="none" strike="noStrike" dirty="0">
                        <a:solidFill>
                          <a:srgbClr val="FF0000"/>
                        </a:solidFill>
                        <a:latin typeface="Arial" pitchFamily="34" charset="0"/>
                        <a:cs typeface="Arial" pitchFamily="34" charset="0"/>
                      </a:endParaRPr>
                    </a:p>
                  </a:txBody>
                  <a:tcPr marL="9525" marR="9525" marT="9525" marB="0" anchor="ctr">
                    <a:lnL w="9525" cap="flat" cmpd="sng" algn="ctr">
                      <a:solidFill>
                        <a:srgbClr val="0070C0"/>
                      </a:solidFill>
                      <a:prstDash val="solid"/>
                      <a:round/>
                      <a:headEnd type="none" w="med" len="med"/>
                      <a:tailEnd type="none" w="med" len="med"/>
                    </a:lnL>
                    <a:lnR w="9525"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t"/>
                      <a:r>
                        <a:rPr lang="ru-RU" sz="1200" b="1" i="0" u="none" strike="noStrike" dirty="0" smtClean="0">
                          <a:solidFill>
                            <a:srgbClr val="0070C0"/>
                          </a:solidFill>
                          <a:latin typeface="Arial" pitchFamily="34" charset="0"/>
                          <a:cs typeface="Arial" pitchFamily="34" charset="0"/>
                        </a:rPr>
                        <a:t>5,5 </a:t>
                      </a:r>
                      <a:r>
                        <a:rPr lang="ru-RU" sz="1200" b="1" i="0" u="none" strike="noStrike" dirty="0" smtClean="0">
                          <a:solidFill>
                            <a:schemeClr val="tx1"/>
                          </a:solidFill>
                          <a:latin typeface="Arial" pitchFamily="34" charset="0"/>
                          <a:cs typeface="Arial" pitchFamily="34" charset="0"/>
                        </a:rPr>
                        <a:t/>
                      </a:r>
                      <a:br>
                        <a:rPr lang="ru-RU" sz="1200" b="1" i="0" u="none" strike="noStrike" dirty="0" smtClean="0">
                          <a:solidFill>
                            <a:schemeClr val="tx1"/>
                          </a:solidFill>
                          <a:latin typeface="Arial" pitchFamily="34" charset="0"/>
                          <a:cs typeface="Arial" pitchFamily="34" charset="0"/>
                        </a:rPr>
                      </a:br>
                      <a:r>
                        <a:rPr lang="ru-RU" sz="1000" b="1" i="0" u="none" strike="noStrike" dirty="0" smtClean="0">
                          <a:solidFill>
                            <a:srgbClr val="FF0000"/>
                          </a:solidFill>
                          <a:latin typeface="Arial" pitchFamily="34" charset="0"/>
                          <a:cs typeface="Arial" pitchFamily="34" charset="0"/>
                        </a:rPr>
                        <a:t>(-74,3%)</a:t>
                      </a:r>
                      <a:endParaRPr lang="ru-RU" sz="1000" b="1" i="0" u="none" strike="noStrike" dirty="0">
                        <a:solidFill>
                          <a:srgbClr val="FF0000"/>
                        </a:solidFill>
                        <a:latin typeface="Arial" pitchFamily="34" charset="0"/>
                        <a:cs typeface="Arial" pitchFamily="34" charset="0"/>
                      </a:endParaRPr>
                    </a:p>
                  </a:txBody>
                  <a:tcPr marL="9525" marR="9525" marT="9525" marB="0" anchor="ctr">
                    <a:lnL w="9525" cap="flat" cmpd="sng" algn="ctr">
                      <a:solidFill>
                        <a:srgbClr val="0070C0"/>
                      </a:solidFill>
                      <a:prstDash val="solid"/>
                      <a:round/>
                      <a:headEnd type="none" w="med" len="med"/>
                      <a:tailEnd type="none" w="med" len="med"/>
                    </a:lnL>
                    <a:lnR w="9525"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t"/>
                      <a:r>
                        <a:rPr lang="ru-RU" sz="1200" b="1" i="0" u="none" strike="noStrike" dirty="0" smtClean="0">
                          <a:solidFill>
                            <a:srgbClr val="0070C0"/>
                          </a:solidFill>
                          <a:latin typeface="Arial" pitchFamily="34" charset="0"/>
                          <a:cs typeface="Arial" pitchFamily="34" charset="0"/>
                        </a:rPr>
                        <a:t>2 070,4</a:t>
                      </a:r>
                      <a:br>
                        <a:rPr lang="ru-RU" sz="1200" b="1" i="0" u="none" strike="noStrike" dirty="0" smtClean="0">
                          <a:solidFill>
                            <a:srgbClr val="0070C0"/>
                          </a:solidFill>
                          <a:latin typeface="Arial" pitchFamily="34" charset="0"/>
                          <a:cs typeface="Arial" pitchFamily="34" charset="0"/>
                        </a:rPr>
                      </a:br>
                      <a:r>
                        <a:rPr lang="ru-RU" sz="1000" b="1" i="0" u="none" strike="noStrike" dirty="0" smtClean="0">
                          <a:solidFill>
                            <a:srgbClr val="FF0000"/>
                          </a:solidFill>
                          <a:latin typeface="Arial" pitchFamily="34" charset="0"/>
                          <a:cs typeface="Arial" pitchFamily="34" charset="0"/>
                        </a:rPr>
                        <a:t>(-28,1%)</a:t>
                      </a:r>
                      <a:endParaRPr lang="ru-RU" sz="1000" b="1" i="0" u="none" strike="noStrike" dirty="0">
                        <a:solidFill>
                          <a:srgbClr val="FF0000"/>
                        </a:solidFill>
                        <a:latin typeface="Arial" pitchFamily="34" charset="0"/>
                        <a:cs typeface="Arial" pitchFamily="34" charset="0"/>
                      </a:endParaRPr>
                    </a:p>
                  </a:txBody>
                  <a:tcPr marL="9525" marR="9525" marT="9525" marB="0" anchor="ctr">
                    <a:lnL w="9525" cap="flat" cmpd="sng" algn="ctr">
                      <a:solidFill>
                        <a:srgbClr val="0070C0"/>
                      </a:solidFill>
                      <a:prstDash val="solid"/>
                      <a:round/>
                      <a:headEnd type="none" w="med" len="med"/>
                      <a:tailEnd type="none" w="med" len="med"/>
                    </a:lnL>
                    <a:lnR w="12700" cmpd="sng">
                      <a:noFill/>
                    </a:lnR>
                    <a:lnT w="19050"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noFill/>
                  </a:tcPr>
                </a:tc>
              </a:tr>
              <a:tr h="381427">
                <a:tc>
                  <a:txBody>
                    <a:bodyPr/>
                    <a:lstStyle/>
                    <a:p>
                      <a:pPr algn="l" rtl="0" fontAlgn="t"/>
                      <a:r>
                        <a:rPr lang="ru-RU" sz="1200" b="1" i="0" u="none" strike="noStrike" dirty="0" smtClean="0">
                          <a:solidFill>
                            <a:schemeClr val="tx1"/>
                          </a:solidFill>
                          <a:latin typeface="Arial" pitchFamily="34" charset="0"/>
                          <a:cs typeface="Arial" pitchFamily="34" charset="0"/>
                        </a:rPr>
                        <a:t>Сухие </a:t>
                      </a:r>
                      <a:endParaRPr lang="ru-RU" sz="1200" b="1" i="0" u="none" strike="noStrike" dirty="0">
                        <a:solidFill>
                          <a:schemeClr val="tx1"/>
                        </a:solidFill>
                        <a:latin typeface="Arial" pitchFamily="34" charset="0"/>
                        <a:cs typeface="Arial" pitchFamily="34" charset="0"/>
                      </a:endParaRPr>
                    </a:p>
                  </a:txBody>
                  <a:tcPr marL="9525" marR="9525" marT="9525" marB="0" anchor="ctr">
                    <a:lnL w="12700" cmpd="sng">
                      <a:noFill/>
                    </a:lnL>
                    <a:lnR w="9525" cap="flat" cmpd="sng" algn="ctr">
                      <a:solidFill>
                        <a:srgbClr val="0070C0"/>
                      </a:solidFill>
                      <a:prstDash val="solid"/>
                      <a:round/>
                      <a:headEnd type="none" w="med" len="med"/>
                      <a:tailEnd type="none" w="med" len="med"/>
                    </a:lnR>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t"/>
                      <a:r>
                        <a:rPr lang="ru-RU" sz="1200" b="1" i="0" u="none" strike="noStrike" dirty="0" smtClean="0">
                          <a:solidFill>
                            <a:schemeClr val="tx1"/>
                          </a:solidFill>
                          <a:latin typeface="Arial" pitchFamily="34" charset="0"/>
                          <a:cs typeface="Arial" pitchFamily="34" charset="0"/>
                        </a:rPr>
                        <a:t>336,5 </a:t>
                      </a:r>
                      <a:br>
                        <a:rPr lang="ru-RU" sz="1200" b="1" i="0" u="none" strike="noStrike" dirty="0" smtClean="0">
                          <a:solidFill>
                            <a:schemeClr val="tx1"/>
                          </a:solidFill>
                          <a:latin typeface="Arial" pitchFamily="34" charset="0"/>
                          <a:cs typeface="Arial" pitchFamily="34" charset="0"/>
                        </a:rPr>
                      </a:br>
                      <a:r>
                        <a:rPr lang="ru-RU" sz="1000" b="1" i="0" u="none" strike="noStrike" dirty="0" smtClean="0">
                          <a:solidFill>
                            <a:srgbClr val="00B050"/>
                          </a:solidFill>
                          <a:latin typeface="Arial" pitchFamily="34" charset="0"/>
                          <a:cs typeface="Arial" pitchFamily="34" charset="0"/>
                        </a:rPr>
                        <a:t>(+47,8%)</a:t>
                      </a:r>
                      <a:endParaRPr lang="ru-RU" sz="1000" b="1" i="0" u="none" strike="noStrike" dirty="0">
                        <a:solidFill>
                          <a:srgbClr val="00B050"/>
                        </a:solidFill>
                        <a:latin typeface="Arial" pitchFamily="34" charset="0"/>
                        <a:cs typeface="Arial" pitchFamily="34" charset="0"/>
                      </a:endParaRPr>
                    </a:p>
                  </a:txBody>
                  <a:tcPr marL="9525" marR="9525" marT="9525" marB="0" anchor="ctr">
                    <a:lnL w="9525" cap="flat" cmpd="sng" algn="ctr">
                      <a:solidFill>
                        <a:srgbClr val="0070C0"/>
                      </a:solidFill>
                      <a:prstDash val="solid"/>
                      <a:round/>
                      <a:headEnd type="none" w="med" len="med"/>
                      <a:tailEnd type="none" w="med" len="med"/>
                    </a:lnL>
                    <a:lnR w="9525" cap="flat" cmpd="sng" algn="ctr">
                      <a:solidFill>
                        <a:srgbClr val="0070C0"/>
                      </a:solidFill>
                      <a:prstDash val="solid"/>
                      <a:round/>
                      <a:headEnd type="none" w="med" len="med"/>
                      <a:tailEnd type="none" w="med" len="med"/>
                    </a:lnR>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t"/>
                      <a:r>
                        <a:rPr lang="ru-RU" sz="1200" b="1" i="0" u="none" strike="noStrike" dirty="0" smtClean="0">
                          <a:solidFill>
                            <a:schemeClr val="tx1"/>
                          </a:solidFill>
                          <a:latin typeface="Arial" pitchFamily="34" charset="0"/>
                          <a:cs typeface="Arial" pitchFamily="34" charset="0"/>
                        </a:rPr>
                        <a:t>70,0 </a:t>
                      </a:r>
                      <a:br>
                        <a:rPr lang="ru-RU" sz="1200" b="1" i="0" u="none" strike="noStrike" dirty="0" smtClean="0">
                          <a:solidFill>
                            <a:schemeClr val="tx1"/>
                          </a:solidFill>
                          <a:latin typeface="Arial" pitchFamily="34" charset="0"/>
                          <a:cs typeface="Arial" pitchFamily="34" charset="0"/>
                        </a:rPr>
                      </a:br>
                      <a:r>
                        <a:rPr lang="ru-RU" sz="1000" b="1" i="0" u="none" strike="noStrike" dirty="0" smtClean="0">
                          <a:solidFill>
                            <a:srgbClr val="FF0000"/>
                          </a:solidFill>
                          <a:latin typeface="Arial" pitchFamily="34" charset="0"/>
                          <a:cs typeface="Arial" pitchFamily="34" charset="0"/>
                        </a:rPr>
                        <a:t>(-85,4%)</a:t>
                      </a:r>
                      <a:endParaRPr lang="ru-RU" sz="1000" b="1" i="0" u="none" strike="noStrike" dirty="0">
                        <a:solidFill>
                          <a:srgbClr val="FF0000"/>
                        </a:solidFill>
                        <a:latin typeface="Arial" pitchFamily="34" charset="0"/>
                        <a:cs typeface="Arial" pitchFamily="34" charset="0"/>
                      </a:endParaRPr>
                    </a:p>
                  </a:txBody>
                  <a:tcPr marL="9525" marR="9525" marT="9525" marB="0" anchor="ctr">
                    <a:lnL w="9525" cap="flat" cmpd="sng" algn="ctr">
                      <a:solidFill>
                        <a:srgbClr val="0070C0"/>
                      </a:solidFill>
                      <a:prstDash val="solid"/>
                      <a:round/>
                      <a:headEnd type="none" w="med" len="med"/>
                      <a:tailEnd type="none" w="med" len="med"/>
                    </a:lnL>
                    <a:lnR w="9525" cap="flat" cmpd="sng" algn="ctr">
                      <a:solidFill>
                        <a:srgbClr val="0070C0"/>
                      </a:solidFill>
                      <a:prstDash val="solid"/>
                      <a:round/>
                      <a:headEnd type="none" w="med" len="med"/>
                      <a:tailEnd type="none" w="med" len="med"/>
                    </a:lnR>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t"/>
                      <a:r>
                        <a:rPr lang="ru-RU" sz="1200" b="1" i="0" u="none" strike="noStrike" dirty="0" smtClean="0">
                          <a:solidFill>
                            <a:schemeClr val="tx1"/>
                          </a:solidFill>
                          <a:latin typeface="Arial" pitchFamily="34" charset="0"/>
                          <a:cs typeface="Arial" pitchFamily="34" charset="0"/>
                        </a:rPr>
                        <a:t>130,0 </a:t>
                      </a:r>
                      <a:br>
                        <a:rPr lang="ru-RU" sz="1200" b="1" i="0" u="none" strike="noStrike" dirty="0" smtClean="0">
                          <a:solidFill>
                            <a:schemeClr val="tx1"/>
                          </a:solidFill>
                          <a:latin typeface="Arial" pitchFamily="34" charset="0"/>
                          <a:cs typeface="Arial" pitchFamily="34" charset="0"/>
                        </a:rPr>
                      </a:br>
                      <a:r>
                        <a:rPr lang="ru-RU" sz="1000" b="1" i="0" u="none" strike="noStrike" dirty="0" smtClean="0">
                          <a:solidFill>
                            <a:srgbClr val="00B050"/>
                          </a:solidFill>
                          <a:latin typeface="Arial" pitchFamily="34" charset="0"/>
                          <a:cs typeface="Arial" pitchFamily="34" charset="0"/>
                        </a:rPr>
                        <a:t>(+15,7%)</a:t>
                      </a:r>
                      <a:endParaRPr lang="ru-RU" sz="1000" b="1" i="0" u="none" strike="noStrike" dirty="0">
                        <a:solidFill>
                          <a:srgbClr val="00B050"/>
                        </a:solidFill>
                        <a:latin typeface="Arial" pitchFamily="34" charset="0"/>
                        <a:cs typeface="Arial" pitchFamily="34" charset="0"/>
                      </a:endParaRPr>
                    </a:p>
                  </a:txBody>
                  <a:tcPr marL="9525" marR="9525" marT="9525" marB="0" anchor="ctr">
                    <a:lnL w="9525" cap="flat" cmpd="sng" algn="ctr">
                      <a:solidFill>
                        <a:srgbClr val="0070C0"/>
                      </a:solidFill>
                      <a:prstDash val="solid"/>
                      <a:round/>
                      <a:headEnd type="none" w="med" len="med"/>
                      <a:tailEnd type="none" w="med" len="med"/>
                    </a:lnL>
                    <a:lnR w="9525" cap="flat" cmpd="sng" algn="ctr">
                      <a:solidFill>
                        <a:srgbClr val="0070C0"/>
                      </a:solidFill>
                      <a:prstDash val="solid"/>
                      <a:round/>
                      <a:headEnd type="none" w="med" len="med"/>
                      <a:tailEnd type="none" w="med" len="med"/>
                    </a:lnR>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t"/>
                      <a:r>
                        <a:rPr lang="ru-RU" sz="1200" b="1" i="0" u="none" strike="noStrike" dirty="0" smtClean="0">
                          <a:solidFill>
                            <a:schemeClr val="tx1"/>
                          </a:solidFill>
                          <a:latin typeface="Arial" pitchFamily="34" charset="0"/>
                          <a:cs typeface="Arial" pitchFamily="34" charset="0"/>
                        </a:rPr>
                        <a:t>8,2 </a:t>
                      </a:r>
                      <a:br>
                        <a:rPr lang="ru-RU" sz="1200" b="1" i="0" u="none" strike="noStrike" dirty="0" smtClean="0">
                          <a:solidFill>
                            <a:schemeClr val="tx1"/>
                          </a:solidFill>
                          <a:latin typeface="Arial" pitchFamily="34" charset="0"/>
                          <a:cs typeface="Arial" pitchFamily="34" charset="0"/>
                        </a:rPr>
                      </a:br>
                      <a:r>
                        <a:rPr lang="ru-RU" sz="1000" b="1" i="0" u="none" strike="noStrike" dirty="0" smtClean="0">
                          <a:solidFill>
                            <a:srgbClr val="FF0000"/>
                          </a:solidFill>
                          <a:latin typeface="Arial" pitchFamily="34" charset="0"/>
                          <a:cs typeface="Arial" pitchFamily="34" charset="0"/>
                        </a:rPr>
                        <a:t>(-71,9%)</a:t>
                      </a:r>
                      <a:endParaRPr lang="ru-RU" sz="1000" b="1" i="0" u="none" strike="noStrike" dirty="0">
                        <a:solidFill>
                          <a:srgbClr val="FF0000"/>
                        </a:solidFill>
                        <a:latin typeface="Arial" pitchFamily="34" charset="0"/>
                        <a:cs typeface="Arial" pitchFamily="34" charset="0"/>
                      </a:endParaRPr>
                    </a:p>
                  </a:txBody>
                  <a:tcPr marL="9525" marR="9525" marT="9525" marB="0" anchor="ctr">
                    <a:lnL w="9525" cap="flat" cmpd="sng" algn="ctr">
                      <a:solidFill>
                        <a:srgbClr val="0070C0"/>
                      </a:solidFill>
                      <a:prstDash val="solid"/>
                      <a:round/>
                      <a:headEnd type="none" w="med" len="med"/>
                      <a:tailEnd type="none" w="med" len="med"/>
                    </a:lnL>
                    <a:lnR w="9525" cap="flat" cmpd="sng" algn="ctr">
                      <a:solidFill>
                        <a:srgbClr val="0070C0"/>
                      </a:solidFill>
                      <a:prstDash val="solid"/>
                      <a:round/>
                      <a:headEnd type="none" w="med" len="med"/>
                      <a:tailEnd type="none" w="med" len="med"/>
                    </a:lnR>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t"/>
                      <a:r>
                        <a:rPr lang="ru-RU" sz="1200" b="1" i="0" u="none" strike="noStrike" dirty="0" smtClean="0">
                          <a:solidFill>
                            <a:schemeClr val="tx1"/>
                          </a:solidFill>
                          <a:latin typeface="Arial" pitchFamily="34" charset="0"/>
                          <a:cs typeface="Arial" pitchFamily="34" charset="0"/>
                        </a:rPr>
                        <a:t>5,5 </a:t>
                      </a:r>
                      <a:br>
                        <a:rPr lang="ru-RU" sz="1200" b="1" i="0" u="none" strike="noStrike" dirty="0" smtClean="0">
                          <a:solidFill>
                            <a:schemeClr val="tx1"/>
                          </a:solidFill>
                          <a:latin typeface="Arial" pitchFamily="34" charset="0"/>
                          <a:cs typeface="Arial" pitchFamily="34" charset="0"/>
                        </a:rPr>
                      </a:br>
                      <a:r>
                        <a:rPr lang="ru-RU" sz="1000" b="1" i="0" u="none" strike="noStrike" dirty="0" smtClean="0">
                          <a:solidFill>
                            <a:srgbClr val="FF0000"/>
                          </a:solidFill>
                          <a:latin typeface="Arial" pitchFamily="34" charset="0"/>
                          <a:cs typeface="Arial" pitchFamily="34" charset="0"/>
                        </a:rPr>
                        <a:t>(-74,3%)</a:t>
                      </a:r>
                      <a:endParaRPr lang="ru-RU" sz="1000" b="1" i="0" u="none" strike="noStrike" dirty="0">
                        <a:solidFill>
                          <a:srgbClr val="FF0000"/>
                        </a:solidFill>
                        <a:latin typeface="Arial" pitchFamily="34" charset="0"/>
                        <a:cs typeface="Arial" pitchFamily="34" charset="0"/>
                      </a:endParaRPr>
                    </a:p>
                  </a:txBody>
                  <a:tcPr marL="9525" marR="9525" marT="9525" marB="0" anchor="ctr">
                    <a:lnL w="9525" cap="flat" cmpd="sng" algn="ctr">
                      <a:solidFill>
                        <a:srgbClr val="0070C0"/>
                      </a:solidFill>
                      <a:prstDash val="solid"/>
                      <a:round/>
                      <a:headEnd type="none" w="med" len="med"/>
                      <a:tailEnd type="none" w="med" len="med"/>
                    </a:lnL>
                    <a:lnR w="9525" cap="flat" cmpd="sng" algn="ctr">
                      <a:solidFill>
                        <a:srgbClr val="0070C0"/>
                      </a:solidFill>
                      <a:prstDash val="solid"/>
                      <a:round/>
                      <a:headEnd type="none" w="med" len="med"/>
                      <a:tailEnd type="none" w="med" len="med"/>
                    </a:lnR>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t"/>
                      <a:r>
                        <a:rPr lang="ru-RU" sz="1200" b="1" i="0" u="none" strike="noStrike" dirty="0" smtClean="0">
                          <a:solidFill>
                            <a:srgbClr val="0070C0"/>
                          </a:solidFill>
                          <a:latin typeface="Arial" pitchFamily="34" charset="0"/>
                          <a:cs typeface="Arial" pitchFamily="34" charset="0"/>
                        </a:rPr>
                        <a:t>550,2</a:t>
                      </a:r>
                      <a:br>
                        <a:rPr lang="ru-RU" sz="1200" b="1" i="0" u="none" strike="noStrike" dirty="0" smtClean="0">
                          <a:solidFill>
                            <a:srgbClr val="0070C0"/>
                          </a:solidFill>
                          <a:latin typeface="Arial" pitchFamily="34" charset="0"/>
                          <a:cs typeface="Arial" pitchFamily="34" charset="0"/>
                        </a:rPr>
                      </a:br>
                      <a:r>
                        <a:rPr lang="ru-RU" sz="1000" b="1" i="0" u="none" strike="noStrike" dirty="0" smtClean="0">
                          <a:solidFill>
                            <a:srgbClr val="FF0000"/>
                          </a:solidFill>
                          <a:latin typeface="Arial" pitchFamily="34" charset="0"/>
                          <a:cs typeface="Arial" pitchFamily="34" charset="0"/>
                        </a:rPr>
                        <a:t>(-36,8)</a:t>
                      </a:r>
                      <a:endParaRPr lang="ru-RU" sz="1000" b="1" i="0" u="none" strike="noStrike" dirty="0">
                        <a:solidFill>
                          <a:srgbClr val="FF0000"/>
                        </a:solidFill>
                        <a:latin typeface="Arial" pitchFamily="34" charset="0"/>
                        <a:cs typeface="Arial" pitchFamily="34" charset="0"/>
                      </a:endParaRPr>
                    </a:p>
                  </a:txBody>
                  <a:tcPr marL="9525" marR="9525" marT="9525" marB="0" anchor="ctr">
                    <a:lnL w="9525" cap="flat" cmpd="sng" algn="ctr">
                      <a:solidFill>
                        <a:srgbClr val="0070C0"/>
                      </a:solidFill>
                      <a:prstDash val="solid"/>
                      <a:round/>
                      <a:headEnd type="none" w="med" len="med"/>
                      <a:tailEnd type="none" w="med" len="med"/>
                    </a:lnL>
                    <a:lnR w="12700" cmpd="sng">
                      <a:noFill/>
                    </a:lnR>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noFill/>
                  </a:tcPr>
                </a:tc>
              </a:tr>
              <a:tr h="276867">
                <a:tc>
                  <a:txBody>
                    <a:bodyPr/>
                    <a:lstStyle/>
                    <a:p>
                      <a:pPr marL="0" indent="177800" algn="l" rtl="0" fontAlgn="t"/>
                      <a:r>
                        <a:rPr lang="ru-RU" sz="1200" b="0" i="0" u="none" strike="noStrike" dirty="0" smtClean="0">
                          <a:solidFill>
                            <a:schemeClr val="tx1"/>
                          </a:solidFill>
                          <a:latin typeface="Arial" pitchFamily="34" charset="0"/>
                          <a:cs typeface="Arial" pitchFamily="34" charset="0"/>
                        </a:rPr>
                        <a:t>из </a:t>
                      </a:r>
                      <a:r>
                        <a:rPr lang="ru-RU" sz="1200" b="0" i="0" u="none" strike="noStrike" dirty="0">
                          <a:solidFill>
                            <a:schemeClr val="tx1"/>
                          </a:solidFill>
                          <a:latin typeface="Arial" pitchFamily="34" charset="0"/>
                          <a:cs typeface="Arial" pitchFamily="34" charset="0"/>
                        </a:rPr>
                        <a:t>них  </a:t>
                      </a:r>
                    </a:p>
                  </a:txBody>
                  <a:tcPr marL="9525" marR="9525" marT="9525" marB="0" anchor="ctr">
                    <a:lnL w="12700" cmpd="sng">
                      <a:noFill/>
                    </a:lnL>
                    <a:lnR w="9525" cap="flat" cmpd="sng" algn="ctr">
                      <a:solidFill>
                        <a:srgbClr val="0070C0"/>
                      </a:solidFill>
                      <a:prstDash val="solid"/>
                      <a:round/>
                      <a:headEnd type="none" w="med" len="med"/>
                      <a:tailEnd type="none" w="med" len="med"/>
                    </a:lnR>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t"/>
                      <a:r>
                        <a:rPr lang="ru-RU" sz="1200" b="0" i="0" u="none" strike="noStrike" dirty="0">
                          <a:solidFill>
                            <a:schemeClr val="tx1"/>
                          </a:solidFill>
                          <a:latin typeface="Arial" pitchFamily="34" charset="0"/>
                          <a:cs typeface="Arial" pitchFamily="34" charset="0"/>
                        </a:rPr>
                        <a:t> </a:t>
                      </a:r>
                    </a:p>
                  </a:txBody>
                  <a:tcPr marL="9525" marR="9525" marT="9525" marB="0" anchor="ctr">
                    <a:lnL w="9525" cap="flat" cmpd="sng" algn="ctr">
                      <a:solidFill>
                        <a:srgbClr val="0070C0"/>
                      </a:solidFill>
                      <a:prstDash val="solid"/>
                      <a:round/>
                      <a:headEnd type="none" w="med" len="med"/>
                      <a:tailEnd type="none" w="med" len="med"/>
                    </a:lnL>
                    <a:lnR w="9525" cap="flat" cmpd="sng" algn="ctr">
                      <a:solidFill>
                        <a:srgbClr val="0070C0"/>
                      </a:solidFill>
                      <a:prstDash val="solid"/>
                      <a:round/>
                      <a:headEnd type="none" w="med" len="med"/>
                      <a:tailEnd type="none" w="med" len="med"/>
                    </a:lnR>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t"/>
                      <a:r>
                        <a:rPr lang="ru-RU" sz="1200" b="0" i="0" u="none" strike="noStrike" dirty="0">
                          <a:solidFill>
                            <a:schemeClr val="tx1"/>
                          </a:solidFill>
                          <a:latin typeface="Arial" pitchFamily="34" charset="0"/>
                          <a:cs typeface="Arial" pitchFamily="34" charset="0"/>
                        </a:rPr>
                        <a:t> </a:t>
                      </a:r>
                    </a:p>
                  </a:txBody>
                  <a:tcPr marL="9525" marR="9525" marT="9525" marB="0" anchor="ctr">
                    <a:lnL w="9525" cap="flat" cmpd="sng" algn="ctr">
                      <a:solidFill>
                        <a:srgbClr val="0070C0"/>
                      </a:solidFill>
                      <a:prstDash val="solid"/>
                      <a:round/>
                      <a:headEnd type="none" w="med" len="med"/>
                      <a:tailEnd type="none" w="med" len="med"/>
                    </a:lnL>
                    <a:lnR w="9525" cap="flat" cmpd="sng" algn="ctr">
                      <a:solidFill>
                        <a:srgbClr val="0070C0"/>
                      </a:solidFill>
                      <a:prstDash val="solid"/>
                      <a:round/>
                      <a:headEnd type="none" w="med" len="med"/>
                      <a:tailEnd type="none" w="med" len="med"/>
                    </a:lnR>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t"/>
                      <a:r>
                        <a:rPr lang="ru-RU" sz="1200" b="0" i="0" u="none" strike="noStrike" dirty="0">
                          <a:solidFill>
                            <a:schemeClr val="tx1"/>
                          </a:solidFill>
                          <a:latin typeface="Arial" pitchFamily="34" charset="0"/>
                          <a:cs typeface="Arial" pitchFamily="34" charset="0"/>
                        </a:rPr>
                        <a:t> </a:t>
                      </a:r>
                    </a:p>
                  </a:txBody>
                  <a:tcPr marL="9525" marR="9525" marT="9525" marB="0" anchor="ctr">
                    <a:lnL w="9525" cap="flat" cmpd="sng" algn="ctr">
                      <a:solidFill>
                        <a:srgbClr val="0070C0"/>
                      </a:solidFill>
                      <a:prstDash val="solid"/>
                      <a:round/>
                      <a:headEnd type="none" w="med" len="med"/>
                      <a:tailEnd type="none" w="med" len="med"/>
                    </a:lnL>
                    <a:lnR w="9525" cap="flat" cmpd="sng" algn="ctr">
                      <a:solidFill>
                        <a:srgbClr val="0070C0"/>
                      </a:solidFill>
                      <a:prstDash val="solid"/>
                      <a:round/>
                      <a:headEnd type="none" w="med" len="med"/>
                      <a:tailEnd type="none" w="med" len="med"/>
                    </a:lnR>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t"/>
                      <a:r>
                        <a:rPr lang="ru-RU" sz="1200" b="0" i="0" u="none" strike="noStrike" dirty="0">
                          <a:solidFill>
                            <a:schemeClr val="tx1"/>
                          </a:solidFill>
                          <a:latin typeface="Arial" pitchFamily="34" charset="0"/>
                          <a:cs typeface="Arial" pitchFamily="34" charset="0"/>
                        </a:rPr>
                        <a:t> </a:t>
                      </a:r>
                    </a:p>
                  </a:txBody>
                  <a:tcPr marL="9525" marR="9525" marT="9525" marB="0" anchor="ctr">
                    <a:lnL w="9525" cap="flat" cmpd="sng" algn="ctr">
                      <a:solidFill>
                        <a:srgbClr val="0070C0"/>
                      </a:solidFill>
                      <a:prstDash val="solid"/>
                      <a:round/>
                      <a:headEnd type="none" w="med" len="med"/>
                      <a:tailEnd type="none" w="med" len="med"/>
                    </a:lnL>
                    <a:lnR w="9525" cap="flat" cmpd="sng" algn="ctr">
                      <a:solidFill>
                        <a:srgbClr val="0070C0"/>
                      </a:solidFill>
                      <a:prstDash val="solid"/>
                      <a:round/>
                      <a:headEnd type="none" w="med" len="med"/>
                      <a:tailEnd type="none" w="med" len="med"/>
                    </a:lnR>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t"/>
                      <a:r>
                        <a:rPr lang="ru-RU" sz="1200" b="0" i="0" u="none" strike="noStrike" dirty="0">
                          <a:solidFill>
                            <a:schemeClr val="tx1"/>
                          </a:solidFill>
                          <a:latin typeface="Arial" pitchFamily="34" charset="0"/>
                          <a:cs typeface="Arial" pitchFamily="34" charset="0"/>
                        </a:rPr>
                        <a:t> </a:t>
                      </a:r>
                    </a:p>
                  </a:txBody>
                  <a:tcPr marL="9525" marR="9525" marT="9525" marB="0" anchor="ctr">
                    <a:lnL w="9525" cap="flat" cmpd="sng" algn="ctr">
                      <a:solidFill>
                        <a:srgbClr val="0070C0"/>
                      </a:solidFill>
                      <a:prstDash val="solid"/>
                      <a:round/>
                      <a:headEnd type="none" w="med" len="med"/>
                      <a:tailEnd type="none" w="med" len="med"/>
                    </a:lnL>
                    <a:lnR w="9525" cap="flat" cmpd="sng" algn="ctr">
                      <a:solidFill>
                        <a:srgbClr val="0070C0"/>
                      </a:solidFill>
                      <a:prstDash val="solid"/>
                      <a:round/>
                      <a:headEnd type="none" w="med" len="med"/>
                      <a:tailEnd type="none" w="med" len="med"/>
                    </a:lnR>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t"/>
                      <a:r>
                        <a:rPr lang="ru-RU" sz="1200" b="0" i="0" u="none" strike="noStrike" dirty="0">
                          <a:solidFill>
                            <a:schemeClr val="tx1"/>
                          </a:solidFill>
                          <a:latin typeface="Arial" pitchFamily="34" charset="0"/>
                          <a:cs typeface="Arial" pitchFamily="34" charset="0"/>
                        </a:rPr>
                        <a:t> </a:t>
                      </a:r>
                    </a:p>
                  </a:txBody>
                  <a:tcPr marL="9525" marR="9525" marT="9525" marB="0" anchor="ctr">
                    <a:lnL w="9525" cap="flat" cmpd="sng" algn="ctr">
                      <a:solidFill>
                        <a:srgbClr val="0070C0"/>
                      </a:solidFill>
                      <a:prstDash val="solid"/>
                      <a:round/>
                      <a:headEnd type="none" w="med" len="med"/>
                      <a:tailEnd type="none" w="med" len="med"/>
                    </a:lnL>
                    <a:lnR w="12700" cmpd="sng">
                      <a:noFill/>
                    </a:lnR>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noFill/>
                  </a:tcPr>
                </a:tc>
              </a:tr>
              <a:tr h="381427">
                <a:tc>
                  <a:txBody>
                    <a:bodyPr/>
                    <a:lstStyle/>
                    <a:p>
                      <a:pPr marL="0" indent="177800" algn="l" rtl="0" fontAlgn="t"/>
                      <a:r>
                        <a:rPr lang="ru-RU" sz="1200" b="0" i="0" u="none" strike="noStrike" dirty="0">
                          <a:solidFill>
                            <a:schemeClr val="tx1"/>
                          </a:solidFill>
                          <a:latin typeface="Arial" pitchFamily="34" charset="0"/>
                          <a:cs typeface="Arial" pitchFamily="34" charset="0"/>
                        </a:rPr>
                        <a:t>строительных </a:t>
                      </a:r>
                    </a:p>
                  </a:txBody>
                  <a:tcPr marL="9525" marR="9525" marT="9525" marB="0" anchor="ctr">
                    <a:lnL w="12700" cmpd="sng">
                      <a:noFill/>
                    </a:lnL>
                    <a:lnR w="9525" cap="flat" cmpd="sng" algn="ctr">
                      <a:solidFill>
                        <a:srgbClr val="0070C0"/>
                      </a:solidFill>
                      <a:prstDash val="solid"/>
                      <a:round/>
                      <a:headEnd type="none" w="med" len="med"/>
                      <a:tailEnd type="none" w="med" len="med"/>
                    </a:lnR>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t"/>
                      <a:r>
                        <a:rPr lang="ru-RU" sz="1200" b="0" i="0" u="none" strike="noStrike" dirty="0" smtClean="0">
                          <a:solidFill>
                            <a:schemeClr val="tx1"/>
                          </a:solidFill>
                          <a:latin typeface="Arial" pitchFamily="34" charset="0"/>
                          <a:cs typeface="Arial" pitchFamily="34" charset="0"/>
                        </a:rPr>
                        <a:t>2,5 </a:t>
                      </a:r>
                      <a:br>
                        <a:rPr lang="ru-RU" sz="1200" b="0" i="0" u="none" strike="noStrike" dirty="0" smtClean="0">
                          <a:solidFill>
                            <a:schemeClr val="tx1"/>
                          </a:solidFill>
                          <a:latin typeface="Arial" pitchFamily="34" charset="0"/>
                          <a:cs typeface="Arial" pitchFamily="34" charset="0"/>
                        </a:rPr>
                      </a:br>
                      <a:r>
                        <a:rPr lang="ru-RU" sz="1000" b="0" i="0" u="none" strike="noStrike" dirty="0" smtClean="0">
                          <a:solidFill>
                            <a:srgbClr val="FF0000"/>
                          </a:solidFill>
                          <a:latin typeface="Arial" pitchFamily="34" charset="0"/>
                          <a:cs typeface="Arial" pitchFamily="34" charset="0"/>
                        </a:rPr>
                        <a:t>(-69,1%)</a:t>
                      </a:r>
                      <a:endParaRPr lang="ru-RU" sz="1000" b="0" i="0" u="none" strike="noStrike" dirty="0">
                        <a:solidFill>
                          <a:srgbClr val="FF0000"/>
                        </a:solidFill>
                        <a:latin typeface="Arial" pitchFamily="34" charset="0"/>
                        <a:cs typeface="Arial" pitchFamily="34" charset="0"/>
                      </a:endParaRPr>
                    </a:p>
                  </a:txBody>
                  <a:tcPr marL="9525" marR="9525" marT="9525" marB="0" anchor="ctr">
                    <a:lnL w="9525" cap="flat" cmpd="sng" algn="ctr">
                      <a:solidFill>
                        <a:srgbClr val="0070C0"/>
                      </a:solidFill>
                      <a:prstDash val="solid"/>
                      <a:round/>
                      <a:headEnd type="none" w="med" len="med"/>
                      <a:tailEnd type="none" w="med" len="med"/>
                    </a:lnL>
                    <a:lnR w="9525" cap="flat" cmpd="sng" algn="ctr">
                      <a:solidFill>
                        <a:srgbClr val="0070C0"/>
                      </a:solidFill>
                      <a:prstDash val="solid"/>
                      <a:round/>
                      <a:headEnd type="none" w="med" len="med"/>
                      <a:tailEnd type="none" w="med" len="med"/>
                    </a:lnR>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t"/>
                      <a:r>
                        <a:rPr lang="ru-RU" sz="1200" b="0" i="0" u="none" strike="noStrike" dirty="0">
                          <a:solidFill>
                            <a:schemeClr val="tx1"/>
                          </a:solidFill>
                          <a:latin typeface="Arial" pitchFamily="34" charset="0"/>
                          <a:cs typeface="Arial" pitchFamily="34" charset="0"/>
                        </a:rPr>
                        <a:t> </a:t>
                      </a:r>
                    </a:p>
                  </a:txBody>
                  <a:tcPr marL="9525" marR="9525" marT="9525" marB="0" anchor="ctr">
                    <a:lnL w="9525" cap="flat" cmpd="sng" algn="ctr">
                      <a:solidFill>
                        <a:srgbClr val="0070C0"/>
                      </a:solidFill>
                      <a:prstDash val="solid"/>
                      <a:round/>
                      <a:headEnd type="none" w="med" len="med"/>
                      <a:tailEnd type="none" w="med" len="med"/>
                    </a:lnL>
                    <a:lnR w="9525" cap="flat" cmpd="sng" algn="ctr">
                      <a:solidFill>
                        <a:srgbClr val="0070C0"/>
                      </a:solidFill>
                      <a:prstDash val="solid"/>
                      <a:round/>
                      <a:headEnd type="none" w="med" len="med"/>
                      <a:tailEnd type="none" w="med" len="med"/>
                    </a:lnR>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t"/>
                      <a:r>
                        <a:rPr lang="ru-RU" sz="1200" b="0" i="0" u="none" strike="noStrike" dirty="0" smtClean="0">
                          <a:solidFill>
                            <a:schemeClr val="tx1"/>
                          </a:solidFill>
                          <a:latin typeface="Arial" pitchFamily="34" charset="0"/>
                          <a:cs typeface="Arial" pitchFamily="34" charset="0"/>
                        </a:rPr>
                        <a:t>130,0 </a:t>
                      </a:r>
                      <a:br>
                        <a:rPr lang="ru-RU" sz="1200" b="0" i="0" u="none" strike="noStrike" dirty="0" smtClean="0">
                          <a:solidFill>
                            <a:schemeClr val="tx1"/>
                          </a:solidFill>
                          <a:latin typeface="Arial" pitchFamily="34" charset="0"/>
                          <a:cs typeface="Arial" pitchFamily="34" charset="0"/>
                        </a:rPr>
                      </a:br>
                      <a:r>
                        <a:rPr lang="ru-RU" sz="1000" b="0" i="0" u="none" strike="noStrike" dirty="0" smtClean="0">
                          <a:solidFill>
                            <a:srgbClr val="00B050"/>
                          </a:solidFill>
                          <a:latin typeface="Arial" pitchFamily="34" charset="0"/>
                          <a:cs typeface="Arial" pitchFamily="34" charset="0"/>
                        </a:rPr>
                        <a:t>(+15,7%)</a:t>
                      </a:r>
                      <a:endParaRPr lang="ru-RU" sz="1000" b="0" i="0" u="none" strike="noStrike" dirty="0">
                        <a:solidFill>
                          <a:srgbClr val="00B050"/>
                        </a:solidFill>
                        <a:latin typeface="Arial" pitchFamily="34" charset="0"/>
                        <a:cs typeface="Arial" pitchFamily="34" charset="0"/>
                      </a:endParaRPr>
                    </a:p>
                  </a:txBody>
                  <a:tcPr marL="9525" marR="9525" marT="9525" marB="0" anchor="ctr">
                    <a:lnL w="9525" cap="flat" cmpd="sng" algn="ctr">
                      <a:solidFill>
                        <a:srgbClr val="0070C0"/>
                      </a:solidFill>
                      <a:prstDash val="solid"/>
                      <a:round/>
                      <a:headEnd type="none" w="med" len="med"/>
                      <a:tailEnd type="none" w="med" len="med"/>
                    </a:lnL>
                    <a:lnR w="9525" cap="flat" cmpd="sng" algn="ctr">
                      <a:solidFill>
                        <a:srgbClr val="0070C0"/>
                      </a:solidFill>
                      <a:prstDash val="solid"/>
                      <a:round/>
                      <a:headEnd type="none" w="med" len="med"/>
                      <a:tailEnd type="none" w="med" len="med"/>
                    </a:lnR>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t"/>
                      <a:r>
                        <a:rPr lang="ru-RU" sz="1200" b="0" i="0" u="none" strike="noStrike" dirty="0" smtClean="0">
                          <a:solidFill>
                            <a:schemeClr val="tx1"/>
                          </a:solidFill>
                          <a:latin typeface="Arial" pitchFamily="34" charset="0"/>
                          <a:cs typeface="Arial" pitchFamily="34" charset="0"/>
                        </a:rPr>
                        <a:t>8,2 </a:t>
                      </a:r>
                      <a:br>
                        <a:rPr lang="ru-RU" sz="1200" b="0" i="0" u="none" strike="noStrike" dirty="0" smtClean="0">
                          <a:solidFill>
                            <a:schemeClr val="tx1"/>
                          </a:solidFill>
                          <a:latin typeface="Arial" pitchFamily="34" charset="0"/>
                          <a:cs typeface="Arial" pitchFamily="34" charset="0"/>
                        </a:rPr>
                      </a:br>
                      <a:r>
                        <a:rPr lang="ru-RU" sz="1000" b="0" i="0" u="none" strike="noStrike" dirty="0" smtClean="0">
                          <a:solidFill>
                            <a:srgbClr val="FF0000"/>
                          </a:solidFill>
                          <a:latin typeface="Arial" pitchFamily="34" charset="0"/>
                          <a:cs typeface="Arial" pitchFamily="34" charset="0"/>
                        </a:rPr>
                        <a:t>(-71,9%)</a:t>
                      </a:r>
                      <a:endParaRPr lang="ru-RU" sz="1000" b="0" i="0" u="none" strike="noStrike" dirty="0">
                        <a:solidFill>
                          <a:srgbClr val="FF0000"/>
                        </a:solidFill>
                        <a:latin typeface="Arial" pitchFamily="34" charset="0"/>
                        <a:cs typeface="Arial" pitchFamily="34" charset="0"/>
                      </a:endParaRPr>
                    </a:p>
                  </a:txBody>
                  <a:tcPr marL="9525" marR="9525" marT="9525" marB="0" anchor="ctr">
                    <a:lnL w="9525" cap="flat" cmpd="sng" algn="ctr">
                      <a:solidFill>
                        <a:srgbClr val="0070C0"/>
                      </a:solidFill>
                      <a:prstDash val="solid"/>
                      <a:round/>
                      <a:headEnd type="none" w="med" len="med"/>
                      <a:tailEnd type="none" w="med" len="med"/>
                    </a:lnL>
                    <a:lnR w="9525" cap="flat" cmpd="sng" algn="ctr">
                      <a:solidFill>
                        <a:srgbClr val="0070C0"/>
                      </a:solidFill>
                      <a:prstDash val="solid"/>
                      <a:round/>
                      <a:headEnd type="none" w="med" len="med"/>
                      <a:tailEnd type="none" w="med" len="med"/>
                    </a:lnR>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t"/>
                      <a:r>
                        <a:rPr lang="ru-RU" sz="1200" b="0" i="0" u="none" strike="noStrike" dirty="0" smtClean="0">
                          <a:solidFill>
                            <a:schemeClr val="tx1"/>
                          </a:solidFill>
                          <a:latin typeface="Arial" pitchFamily="34" charset="0"/>
                          <a:cs typeface="Arial" pitchFamily="34" charset="0"/>
                        </a:rPr>
                        <a:t>5,5 </a:t>
                      </a:r>
                      <a:br>
                        <a:rPr lang="ru-RU" sz="1200" b="0" i="0" u="none" strike="noStrike" dirty="0" smtClean="0">
                          <a:solidFill>
                            <a:schemeClr val="tx1"/>
                          </a:solidFill>
                          <a:latin typeface="Arial" pitchFamily="34" charset="0"/>
                          <a:cs typeface="Arial" pitchFamily="34" charset="0"/>
                        </a:rPr>
                      </a:br>
                      <a:r>
                        <a:rPr lang="ru-RU" sz="1000" b="0" i="0" u="none" strike="noStrike" dirty="0" smtClean="0">
                          <a:solidFill>
                            <a:srgbClr val="FF0000"/>
                          </a:solidFill>
                          <a:latin typeface="Arial" pitchFamily="34" charset="0"/>
                          <a:cs typeface="Arial" pitchFamily="34" charset="0"/>
                        </a:rPr>
                        <a:t>(-74,3%)</a:t>
                      </a:r>
                      <a:endParaRPr lang="ru-RU" sz="1000" b="0" i="0" u="none" strike="noStrike" dirty="0">
                        <a:solidFill>
                          <a:srgbClr val="FF0000"/>
                        </a:solidFill>
                        <a:latin typeface="Arial" pitchFamily="34" charset="0"/>
                        <a:cs typeface="Arial" pitchFamily="34" charset="0"/>
                      </a:endParaRPr>
                    </a:p>
                  </a:txBody>
                  <a:tcPr marL="9525" marR="9525" marT="9525" marB="0" anchor="ctr">
                    <a:lnL w="9525" cap="flat" cmpd="sng" algn="ctr">
                      <a:solidFill>
                        <a:srgbClr val="0070C0"/>
                      </a:solidFill>
                      <a:prstDash val="solid"/>
                      <a:round/>
                      <a:headEnd type="none" w="med" len="med"/>
                      <a:tailEnd type="none" w="med" len="med"/>
                    </a:lnL>
                    <a:lnR w="9525" cap="flat" cmpd="sng" algn="ctr">
                      <a:solidFill>
                        <a:srgbClr val="0070C0"/>
                      </a:solidFill>
                      <a:prstDash val="solid"/>
                      <a:round/>
                      <a:headEnd type="none" w="med" len="med"/>
                      <a:tailEnd type="none" w="med" len="med"/>
                    </a:lnR>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t"/>
                      <a:r>
                        <a:rPr lang="ru-RU" sz="1200" b="0" i="0" u="none" strike="noStrike" dirty="0">
                          <a:solidFill>
                            <a:schemeClr val="tx1"/>
                          </a:solidFill>
                          <a:latin typeface="Arial" pitchFamily="34" charset="0"/>
                          <a:cs typeface="Arial" pitchFamily="34" charset="0"/>
                        </a:rPr>
                        <a:t> </a:t>
                      </a:r>
                    </a:p>
                  </a:txBody>
                  <a:tcPr marL="9525" marR="9525" marT="9525" marB="0" anchor="ctr">
                    <a:lnL w="9525" cap="flat" cmpd="sng" algn="ctr">
                      <a:solidFill>
                        <a:srgbClr val="0070C0"/>
                      </a:solidFill>
                      <a:prstDash val="solid"/>
                      <a:round/>
                      <a:headEnd type="none" w="med" len="med"/>
                      <a:tailEnd type="none" w="med" len="med"/>
                    </a:lnL>
                    <a:lnR w="12700" cmpd="sng">
                      <a:noFill/>
                    </a:lnR>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noFill/>
                  </a:tcPr>
                </a:tc>
              </a:tr>
              <a:tr h="381427">
                <a:tc>
                  <a:txBody>
                    <a:bodyPr/>
                    <a:lstStyle/>
                    <a:p>
                      <a:pPr marL="0" indent="177800" algn="l" rtl="0" fontAlgn="t"/>
                      <a:r>
                        <a:rPr lang="ru-RU" sz="1200" b="0" i="0" u="none" strike="noStrike" dirty="0">
                          <a:solidFill>
                            <a:schemeClr val="tx1"/>
                          </a:solidFill>
                          <a:latin typeface="Arial" pitchFamily="34" charset="0"/>
                          <a:cs typeface="Arial" pitchFamily="34" charset="0"/>
                        </a:rPr>
                        <a:t>хлебных </a:t>
                      </a:r>
                    </a:p>
                  </a:txBody>
                  <a:tcPr marL="9525" marR="9525" marT="9525" marB="0" anchor="ctr">
                    <a:lnL w="12700" cmpd="sng">
                      <a:noFill/>
                    </a:lnL>
                    <a:lnR w="9525" cap="flat" cmpd="sng" algn="ctr">
                      <a:solidFill>
                        <a:srgbClr val="0070C0"/>
                      </a:solidFill>
                      <a:prstDash val="solid"/>
                      <a:round/>
                      <a:headEnd type="none" w="med" len="med"/>
                      <a:tailEnd type="none" w="med" len="med"/>
                    </a:lnR>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t"/>
                      <a:r>
                        <a:rPr lang="ru-RU" sz="1200" b="0" i="0" u="none" strike="noStrike" dirty="0" smtClean="0">
                          <a:solidFill>
                            <a:schemeClr val="tx1"/>
                          </a:solidFill>
                          <a:latin typeface="Arial" pitchFamily="34" charset="0"/>
                          <a:cs typeface="Arial" pitchFamily="34" charset="0"/>
                        </a:rPr>
                        <a:t>334,0 </a:t>
                      </a:r>
                      <a:br>
                        <a:rPr lang="ru-RU" sz="1200" b="0" i="0" u="none" strike="noStrike" dirty="0" smtClean="0">
                          <a:solidFill>
                            <a:schemeClr val="tx1"/>
                          </a:solidFill>
                          <a:latin typeface="Arial" pitchFamily="34" charset="0"/>
                          <a:cs typeface="Arial" pitchFamily="34" charset="0"/>
                        </a:rPr>
                      </a:br>
                      <a:r>
                        <a:rPr lang="ru-RU" sz="1000" b="0" i="0" u="none" strike="noStrike" dirty="0" smtClean="0">
                          <a:solidFill>
                            <a:srgbClr val="00B050"/>
                          </a:solidFill>
                          <a:latin typeface="Arial" pitchFamily="34" charset="0"/>
                          <a:cs typeface="Arial" pitchFamily="34" charset="0"/>
                        </a:rPr>
                        <a:t>(+52,1%)</a:t>
                      </a:r>
                      <a:endParaRPr lang="ru-RU" sz="1000" b="0" i="0" u="none" strike="noStrike" dirty="0">
                        <a:solidFill>
                          <a:srgbClr val="00B050"/>
                        </a:solidFill>
                        <a:latin typeface="Arial" pitchFamily="34" charset="0"/>
                        <a:cs typeface="Arial" pitchFamily="34" charset="0"/>
                      </a:endParaRPr>
                    </a:p>
                  </a:txBody>
                  <a:tcPr marL="9525" marR="9525" marT="9525" marB="0" anchor="ctr">
                    <a:lnL w="9525" cap="flat" cmpd="sng" algn="ctr">
                      <a:solidFill>
                        <a:srgbClr val="0070C0"/>
                      </a:solidFill>
                      <a:prstDash val="solid"/>
                      <a:round/>
                      <a:headEnd type="none" w="med" len="med"/>
                      <a:tailEnd type="none" w="med" len="med"/>
                    </a:lnL>
                    <a:lnR w="9525" cap="flat" cmpd="sng" algn="ctr">
                      <a:solidFill>
                        <a:srgbClr val="0070C0"/>
                      </a:solidFill>
                      <a:prstDash val="solid"/>
                      <a:round/>
                      <a:headEnd type="none" w="med" len="med"/>
                      <a:tailEnd type="none" w="med" len="med"/>
                    </a:lnR>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t"/>
                      <a:r>
                        <a:rPr lang="ru-RU" sz="1200" b="0" i="0" u="none" strike="noStrike" dirty="0">
                          <a:solidFill>
                            <a:schemeClr val="tx1"/>
                          </a:solidFill>
                          <a:latin typeface="Arial" pitchFamily="34" charset="0"/>
                          <a:cs typeface="Arial" pitchFamily="34" charset="0"/>
                        </a:rPr>
                        <a:t> </a:t>
                      </a:r>
                    </a:p>
                  </a:txBody>
                  <a:tcPr marL="9525" marR="9525" marT="9525" marB="0" anchor="ctr">
                    <a:lnL w="9525" cap="flat" cmpd="sng" algn="ctr">
                      <a:solidFill>
                        <a:srgbClr val="0070C0"/>
                      </a:solidFill>
                      <a:prstDash val="solid"/>
                      <a:round/>
                      <a:headEnd type="none" w="med" len="med"/>
                      <a:tailEnd type="none" w="med" len="med"/>
                    </a:lnL>
                    <a:lnR w="9525" cap="flat" cmpd="sng" algn="ctr">
                      <a:solidFill>
                        <a:srgbClr val="0070C0"/>
                      </a:solidFill>
                      <a:prstDash val="solid"/>
                      <a:round/>
                      <a:headEnd type="none" w="med" len="med"/>
                      <a:tailEnd type="none" w="med" len="med"/>
                    </a:lnR>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t"/>
                      <a:r>
                        <a:rPr lang="ru-RU" sz="1200" b="0" i="0" u="none" strike="noStrike" dirty="0">
                          <a:solidFill>
                            <a:schemeClr val="tx1"/>
                          </a:solidFill>
                          <a:latin typeface="Arial" pitchFamily="34" charset="0"/>
                          <a:cs typeface="Arial" pitchFamily="34" charset="0"/>
                        </a:rPr>
                        <a:t> </a:t>
                      </a:r>
                    </a:p>
                  </a:txBody>
                  <a:tcPr marL="9525" marR="9525" marT="9525" marB="0" anchor="ctr">
                    <a:lnL w="9525" cap="flat" cmpd="sng" algn="ctr">
                      <a:solidFill>
                        <a:srgbClr val="0070C0"/>
                      </a:solidFill>
                      <a:prstDash val="solid"/>
                      <a:round/>
                      <a:headEnd type="none" w="med" len="med"/>
                      <a:tailEnd type="none" w="med" len="med"/>
                    </a:lnL>
                    <a:lnR w="9525" cap="flat" cmpd="sng" algn="ctr">
                      <a:solidFill>
                        <a:srgbClr val="0070C0"/>
                      </a:solidFill>
                      <a:prstDash val="solid"/>
                      <a:round/>
                      <a:headEnd type="none" w="med" len="med"/>
                      <a:tailEnd type="none" w="med" len="med"/>
                    </a:lnR>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t"/>
                      <a:r>
                        <a:rPr lang="ru-RU" sz="1200" b="0" i="0" u="none" strike="noStrike" dirty="0">
                          <a:solidFill>
                            <a:schemeClr val="tx1"/>
                          </a:solidFill>
                          <a:latin typeface="Arial" pitchFamily="34" charset="0"/>
                          <a:cs typeface="Arial" pitchFamily="34" charset="0"/>
                        </a:rPr>
                        <a:t> </a:t>
                      </a:r>
                    </a:p>
                  </a:txBody>
                  <a:tcPr marL="9525" marR="9525" marT="9525" marB="0" anchor="ctr">
                    <a:lnL w="9525" cap="flat" cmpd="sng" algn="ctr">
                      <a:solidFill>
                        <a:srgbClr val="0070C0"/>
                      </a:solidFill>
                      <a:prstDash val="solid"/>
                      <a:round/>
                      <a:headEnd type="none" w="med" len="med"/>
                      <a:tailEnd type="none" w="med" len="med"/>
                    </a:lnL>
                    <a:lnR w="9525" cap="flat" cmpd="sng" algn="ctr">
                      <a:solidFill>
                        <a:srgbClr val="0070C0"/>
                      </a:solidFill>
                      <a:prstDash val="solid"/>
                      <a:round/>
                      <a:headEnd type="none" w="med" len="med"/>
                      <a:tailEnd type="none" w="med" len="med"/>
                    </a:lnR>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t"/>
                      <a:r>
                        <a:rPr lang="ru-RU" sz="1200" b="0" i="0" u="none" strike="noStrike">
                          <a:solidFill>
                            <a:schemeClr val="tx1"/>
                          </a:solidFill>
                          <a:latin typeface="Arial" pitchFamily="34" charset="0"/>
                          <a:cs typeface="Arial" pitchFamily="34" charset="0"/>
                        </a:rPr>
                        <a:t> </a:t>
                      </a:r>
                    </a:p>
                  </a:txBody>
                  <a:tcPr marL="9525" marR="9525" marT="9525" marB="0" anchor="ctr">
                    <a:lnL w="9525" cap="flat" cmpd="sng" algn="ctr">
                      <a:solidFill>
                        <a:srgbClr val="0070C0"/>
                      </a:solidFill>
                      <a:prstDash val="solid"/>
                      <a:round/>
                      <a:headEnd type="none" w="med" len="med"/>
                      <a:tailEnd type="none" w="med" len="med"/>
                    </a:lnL>
                    <a:lnR w="9525" cap="flat" cmpd="sng" algn="ctr">
                      <a:solidFill>
                        <a:srgbClr val="0070C0"/>
                      </a:solidFill>
                      <a:prstDash val="solid"/>
                      <a:round/>
                      <a:headEnd type="none" w="med" len="med"/>
                      <a:tailEnd type="none" w="med" len="med"/>
                    </a:lnR>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t"/>
                      <a:r>
                        <a:rPr lang="ru-RU" sz="1200" b="0" i="0" u="none" strike="noStrike" dirty="0">
                          <a:solidFill>
                            <a:schemeClr val="tx1"/>
                          </a:solidFill>
                          <a:latin typeface="Arial" pitchFamily="34" charset="0"/>
                          <a:cs typeface="Arial" pitchFamily="34" charset="0"/>
                        </a:rPr>
                        <a:t> </a:t>
                      </a:r>
                    </a:p>
                  </a:txBody>
                  <a:tcPr marL="9525" marR="9525" marT="9525" marB="0" anchor="ctr">
                    <a:lnL w="9525" cap="flat" cmpd="sng" algn="ctr">
                      <a:solidFill>
                        <a:srgbClr val="0070C0"/>
                      </a:solidFill>
                      <a:prstDash val="solid"/>
                      <a:round/>
                      <a:headEnd type="none" w="med" len="med"/>
                      <a:tailEnd type="none" w="med" len="med"/>
                    </a:lnL>
                    <a:lnR w="12700" cmpd="sng">
                      <a:noFill/>
                    </a:lnR>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noFill/>
                  </a:tcPr>
                </a:tc>
              </a:tr>
              <a:tr h="381427">
                <a:tc>
                  <a:txBody>
                    <a:bodyPr/>
                    <a:lstStyle/>
                    <a:p>
                      <a:pPr marL="0" indent="177800" algn="l" rtl="0" fontAlgn="t"/>
                      <a:r>
                        <a:rPr lang="ru-RU" sz="1200" b="0" i="0" u="none" strike="noStrike" dirty="0">
                          <a:solidFill>
                            <a:schemeClr val="tx1"/>
                          </a:solidFill>
                          <a:latin typeface="Arial" pitchFamily="34" charset="0"/>
                          <a:cs typeface="Arial" pitchFamily="34" charset="0"/>
                        </a:rPr>
                        <a:t>угля </a:t>
                      </a:r>
                    </a:p>
                  </a:txBody>
                  <a:tcPr marL="9525" marR="9525" marT="9525" marB="0" anchor="ctr">
                    <a:lnL w="12700" cmpd="sng">
                      <a:noFill/>
                    </a:lnL>
                    <a:lnR w="9525" cap="flat" cmpd="sng" algn="ctr">
                      <a:solidFill>
                        <a:srgbClr val="0070C0"/>
                      </a:solidFill>
                      <a:prstDash val="solid"/>
                      <a:round/>
                      <a:headEnd type="none" w="med" len="med"/>
                      <a:tailEnd type="none" w="med" len="med"/>
                    </a:lnR>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t"/>
                      <a:r>
                        <a:rPr lang="ru-RU" sz="1200" b="0" i="0" u="none" strike="noStrike">
                          <a:solidFill>
                            <a:schemeClr val="tx1"/>
                          </a:solidFill>
                          <a:latin typeface="Arial" pitchFamily="34" charset="0"/>
                          <a:cs typeface="Arial" pitchFamily="34" charset="0"/>
                        </a:rPr>
                        <a:t> </a:t>
                      </a:r>
                    </a:p>
                  </a:txBody>
                  <a:tcPr marL="9525" marR="9525" marT="9525" marB="0" anchor="ctr">
                    <a:lnL w="9525" cap="flat" cmpd="sng" algn="ctr">
                      <a:solidFill>
                        <a:srgbClr val="0070C0"/>
                      </a:solidFill>
                      <a:prstDash val="solid"/>
                      <a:round/>
                      <a:headEnd type="none" w="med" len="med"/>
                      <a:tailEnd type="none" w="med" len="med"/>
                    </a:lnL>
                    <a:lnR w="9525" cap="flat" cmpd="sng" algn="ctr">
                      <a:solidFill>
                        <a:srgbClr val="0070C0"/>
                      </a:solidFill>
                      <a:prstDash val="solid"/>
                      <a:round/>
                      <a:headEnd type="none" w="med" len="med"/>
                      <a:tailEnd type="none" w="med" len="med"/>
                    </a:lnR>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t"/>
                      <a:r>
                        <a:rPr lang="ru-RU" sz="1200" b="0" i="0" u="none" strike="noStrike" dirty="0" smtClean="0">
                          <a:solidFill>
                            <a:schemeClr val="tx1"/>
                          </a:solidFill>
                          <a:latin typeface="Arial" pitchFamily="34" charset="0"/>
                          <a:cs typeface="Arial" pitchFamily="34" charset="0"/>
                        </a:rPr>
                        <a:t>50,0 </a:t>
                      </a:r>
                      <a:br>
                        <a:rPr lang="ru-RU" sz="1200" b="0" i="0" u="none" strike="noStrike" dirty="0" smtClean="0">
                          <a:solidFill>
                            <a:schemeClr val="tx1"/>
                          </a:solidFill>
                          <a:latin typeface="Arial" pitchFamily="34" charset="0"/>
                          <a:cs typeface="Arial" pitchFamily="34" charset="0"/>
                        </a:rPr>
                      </a:br>
                      <a:r>
                        <a:rPr lang="ru-RU" sz="1000" b="0" i="0" u="none" strike="noStrike" dirty="0" smtClean="0">
                          <a:solidFill>
                            <a:srgbClr val="FF0000"/>
                          </a:solidFill>
                          <a:latin typeface="Arial" pitchFamily="34" charset="0"/>
                          <a:cs typeface="Arial" pitchFamily="34" charset="0"/>
                        </a:rPr>
                        <a:t>(-84,2%)</a:t>
                      </a:r>
                      <a:endParaRPr lang="ru-RU" sz="1000" b="0" i="0" u="none" strike="noStrike" dirty="0">
                        <a:solidFill>
                          <a:srgbClr val="FF0000"/>
                        </a:solidFill>
                        <a:latin typeface="Arial" pitchFamily="34" charset="0"/>
                        <a:cs typeface="Arial" pitchFamily="34" charset="0"/>
                      </a:endParaRPr>
                    </a:p>
                  </a:txBody>
                  <a:tcPr marL="9525" marR="9525" marT="9525" marB="0" anchor="ctr">
                    <a:lnL w="9525" cap="flat" cmpd="sng" algn="ctr">
                      <a:solidFill>
                        <a:srgbClr val="0070C0"/>
                      </a:solidFill>
                      <a:prstDash val="solid"/>
                      <a:round/>
                      <a:headEnd type="none" w="med" len="med"/>
                      <a:tailEnd type="none" w="med" len="med"/>
                    </a:lnL>
                    <a:lnR w="9525" cap="flat" cmpd="sng" algn="ctr">
                      <a:solidFill>
                        <a:srgbClr val="0070C0"/>
                      </a:solidFill>
                      <a:prstDash val="solid"/>
                      <a:round/>
                      <a:headEnd type="none" w="med" len="med"/>
                      <a:tailEnd type="none" w="med" len="med"/>
                    </a:lnR>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t"/>
                      <a:r>
                        <a:rPr lang="ru-RU" sz="1200" b="0" i="0" u="none" strike="noStrike" dirty="0">
                          <a:solidFill>
                            <a:schemeClr val="tx1"/>
                          </a:solidFill>
                          <a:latin typeface="Arial" pitchFamily="34" charset="0"/>
                          <a:cs typeface="Arial" pitchFamily="34" charset="0"/>
                        </a:rPr>
                        <a:t> </a:t>
                      </a:r>
                    </a:p>
                  </a:txBody>
                  <a:tcPr marL="9525" marR="9525" marT="9525" marB="0" anchor="ctr">
                    <a:lnL w="9525" cap="flat" cmpd="sng" algn="ctr">
                      <a:solidFill>
                        <a:srgbClr val="0070C0"/>
                      </a:solidFill>
                      <a:prstDash val="solid"/>
                      <a:round/>
                      <a:headEnd type="none" w="med" len="med"/>
                      <a:tailEnd type="none" w="med" len="med"/>
                    </a:lnL>
                    <a:lnR w="9525" cap="flat" cmpd="sng" algn="ctr">
                      <a:solidFill>
                        <a:srgbClr val="0070C0"/>
                      </a:solidFill>
                      <a:prstDash val="solid"/>
                      <a:round/>
                      <a:headEnd type="none" w="med" len="med"/>
                      <a:tailEnd type="none" w="med" len="med"/>
                    </a:lnR>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t"/>
                      <a:r>
                        <a:rPr lang="ru-RU" sz="1200" b="0" i="0" u="none" strike="noStrike" dirty="0">
                          <a:solidFill>
                            <a:schemeClr val="tx1"/>
                          </a:solidFill>
                          <a:latin typeface="Arial" pitchFamily="34" charset="0"/>
                          <a:cs typeface="Arial" pitchFamily="34" charset="0"/>
                        </a:rPr>
                        <a:t> </a:t>
                      </a:r>
                    </a:p>
                  </a:txBody>
                  <a:tcPr marL="9525" marR="9525" marT="9525" marB="0" anchor="ctr">
                    <a:lnL w="9525" cap="flat" cmpd="sng" algn="ctr">
                      <a:solidFill>
                        <a:srgbClr val="0070C0"/>
                      </a:solidFill>
                      <a:prstDash val="solid"/>
                      <a:round/>
                      <a:headEnd type="none" w="med" len="med"/>
                      <a:tailEnd type="none" w="med" len="med"/>
                    </a:lnL>
                    <a:lnR w="9525" cap="flat" cmpd="sng" algn="ctr">
                      <a:solidFill>
                        <a:srgbClr val="0070C0"/>
                      </a:solidFill>
                      <a:prstDash val="solid"/>
                      <a:round/>
                      <a:headEnd type="none" w="med" len="med"/>
                      <a:tailEnd type="none" w="med" len="med"/>
                    </a:lnR>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t"/>
                      <a:r>
                        <a:rPr lang="ru-RU" sz="1200" b="0" i="0" u="none" strike="noStrike">
                          <a:solidFill>
                            <a:schemeClr val="tx1"/>
                          </a:solidFill>
                          <a:latin typeface="Arial" pitchFamily="34" charset="0"/>
                          <a:cs typeface="Arial" pitchFamily="34" charset="0"/>
                        </a:rPr>
                        <a:t> </a:t>
                      </a:r>
                    </a:p>
                  </a:txBody>
                  <a:tcPr marL="9525" marR="9525" marT="9525" marB="0" anchor="ctr">
                    <a:lnL w="9525" cap="flat" cmpd="sng" algn="ctr">
                      <a:solidFill>
                        <a:srgbClr val="0070C0"/>
                      </a:solidFill>
                      <a:prstDash val="solid"/>
                      <a:round/>
                      <a:headEnd type="none" w="med" len="med"/>
                      <a:tailEnd type="none" w="med" len="med"/>
                    </a:lnL>
                    <a:lnR w="9525" cap="flat" cmpd="sng" algn="ctr">
                      <a:solidFill>
                        <a:srgbClr val="0070C0"/>
                      </a:solidFill>
                      <a:prstDash val="solid"/>
                      <a:round/>
                      <a:headEnd type="none" w="med" len="med"/>
                      <a:tailEnd type="none" w="med" len="med"/>
                    </a:lnR>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t"/>
                      <a:r>
                        <a:rPr lang="ru-RU" sz="1200" b="0" i="0" u="none" strike="noStrike" dirty="0">
                          <a:solidFill>
                            <a:schemeClr val="tx1"/>
                          </a:solidFill>
                          <a:latin typeface="Arial" pitchFamily="34" charset="0"/>
                          <a:cs typeface="Arial" pitchFamily="34" charset="0"/>
                        </a:rPr>
                        <a:t> </a:t>
                      </a:r>
                    </a:p>
                  </a:txBody>
                  <a:tcPr marL="9525" marR="9525" marT="9525" marB="0" anchor="ctr">
                    <a:lnL w="9525" cap="flat" cmpd="sng" algn="ctr">
                      <a:solidFill>
                        <a:srgbClr val="0070C0"/>
                      </a:solidFill>
                      <a:prstDash val="solid"/>
                      <a:round/>
                      <a:headEnd type="none" w="med" len="med"/>
                      <a:tailEnd type="none" w="med" len="med"/>
                    </a:lnL>
                    <a:lnR w="12700" cmpd="sng">
                      <a:noFill/>
                    </a:lnR>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noFill/>
                  </a:tcPr>
                </a:tc>
              </a:tr>
              <a:tr h="381427">
                <a:tc>
                  <a:txBody>
                    <a:bodyPr/>
                    <a:lstStyle/>
                    <a:p>
                      <a:pPr marL="0" indent="177800" algn="l" rtl="0" fontAlgn="t"/>
                      <a:r>
                        <a:rPr lang="ru-RU" sz="1200" b="0" i="0" u="none" strike="noStrike" dirty="0">
                          <a:solidFill>
                            <a:schemeClr val="tx1"/>
                          </a:solidFill>
                          <a:latin typeface="Arial" pitchFamily="34" charset="0"/>
                          <a:cs typeface="Arial" pitchFamily="34" charset="0"/>
                        </a:rPr>
                        <a:t>руды </a:t>
                      </a:r>
                    </a:p>
                  </a:txBody>
                  <a:tcPr marL="9525" marR="9525" marT="9525" marB="0" anchor="ctr">
                    <a:lnL w="12700" cmpd="sng">
                      <a:noFill/>
                    </a:lnL>
                    <a:lnR w="9525" cap="flat" cmpd="sng" algn="ctr">
                      <a:solidFill>
                        <a:srgbClr val="0070C0"/>
                      </a:solidFill>
                      <a:prstDash val="solid"/>
                      <a:round/>
                      <a:headEnd type="none" w="med" len="med"/>
                      <a:tailEnd type="none" w="med" len="med"/>
                    </a:lnR>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t"/>
                      <a:r>
                        <a:rPr lang="ru-RU" sz="1200" b="0" i="0" u="none" strike="noStrike" dirty="0">
                          <a:solidFill>
                            <a:schemeClr val="tx1"/>
                          </a:solidFill>
                          <a:latin typeface="Arial" pitchFamily="34" charset="0"/>
                          <a:cs typeface="Arial" pitchFamily="34" charset="0"/>
                        </a:rPr>
                        <a:t> </a:t>
                      </a:r>
                    </a:p>
                  </a:txBody>
                  <a:tcPr marL="9525" marR="9525" marT="9525" marB="0" anchor="ctr">
                    <a:lnL w="9525" cap="flat" cmpd="sng" algn="ctr">
                      <a:solidFill>
                        <a:srgbClr val="0070C0"/>
                      </a:solidFill>
                      <a:prstDash val="solid"/>
                      <a:round/>
                      <a:headEnd type="none" w="med" len="med"/>
                      <a:tailEnd type="none" w="med" len="med"/>
                    </a:lnL>
                    <a:lnR w="9525" cap="flat" cmpd="sng" algn="ctr">
                      <a:solidFill>
                        <a:srgbClr val="0070C0"/>
                      </a:solidFill>
                      <a:prstDash val="solid"/>
                      <a:round/>
                      <a:headEnd type="none" w="med" len="med"/>
                      <a:tailEnd type="none" w="med" len="med"/>
                    </a:lnR>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t"/>
                      <a:r>
                        <a:rPr lang="ru-RU" sz="1200" b="0" i="0" u="none" strike="noStrike" dirty="0" smtClean="0">
                          <a:solidFill>
                            <a:schemeClr val="tx1"/>
                          </a:solidFill>
                          <a:latin typeface="Arial" pitchFamily="34" charset="0"/>
                          <a:cs typeface="Arial" pitchFamily="34" charset="0"/>
                        </a:rPr>
                        <a:t>20,0 </a:t>
                      </a:r>
                      <a:br>
                        <a:rPr lang="ru-RU" sz="1200" b="0" i="0" u="none" strike="noStrike" dirty="0" smtClean="0">
                          <a:solidFill>
                            <a:schemeClr val="tx1"/>
                          </a:solidFill>
                          <a:latin typeface="Arial" pitchFamily="34" charset="0"/>
                          <a:cs typeface="Arial" pitchFamily="34" charset="0"/>
                        </a:rPr>
                      </a:br>
                      <a:r>
                        <a:rPr lang="ru-RU" sz="1000" b="0" i="0" u="none" strike="noStrike" dirty="0" smtClean="0">
                          <a:solidFill>
                            <a:srgbClr val="FF0000"/>
                          </a:solidFill>
                          <a:latin typeface="Arial" pitchFamily="34" charset="0"/>
                          <a:cs typeface="Arial" pitchFamily="34" charset="0"/>
                        </a:rPr>
                        <a:t>(-82,0%)</a:t>
                      </a:r>
                      <a:endParaRPr lang="ru-RU" sz="1000" b="0" i="0" u="none" strike="noStrike" dirty="0">
                        <a:solidFill>
                          <a:srgbClr val="FF0000"/>
                        </a:solidFill>
                        <a:latin typeface="Arial" pitchFamily="34" charset="0"/>
                        <a:cs typeface="Arial" pitchFamily="34" charset="0"/>
                      </a:endParaRPr>
                    </a:p>
                  </a:txBody>
                  <a:tcPr marL="9525" marR="9525" marT="9525" marB="0" anchor="ctr">
                    <a:lnL w="9525" cap="flat" cmpd="sng" algn="ctr">
                      <a:solidFill>
                        <a:srgbClr val="0070C0"/>
                      </a:solidFill>
                      <a:prstDash val="solid"/>
                      <a:round/>
                      <a:headEnd type="none" w="med" len="med"/>
                      <a:tailEnd type="none" w="med" len="med"/>
                    </a:lnL>
                    <a:lnR w="9525" cap="flat" cmpd="sng" algn="ctr">
                      <a:solidFill>
                        <a:srgbClr val="0070C0"/>
                      </a:solidFill>
                      <a:prstDash val="solid"/>
                      <a:round/>
                      <a:headEnd type="none" w="med" len="med"/>
                      <a:tailEnd type="none" w="med" len="med"/>
                    </a:lnR>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t"/>
                      <a:r>
                        <a:rPr lang="ru-RU" sz="1200" b="0" i="0" u="none" strike="noStrike" dirty="0">
                          <a:solidFill>
                            <a:schemeClr val="tx1"/>
                          </a:solidFill>
                          <a:latin typeface="Arial" pitchFamily="34" charset="0"/>
                          <a:cs typeface="Arial" pitchFamily="34" charset="0"/>
                        </a:rPr>
                        <a:t> </a:t>
                      </a:r>
                    </a:p>
                  </a:txBody>
                  <a:tcPr marL="9525" marR="9525" marT="9525" marB="0" anchor="ctr">
                    <a:lnL w="9525" cap="flat" cmpd="sng" algn="ctr">
                      <a:solidFill>
                        <a:srgbClr val="0070C0"/>
                      </a:solidFill>
                      <a:prstDash val="solid"/>
                      <a:round/>
                      <a:headEnd type="none" w="med" len="med"/>
                      <a:tailEnd type="none" w="med" len="med"/>
                    </a:lnL>
                    <a:lnR w="9525" cap="flat" cmpd="sng" algn="ctr">
                      <a:solidFill>
                        <a:srgbClr val="0070C0"/>
                      </a:solidFill>
                      <a:prstDash val="solid"/>
                      <a:round/>
                      <a:headEnd type="none" w="med" len="med"/>
                      <a:tailEnd type="none" w="med" len="med"/>
                    </a:lnR>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t"/>
                      <a:r>
                        <a:rPr lang="ru-RU" sz="1200" b="0" i="0" u="none" strike="noStrike" dirty="0">
                          <a:solidFill>
                            <a:schemeClr val="tx1"/>
                          </a:solidFill>
                          <a:latin typeface="Arial" pitchFamily="34" charset="0"/>
                          <a:cs typeface="Arial" pitchFamily="34" charset="0"/>
                        </a:rPr>
                        <a:t> </a:t>
                      </a:r>
                    </a:p>
                  </a:txBody>
                  <a:tcPr marL="9525" marR="9525" marT="9525" marB="0" anchor="ctr">
                    <a:lnL w="9525" cap="flat" cmpd="sng" algn="ctr">
                      <a:solidFill>
                        <a:srgbClr val="0070C0"/>
                      </a:solidFill>
                      <a:prstDash val="solid"/>
                      <a:round/>
                      <a:headEnd type="none" w="med" len="med"/>
                      <a:tailEnd type="none" w="med" len="med"/>
                    </a:lnL>
                    <a:lnR w="9525" cap="flat" cmpd="sng" algn="ctr">
                      <a:solidFill>
                        <a:srgbClr val="0070C0"/>
                      </a:solidFill>
                      <a:prstDash val="solid"/>
                      <a:round/>
                      <a:headEnd type="none" w="med" len="med"/>
                      <a:tailEnd type="none" w="med" len="med"/>
                    </a:lnR>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t"/>
                      <a:r>
                        <a:rPr lang="ru-RU" sz="1200" b="0" i="0" u="none" strike="noStrike">
                          <a:solidFill>
                            <a:schemeClr val="tx1"/>
                          </a:solidFill>
                          <a:latin typeface="Arial" pitchFamily="34" charset="0"/>
                          <a:cs typeface="Arial" pitchFamily="34" charset="0"/>
                        </a:rPr>
                        <a:t> </a:t>
                      </a:r>
                    </a:p>
                  </a:txBody>
                  <a:tcPr marL="9525" marR="9525" marT="9525" marB="0" anchor="ctr">
                    <a:lnL w="9525" cap="flat" cmpd="sng" algn="ctr">
                      <a:solidFill>
                        <a:srgbClr val="0070C0"/>
                      </a:solidFill>
                      <a:prstDash val="solid"/>
                      <a:round/>
                      <a:headEnd type="none" w="med" len="med"/>
                      <a:tailEnd type="none" w="med" len="med"/>
                    </a:lnL>
                    <a:lnR w="9525" cap="flat" cmpd="sng" algn="ctr">
                      <a:solidFill>
                        <a:srgbClr val="0070C0"/>
                      </a:solidFill>
                      <a:prstDash val="solid"/>
                      <a:round/>
                      <a:headEnd type="none" w="med" len="med"/>
                      <a:tailEnd type="none" w="med" len="med"/>
                    </a:lnR>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t"/>
                      <a:r>
                        <a:rPr lang="ru-RU" sz="1200" b="0" i="0" u="none" strike="noStrike" dirty="0">
                          <a:solidFill>
                            <a:schemeClr val="tx1"/>
                          </a:solidFill>
                          <a:latin typeface="Arial" pitchFamily="34" charset="0"/>
                          <a:cs typeface="Arial" pitchFamily="34" charset="0"/>
                        </a:rPr>
                        <a:t> </a:t>
                      </a:r>
                    </a:p>
                  </a:txBody>
                  <a:tcPr marL="9525" marR="9525" marT="9525" marB="0" anchor="ctr">
                    <a:lnL w="9525" cap="flat" cmpd="sng" algn="ctr">
                      <a:solidFill>
                        <a:srgbClr val="0070C0"/>
                      </a:solidFill>
                      <a:prstDash val="solid"/>
                      <a:round/>
                      <a:headEnd type="none" w="med" len="med"/>
                      <a:tailEnd type="none" w="med" len="med"/>
                    </a:lnL>
                    <a:lnR w="12700" cmpd="sng">
                      <a:noFill/>
                    </a:lnR>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noFill/>
                  </a:tcPr>
                </a:tc>
              </a:tr>
              <a:tr h="381427">
                <a:tc>
                  <a:txBody>
                    <a:bodyPr/>
                    <a:lstStyle/>
                    <a:p>
                      <a:pPr algn="l" rtl="0" fontAlgn="t"/>
                      <a:r>
                        <a:rPr lang="ru-RU" sz="1200" b="1" i="0" u="none" strike="noStrike" dirty="0">
                          <a:solidFill>
                            <a:schemeClr val="tx1"/>
                          </a:solidFill>
                          <a:latin typeface="Arial" pitchFamily="34" charset="0"/>
                          <a:cs typeface="Arial" pitchFamily="34" charset="0"/>
                        </a:rPr>
                        <a:t>Тарно-штучных </a:t>
                      </a:r>
                    </a:p>
                  </a:txBody>
                  <a:tcPr marL="9525" marR="9525" marT="9525" marB="0" anchor="ctr">
                    <a:lnL w="12700" cmpd="sng">
                      <a:noFill/>
                    </a:lnL>
                    <a:lnR w="9525" cap="flat" cmpd="sng" algn="ctr">
                      <a:solidFill>
                        <a:srgbClr val="0070C0"/>
                      </a:solidFill>
                      <a:prstDash val="solid"/>
                      <a:round/>
                      <a:headEnd type="none" w="med" len="med"/>
                      <a:tailEnd type="none" w="med" len="med"/>
                    </a:lnR>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t"/>
                      <a:r>
                        <a:rPr lang="ru-RU" sz="1200" b="1" i="0" u="none" strike="noStrike" dirty="0" smtClean="0">
                          <a:solidFill>
                            <a:schemeClr val="tx1"/>
                          </a:solidFill>
                          <a:latin typeface="Arial" pitchFamily="34" charset="0"/>
                          <a:cs typeface="Arial" pitchFamily="34" charset="0"/>
                        </a:rPr>
                        <a:t>790,0 </a:t>
                      </a:r>
                      <a:br>
                        <a:rPr lang="ru-RU" sz="1200" b="1" i="0" u="none" strike="noStrike" dirty="0" smtClean="0">
                          <a:solidFill>
                            <a:schemeClr val="tx1"/>
                          </a:solidFill>
                          <a:latin typeface="Arial" pitchFamily="34" charset="0"/>
                          <a:cs typeface="Arial" pitchFamily="34" charset="0"/>
                        </a:rPr>
                      </a:br>
                      <a:r>
                        <a:rPr lang="ru-RU" sz="1000" b="1" i="0" u="none" strike="noStrike" dirty="0" smtClean="0">
                          <a:solidFill>
                            <a:srgbClr val="FF0000"/>
                          </a:solidFill>
                          <a:latin typeface="Arial" pitchFamily="34" charset="0"/>
                          <a:cs typeface="Arial" pitchFamily="34" charset="0"/>
                        </a:rPr>
                        <a:t>(-2,4%)</a:t>
                      </a:r>
                      <a:endParaRPr lang="ru-RU" sz="1000" b="1" i="0" u="none" strike="noStrike" dirty="0">
                        <a:solidFill>
                          <a:srgbClr val="FF0000"/>
                        </a:solidFill>
                        <a:latin typeface="Arial" pitchFamily="34" charset="0"/>
                        <a:cs typeface="Arial" pitchFamily="34" charset="0"/>
                      </a:endParaRPr>
                    </a:p>
                  </a:txBody>
                  <a:tcPr marL="9525" marR="9525" marT="9525" marB="0" anchor="ctr">
                    <a:lnL w="9525" cap="flat" cmpd="sng" algn="ctr">
                      <a:solidFill>
                        <a:srgbClr val="0070C0"/>
                      </a:solidFill>
                      <a:prstDash val="solid"/>
                      <a:round/>
                      <a:headEnd type="none" w="med" len="med"/>
                      <a:tailEnd type="none" w="med" len="med"/>
                    </a:lnL>
                    <a:lnR w="9525" cap="flat" cmpd="sng" algn="ctr">
                      <a:solidFill>
                        <a:srgbClr val="0070C0"/>
                      </a:solidFill>
                      <a:prstDash val="solid"/>
                      <a:round/>
                      <a:headEnd type="none" w="med" len="med"/>
                      <a:tailEnd type="none" w="med" len="med"/>
                    </a:lnR>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t"/>
                      <a:r>
                        <a:rPr lang="ru-RU" sz="1200" b="1" i="0" u="none" strike="noStrike" dirty="0" smtClean="0">
                          <a:solidFill>
                            <a:schemeClr val="tx1"/>
                          </a:solidFill>
                          <a:latin typeface="Arial" pitchFamily="34" charset="0"/>
                          <a:cs typeface="Arial" pitchFamily="34" charset="0"/>
                        </a:rPr>
                        <a:t>4,5 </a:t>
                      </a:r>
                      <a:br>
                        <a:rPr lang="ru-RU" sz="1200" b="1" i="0" u="none" strike="noStrike" dirty="0" smtClean="0">
                          <a:solidFill>
                            <a:schemeClr val="tx1"/>
                          </a:solidFill>
                          <a:latin typeface="Arial" pitchFamily="34" charset="0"/>
                          <a:cs typeface="Arial" pitchFamily="34" charset="0"/>
                        </a:rPr>
                      </a:br>
                      <a:r>
                        <a:rPr lang="ru-RU" sz="1000" b="1" i="0" u="none" strike="noStrike" dirty="0" smtClean="0">
                          <a:solidFill>
                            <a:srgbClr val="FF0000"/>
                          </a:solidFill>
                          <a:latin typeface="Arial" pitchFamily="34" charset="0"/>
                          <a:cs typeface="Arial" pitchFamily="34" charset="0"/>
                        </a:rPr>
                        <a:t>(-92,6%)</a:t>
                      </a:r>
                      <a:endParaRPr lang="ru-RU" sz="1000" b="1" i="0" u="none" strike="noStrike" dirty="0">
                        <a:solidFill>
                          <a:srgbClr val="FF0000"/>
                        </a:solidFill>
                        <a:latin typeface="Arial" pitchFamily="34" charset="0"/>
                        <a:cs typeface="Arial" pitchFamily="34" charset="0"/>
                      </a:endParaRPr>
                    </a:p>
                  </a:txBody>
                  <a:tcPr marL="9525" marR="9525" marT="9525" marB="0" anchor="ctr">
                    <a:lnL w="9525" cap="flat" cmpd="sng" algn="ctr">
                      <a:solidFill>
                        <a:srgbClr val="0070C0"/>
                      </a:solidFill>
                      <a:prstDash val="solid"/>
                      <a:round/>
                      <a:headEnd type="none" w="med" len="med"/>
                      <a:tailEnd type="none" w="med" len="med"/>
                    </a:lnL>
                    <a:lnR w="9525" cap="flat" cmpd="sng" algn="ctr">
                      <a:solidFill>
                        <a:srgbClr val="0070C0"/>
                      </a:solidFill>
                      <a:prstDash val="solid"/>
                      <a:round/>
                      <a:headEnd type="none" w="med" len="med"/>
                      <a:tailEnd type="none" w="med" len="med"/>
                    </a:lnR>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t"/>
                      <a:r>
                        <a:rPr lang="ru-RU" sz="1200" b="1" i="0" u="none" strike="noStrike" dirty="0" smtClean="0">
                          <a:solidFill>
                            <a:schemeClr val="tx1"/>
                          </a:solidFill>
                          <a:latin typeface="Arial" pitchFamily="34" charset="0"/>
                          <a:cs typeface="Arial" pitchFamily="34" charset="0"/>
                        </a:rPr>
                        <a:t>115,7</a:t>
                      </a:r>
                      <a:r>
                        <a:rPr lang="ru-RU" sz="1200" b="1" i="0" u="none" strike="noStrike" baseline="0" dirty="0" smtClean="0">
                          <a:solidFill>
                            <a:schemeClr val="tx1"/>
                          </a:solidFill>
                          <a:latin typeface="Arial" pitchFamily="34" charset="0"/>
                          <a:cs typeface="Arial" pitchFamily="34" charset="0"/>
                        </a:rPr>
                        <a:t> </a:t>
                      </a:r>
                      <a:br>
                        <a:rPr lang="ru-RU" sz="1200" b="1" i="0" u="none" strike="noStrike" baseline="0" dirty="0" smtClean="0">
                          <a:solidFill>
                            <a:schemeClr val="tx1"/>
                          </a:solidFill>
                          <a:latin typeface="Arial" pitchFamily="34" charset="0"/>
                          <a:cs typeface="Arial" pitchFamily="34" charset="0"/>
                        </a:rPr>
                      </a:br>
                      <a:r>
                        <a:rPr lang="ru-RU" sz="1000" b="1" i="0" u="none" strike="noStrike" baseline="0" dirty="0" smtClean="0">
                          <a:solidFill>
                            <a:srgbClr val="00B050"/>
                          </a:solidFill>
                          <a:latin typeface="Arial" pitchFamily="34" charset="0"/>
                          <a:cs typeface="Arial" pitchFamily="34" charset="0"/>
                        </a:rPr>
                        <a:t>(+1422%)</a:t>
                      </a:r>
                      <a:endParaRPr lang="ru-RU" sz="1000" b="1" i="0" u="none" strike="noStrike" dirty="0">
                        <a:solidFill>
                          <a:srgbClr val="00B050"/>
                        </a:solidFill>
                        <a:latin typeface="Arial" pitchFamily="34" charset="0"/>
                        <a:cs typeface="Arial" pitchFamily="34" charset="0"/>
                      </a:endParaRPr>
                    </a:p>
                  </a:txBody>
                  <a:tcPr marL="9525" marR="9525" marT="9525" marB="0" anchor="ctr">
                    <a:lnL w="9525" cap="flat" cmpd="sng" algn="ctr">
                      <a:solidFill>
                        <a:srgbClr val="0070C0"/>
                      </a:solidFill>
                      <a:prstDash val="solid"/>
                      <a:round/>
                      <a:headEnd type="none" w="med" len="med"/>
                      <a:tailEnd type="none" w="med" len="med"/>
                    </a:lnL>
                    <a:lnR w="9525" cap="flat" cmpd="sng" algn="ctr">
                      <a:solidFill>
                        <a:srgbClr val="0070C0"/>
                      </a:solidFill>
                      <a:prstDash val="solid"/>
                      <a:round/>
                      <a:headEnd type="none" w="med" len="med"/>
                      <a:tailEnd type="none" w="med" len="med"/>
                    </a:lnR>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t"/>
                      <a:r>
                        <a:rPr lang="ru-RU" sz="1200" b="1" i="0" u="none" strike="noStrike" dirty="0" smtClean="0">
                          <a:solidFill>
                            <a:schemeClr val="tx1"/>
                          </a:solidFill>
                          <a:latin typeface="Arial" pitchFamily="34" charset="0"/>
                          <a:cs typeface="Arial" pitchFamily="34" charset="0"/>
                        </a:rPr>
                        <a:t>170,0 </a:t>
                      </a:r>
                      <a:br>
                        <a:rPr lang="ru-RU" sz="1200" b="1" i="0" u="none" strike="noStrike" dirty="0" smtClean="0">
                          <a:solidFill>
                            <a:schemeClr val="tx1"/>
                          </a:solidFill>
                          <a:latin typeface="Arial" pitchFamily="34" charset="0"/>
                          <a:cs typeface="Arial" pitchFamily="34" charset="0"/>
                        </a:rPr>
                      </a:br>
                      <a:r>
                        <a:rPr lang="ru-RU" sz="1000" b="1" i="0" u="none" strike="noStrike" dirty="0" smtClean="0">
                          <a:solidFill>
                            <a:srgbClr val="FF0000"/>
                          </a:solidFill>
                          <a:latin typeface="Arial" pitchFamily="34" charset="0"/>
                          <a:cs typeface="Arial" pitchFamily="34" charset="0"/>
                        </a:rPr>
                        <a:t>(-14,0%)</a:t>
                      </a:r>
                      <a:endParaRPr lang="ru-RU" sz="1000" b="1" i="0" u="none" strike="noStrike" dirty="0">
                        <a:solidFill>
                          <a:srgbClr val="FF0000"/>
                        </a:solidFill>
                        <a:latin typeface="Arial" pitchFamily="34" charset="0"/>
                        <a:cs typeface="Arial" pitchFamily="34" charset="0"/>
                      </a:endParaRPr>
                    </a:p>
                  </a:txBody>
                  <a:tcPr marL="9525" marR="9525" marT="9525" marB="0" anchor="ctr">
                    <a:lnL w="9525" cap="flat" cmpd="sng" algn="ctr">
                      <a:solidFill>
                        <a:srgbClr val="0070C0"/>
                      </a:solidFill>
                      <a:prstDash val="solid"/>
                      <a:round/>
                      <a:headEnd type="none" w="med" len="med"/>
                      <a:tailEnd type="none" w="med" len="med"/>
                    </a:lnL>
                    <a:lnR w="9525" cap="flat" cmpd="sng" algn="ctr">
                      <a:solidFill>
                        <a:srgbClr val="0070C0"/>
                      </a:solidFill>
                      <a:prstDash val="solid"/>
                      <a:round/>
                      <a:headEnd type="none" w="med" len="med"/>
                      <a:tailEnd type="none" w="med" len="med"/>
                    </a:lnR>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t"/>
                      <a:r>
                        <a:rPr lang="ru-RU" sz="1200" b="1" i="0" u="none" strike="noStrike">
                          <a:solidFill>
                            <a:schemeClr val="tx1"/>
                          </a:solidFill>
                          <a:latin typeface="Arial" pitchFamily="34" charset="0"/>
                          <a:cs typeface="Arial" pitchFamily="34" charset="0"/>
                        </a:rPr>
                        <a:t> </a:t>
                      </a:r>
                    </a:p>
                  </a:txBody>
                  <a:tcPr marL="9525" marR="9525" marT="9525" marB="0" anchor="ctr">
                    <a:lnL w="9525" cap="flat" cmpd="sng" algn="ctr">
                      <a:solidFill>
                        <a:srgbClr val="0070C0"/>
                      </a:solidFill>
                      <a:prstDash val="solid"/>
                      <a:round/>
                      <a:headEnd type="none" w="med" len="med"/>
                      <a:tailEnd type="none" w="med" len="med"/>
                    </a:lnL>
                    <a:lnR w="9525" cap="flat" cmpd="sng" algn="ctr">
                      <a:solidFill>
                        <a:srgbClr val="0070C0"/>
                      </a:solidFill>
                      <a:prstDash val="solid"/>
                      <a:round/>
                      <a:headEnd type="none" w="med" len="med"/>
                      <a:tailEnd type="none" w="med" len="med"/>
                    </a:lnR>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t"/>
                      <a:r>
                        <a:rPr lang="ru-RU" sz="1200" b="1" i="0" u="none" strike="noStrike" dirty="0" smtClean="0">
                          <a:solidFill>
                            <a:srgbClr val="0070C0"/>
                          </a:solidFill>
                          <a:latin typeface="Arial" pitchFamily="34" charset="0"/>
                          <a:cs typeface="Arial" pitchFamily="34" charset="0"/>
                        </a:rPr>
                        <a:t>1 080,2</a:t>
                      </a:r>
                      <a:br>
                        <a:rPr lang="ru-RU" sz="1200" b="1" i="0" u="none" strike="noStrike" dirty="0" smtClean="0">
                          <a:solidFill>
                            <a:srgbClr val="0070C0"/>
                          </a:solidFill>
                          <a:latin typeface="Arial" pitchFamily="34" charset="0"/>
                          <a:cs typeface="Arial" pitchFamily="34" charset="0"/>
                        </a:rPr>
                      </a:br>
                      <a:r>
                        <a:rPr lang="ru-RU" sz="1000" b="1" i="0" u="none" strike="noStrike" dirty="0" smtClean="0">
                          <a:solidFill>
                            <a:srgbClr val="00B050"/>
                          </a:solidFill>
                          <a:latin typeface="Arial" pitchFamily="34" charset="0"/>
                          <a:cs typeface="Arial" pitchFamily="34" charset="0"/>
                        </a:rPr>
                        <a:t>(+0,5%)</a:t>
                      </a:r>
                      <a:endParaRPr lang="ru-RU" sz="1000" b="1" i="0" u="none" strike="noStrike" dirty="0">
                        <a:solidFill>
                          <a:srgbClr val="00B050"/>
                        </a:solidFill>
                        <a:latin typeface="Arial" pitchFamily="34" charset="0"/>
                        <a:cs typeface="Arial" pitchFamily="34" charset="0"/>
                      </a:endParaRPr>
                    </a:p>
                  </a:txBody>
                  <a:tcPr marL="9525" marR="9525" marT="9525" marB="0" anchor="ctr">
                    <a:lnL w="9525" cap="flat" cmpd="sng" algn="ctr">
                      <a:solidFill>
                        <a:srgbClr val="0070C0"/>
                      </a:solidFill>
                      <a:prstDash val="solid"/>
                      <a:round/>
                      <a:headEnd type="none" w="med" len="med"/>
                      <a:tailEnd type="none" w="med" len="med"/>
                    </a:lnL>
                    <a:lnR w="12700" cmpd="sng">
                      <a:noFill/>
                    </a:lnR>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noFill/>
                  </a:tcPr>
                </a:tc>
              </a:tr>
              <a:tr h="381427">
                <a:tc>
                  <a:txBody>
                    <a:bodyPr/>
                    <a:lstStyle/>
                    <a:p>
                      <a:pPr marL="0" indent="177800" algn="l" rtl="0" fontAlgn="t"/>
                      <a:r>
                        <a:rPr lang="ru-RU" sz="1200" b="0" i="0" u="none" strike="noStrike" dirty="0" smtClean="0">
                          <a:solidFill>
                            <a:schemeClr val="tx1"/>
                          </a:solidFill>
                          <a:latin typeface="Arial" pitchFamily="34" charset="0"/>
                          <a:cs typeface="Arial" pitchFamily="34" charset="0"/>
                        </a:rPr>
                        <a:t>в т.ч. </a:t>
                      </a:r>
                      <a:r>
                        <a:rPr lang="ru-RU" sz="1200" b="0" i="0" u="none" strike="noStrike" dirty="0">
                          <a:solidFill>
                            <a:schemeClr val="tx1"/>
                          </a:solidFill>
                          <a:latin typeface="Arial" pitchFamily="34" charset="0"/>
                          <a:cs typeface="Arial" pitchFamily="34" charset="0"/>
                        </a:rPr>
                        <a:t>черных металлов </a:t>
                      </a:r>
                    </a:p>
                  </a:txBody>
                  <a:tcPr marL="9525" marR="9525" marT="9525" marB="0" anchor="ctr">
                    <a:lnL w="12700" cmpd="sng">
                      <a:noFill/>
                    </a:lnL>
                    <a:lnR w="9525" cap="flat" cmpd="sng" algn="ctr">
                      <a:solidFill>
                        <a:srgbClr val="0070C0"/>
                      </a:solidFill>
                      <a:prstDash val="solid"/>
                      <a:round/>
                      <a:headEnd type="none" w="med" len="med"/>
                      <a:tailEnd type="none" w="med" len="med"/>
                    </a:lnR>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t"/>
                      <a:r>
                        <a:rPr lang="ru-RU" sz="1200" b="0" i="0" u="none" strike="noStrike" dirty="0" smtClean="0">
                          <a:solidFill>
                            <a:schemeClr val="tx1"/>
                          </a:solidFill>
                          <a:latin typeface="Arial" pitchFamily="34" charset="0"/>
                          <a:cs typeface="Arial" pitchFamily="34" charset="0"/>
                        </a:rPr>
                        <a:t>780,0 </a:t>
                      </a:r>
                      <a:br>
                        <a:rPr lang="ru-RU" sz="1200" b="0" i="0" u="none" strike="noStrike" dirty="0" smtClean="0">
                          <a:solidFill>
                            <a:schemeClr val="tx1"/>
                          </a:solidFill>
                          <a:latin typeface="Arial" pitchFamily="34" charset="0"/>
                          <a:cs typeface="Arial" pitchFamily="34" charset="0"/>
                        </a:rPr>
                      </a:br>
                      <a:r>
                        <a:rPr lang="ru-RU" sz="1000" b="0" i="0" u="none" strike="noStrike" dirty="0" smtClean="0">
                          <a:solidFill>
                            <a:srgbClr val="FF0000"/>
                          </a:solidFill>
                          <a:latin typeface="Arial" pitchFamily="34" charset="0"/>
                          <a:cs typeface="Arial" pitchFamily="34" charset="0"/>
                        </a:rPr>
                        <a:t>(-2,4%)</a:t>
                      </a:r>
                      <a:endParaRPr lang="ru-RU" sz="1000" b="0" i="0" u="none" strike="noStrike" dirty="0">
                        <a:solidFill>
                          <a:srgbClr val="FF0000"/>
                        </a:solidFill>
                        <a:latin typeface="Arial" pitchFamily="34" charset="0"/>
                        <a:cs typeface="Arial" pitchFamily="34" charset="0"/>
                      </a:endParaRPr>
                    </a:p>
                  </a:txBody>
                  <a:tcPr marL="9525" marR="9525" marT="9525" marB="0" anchor="ctr">
                    <a:lnL w="9525" cap="flat" cmpd="sng" algn="ctr">
                      <a:solidFill>
                        <a:srgbClr val="0070C0"/>
                      </a:solidFill>
                      <a:prstDash val="solid"/>
                      <a:round/>
                      <a:headEnd type="none" w="med" len="med"/>
                      <a:tailEnd type="none" w="med" len="med"/>
                    </a:lnL>
                    <a:lnR w="9525" cap="flat" cmpd="sng" algn="ctr">
                      <a:solidFill>
                        <a:srgbClr val="0070C0"/>
                      </a:solidFill>
                      <a:prstDash val="solid"/>
                      <a:round/>
                      <a:headEnd type="none" w="med" len="med"/>
                      <a:tailEnd type="none" w="med" len="med"/>
                    </a:lnR>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t"/>
                      <a:r>
                        <a:rPr lang="ru-RU" sz="1200" b="0" i="0" u="none" strike="noStrike" dirty="0" smtClean="0">
                          <a:solidFill>
                            <a:schemeClr val="tx1"/>
                          </a:solidFill>
                          <a:latin typeface="Arial" pitchFamily="34" charset="0"/>
                          <a:cs typeface="Arial" pitchFamily="34" charset="0"/>
                        </a:rPr>
                        <a:t>4,5 </a:t>
                      </a:r>
                      <a:br>
                        <a:rPr lang="ru-RU" sz="1200" b="0" i="0" u="none" strike="noStrike" dirty="0" smtClean="0">
                          <a:solidFill>
                            <a:schemeClr val="tx1"/>
                          </a:solidFill>
                          <a:latin typeface="Arial" pitchFamily="34" charset="0"/>
                          <a:cs typeface="Arial" pitchFamily="34" charset="0"/>
                        </a:rPr>
                      </a:br>
                      <a:r>
                        <a:rPr lang="ru-RU" sz="1000" b="0" i="0" u="none" strike="noStrike" dirty="0" smtClean="0">
                          <a:solidFill>
                            <a:srgbClr val="FF0000"/>
                          </a:solidFill>
                          <a:latin typeface="Arial" pitchFamily="34" charset="0"/>
                          <a:cs typeface="Arial" pitchFamily="34" charset="0"/>
                        </a:rPr>
                        <a:t>(-92,6%)</a:t>
                      </a:r>
                      <a:endParaRPr lang="ru-RU" sz="1000" b="0" i="0" u="none" strike="noStrike" dirty="0">
                        <a:solidFill>
                          <a:srgbClr val="FF0000"/>
                        </a:solidFill>
                        <a:latin typeface="Arial" pitchFamily="34" charset="0"/>
                        <a:cs typeface="Arial" pitchFamily="34" charset="0"/>
                      </a:endParaRPr>
                    </a:p>
                  </a:txBody>
                  <a:tcPr marL="9525" marR="9525" marT="9525" marB="0" anchor="ctr">
                    <a:lnL w="9525" cap="flat" cmpd="sng" algn="ctr">
                      <a:solidFill>
                        <a:srgbClr val="0070C0"/>
                      </a:solidFill>
                      <a:prstDash val="solid"/>
                      <a:round/>
                      <a:headEnd type="none" w="med" len="med"/>
                      <a:tailEnd type="none" w="med" len="med"/>
                    </a:lnL>
                    <a:lnR w="9525" cap="flat" cmpd="sng" algn="ctr">
                      <a:solidFill>
                        <a:srgbClr val="0070C0"/>
                      </a:solidFill>
                      <a:prstDash val="solid"/>
                      <a:round/>
                      <a:headEnd type="none" w="med" len="med"/>
                      <a:tailEnd type="none" w="med" len="med"/>
                    </a:lnR>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t"/>
                      <a:r>
                        <a:rPr lang="ru-RU" sz="1200" b="0" i="0" u="none" strike="noStrike" dirty="0">
                          <a:solidFill>
                            <a:schemeClr val="tx1"/>
                          </a:solidFill>
                          <a:latin typeface="Arial" pitchFamily="34" charset="0"/>
                          <a:cs typeface="Arial" pitchFamily="34" charset="0"/>
                        </a:rPr>
                        <a:t> </a:t>
                      </a:r>
                    </a:p>
                  </a:txBody>
                  <a:tcPr marL="9525" marR="9525" marT="9525" marB="0" anchor="ctr">
                    <a:lnL w="9525" cap="flat" cmpd="sng" algn="ctr">
                      <a:solidFill>
                        <a:srgbClr val="0070C0"/>
                      </a:solidFill>
                      <a:prstDash val="solid"/>
                      <a:round/>
                      <a:headEnd type="none" w="med" len="med"/>
                      <a:tailEnd type="none" w="med" len="med"/>
                    </a:lnL>
                    <a:lnR w="9525" cap="flat" cmpd="sng" algn="ctr">
                      <a:solidFill>
                        <a:srgbClr val="0070C0"/>
                      </a:solidFill>
                      <a:prstDash val="solid"/>
                      <a:round/>
                      <a:headEnd type="none" w="med" len="med"/>
                      <a:tailEnd type="none" w="med" len="med"/>
                    </a:lnR>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t"/>
                      <a:r>
                        <a:rPr lang="ru-RU" sz="1200" b="0" i="0" u="none" strike="noStrike" dirty="0">
                          <a:solidFill>
                            <a:schemeClr val="tx1"/>
                          </a:solidFill>
                          <a:latin typeface="Arial" pitchFamily="34" charset="0"/>
                          <a:cs typeface="Arial" pitchFamily="34" charset="0"/>
                        </a:rPr>
                        <a:t> </a:t>
                      </a:r>
                    </a:p>
                  </a:txBody>
                  <a:tcPr marL="9525" marR="9525" marT="9525" marB="0" anchor="ctr">
                    <a:lnL w="9525" cap="flat" cmpd="sng" algn="ctr">
                      <a:solidFill>
                        <a:srgbClr val="0070C0"/>
                      </a:solidFill>
                      <a:prstDash val="solid"/>
                      <a:round/>
                      <a:headEnd type="none" w="med" len="med"/>
                      <a:tailEnd type="none" w="med" len="med"/>
                    </a:lnL>
                    <a:lnR w="9525" cap="flat" cmpd="sng" algn="ctr">
                      <a:solidFill>
                        <a:srgbClr val="0070C0"/>
                      </a:solidFill>
                      <a:prstDash val="solid"/>
                      <a:round/>
                      <a:headEnd type="none" w="med" len="med"/>
                      <a:tailEnd type="none" w="med" len="med"/>
                    </a:lnR>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t"/>
                      <a:r>
                        <a:rPr lang="ru-RU" sz="1200" b="0" i="0" u="none" strike="noStrike" dirty="0">
                          <a:solidFill>
                            <a:schemeClr val="tx1"/>
                          </a:solidFill>
                          <a:latin typeface="Arial" pitchFamily="34" charset="0"/>
                          <a:cs typeface="Arial" pitchFamily="34" charset="0"/>
                        </a:rPr>
                        <a:t> </a:t>
                      </a:r>
                    </a:p>
                  </a:txBody>
                  <a:tcPr marL="9525" marR="9525" marT="9525" marB="0" anchor="ctr">
                    <a:lnL w="9525" cap="flat" cmpd="sng" algn="ctr">
                      <a:solidFill>
                        <a:srgbClr val="0070C0"/>
                      </a:solidFill>
                      <a:prstDash val="solid"/>
                      <a:round/>
                      <a:headEnd type="none" w="med" len="med"/>
                      <a:tailEnd type="none" w="med" len="med"/>
                    </a:lnL>
                    <a:lnR w="9525" cap="flat" cmpd="sng" algn="ctr">
                      <a:solidFill>
                        <a:srgbClr val="0070C0"/>
                      </a:solidFill>
                      <a:prstDash val="solid"/>
                      <a:round/>
                      <a:headEnd type="none" w="med" len="med"/>
                      <a:tailEnd type="none" w="med" len="med"/>
                    </a:lnR>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t"/>
                      <a:r>
                        <a:rPr lang="ru-RU" sz="1200" b="0" i="0" u="none" strike="noStrike" dirty="0">
                          <a:solidFill>
                            <a:schemeClr val="tx1"/>
                          </a:solidFill>
                          <a:latin typeface="Arial" pitchFamily="34" charset="0"/>
                          <a:cs typeface="Arial" pitchFamily="34" charset="0"/>
                        </a:rPr>
                        <a:t> </a:t>
                      </a:r>
                    </a:p>
                  </a:txBody>
                  <a:tcPr marL="9525" marR="9525" marT="9525" marB="0" anchor="ctr">
                    <a:lnL w="9525" cap="flat" cmpd="sng" algn="ctr">
                      <a:solidFill>
                        <a:srgbClr val="0070C0"/>
                      </a:solidFill>
                      <a:prstDash val="solid"/>
                      <a:round/>
                      <a:headEnd type="none" w="med" len="med"/>
                      <a:tailEnd type="none" w="med" len="med"/>
                    </a:lnL>
                    <a:lnR w="12700" cmpd="sng">
                      <a:noFill/>
                    </a:lnR>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noFill/>
                  </a:tcPr>
                </a:tc>
              </a:tr>
              <a:tr h="381427">
                <a:tc>
                  <a:txBody>
                    <a:bodyPr/>
                    <a:lstStyle/>
                    <a:p>
                      <a:pPr algn="l" rtl="0" fontAlgn="t"/>
                      <a:r>
                        <a:rPr lang="ru-RU" sz="1200" b="1" i="0" u="none" strike="noStrike" dirty="0" smtClean="0">
                          <a:solidFill>
                            <a:schemeClr val="tx1"/>
                          </a:solidFill>
                          <a:latin typeface="Arial" pitchFamily="34" charset="0"/>
                          <a:cs typeface="Arial" pitchFamily="34" charset="0"/>
                        </a:rPr>
                        <a:t>Наливных </a:t>
                      </a:r>
                      <a:endParaRPr lang="ru-RU" sz="1200" b="1" i="0" u="none" strike="noStrike" dirty="0">
                        <a:solidFill>
                          <a:schemeClr val="tx1"/>
                        </a:solidFill>
                        <a:latin typeface="Arial" pitchFamily="34" charset="0"/>
                        <a:cs typeface="Arial" pitchFamily="34" charset="0"/>
                      </a:endParaRPr>
                    </a:p>
                  </a:txBody>
                  <a:tcPr marL="9525" marR="9525" marT="9525" marB="0" anchor="ctr">
                    <a:lnL w="12700" cmpd="sng">
                      <a:noFill/>
                    </a:lnL>
                    <a:lnR w="9525" cap="flat" cmpd="sng" algn="ctr">
                      <a:solidFill>
                        <a:srgbClr val="0070C0"/>
                      </a:solidFill>
                      <a:prstDash val="solid"/>
                      <a:round/>
                      <a:headEnd type="none" w="med" len="med"/>
                      <a:tailEnd type="none" w="med" len="med"/>
                    </a:lnR>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t"/>
                      <a:r>
                        <a:rPr lang="ru-RU" sz="1200" b="1" i="0" u="none" strike="noStrike" dirty="0">
                          <a:solidFill>
                            <a:schemeClr val="tx1"/>
                          </a:solidFill>
                          <a:latin typeface="Arial" pitchFamily="34" charset="0"/>
                          <a:cs typeface="Arial" pitchFamily="34" charset="0"/>
                        </a:rPr>
                        <a:t> </a:t>
                      </a:r>
                    </a:p>
                  </a:txBody>
                  <a:tcPr marL="9525" marR="9525" marT="9525" marB="0" anchor="ctr">
                    <a:lnL w="9525" cap="flat" cmpd="sng" algn="ctr">
                      <a:solidFill>
                        <a:srgbClr val="0070C0"/>
                      </a:solidFill>
                      <a:prstDash val="solid"/>
                      <a:round/>
                      <a:headEnd type="none" w="med" len="med"/>
                      <a:tailEnd type="none" w="med" len="med"/>
                    </a:lnL>
                    <a:lnR w="9525" cap="flat" cmpd="sng" algn="ctr">
                      <a:solidFill>
                        <a:srgbClr val="0070C0"/>
                      </a:solidFill>
                      <a:prstDash val="solid"/>
                      <a:round/>
                      <a:headEnd type="none" w="med" len="med"/>
                      <a:tailEnd type="none" w="med" len="med"/>
                    </a:lnR>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t"/>
                      <a:r>
                        <a:rPr lang="ru-RU" sz="1200" b="1" i="0" u="none" strike="noStrike" dirty="0" smtClean="0">
                          <a:solidFill>
                            <a:schemeClr val="tx1"/>
                          </a:solidFill>
                          <a:latin typeface="Arial" pitchFamily="34" charset="0"/>
                          <a:cs typeface="Arial" pitchFamily="34" charset="0"/>
                        </a:rPr>
                        <a:t>330,0</a:t>
                      </a:r>
                      <a:br>
                        <a:rPr lang="ru-RU" sz="1200" b="1" i="0" u="none" strike="noStrike" dirty="0" smtClean="0">
                          <a:solidFill>
                            <a:schemeClr val="tx1"/>
                          </a:solidFill>
                          <a:latin typeface="Arial" pitchFamily="34" charset="0"/>
                          <a:cs typeface="Arial" pitchFamily="34" charset="0"/>
                        </a:rPr>
                      </a:br>
                      <a:r>
                        <a:rPr lang="ru-RU" sz="1000" b="1" i="0" u="none" strike="noStrike" dirty="0" smtClean="0">
                          <a:solidFill>
                            <a:srgbClr val="FF0000"/>
                          </a:solidFill>
                          <a:latin typeface="Arial" pitchFamily="34" charset="0"/>
                          <a:cs typeface="Arial" pitchFamily="34" charset="0"/>
                        </a:rPr>
                        <a:t>(-47,9%)</a:t>
                      </a:r>
                      <a:endParaRPr lang="ru-RU" sz="1000" b="1" i="0" u="none" strike="noStrike" dirty="0">
                        <a:solidFill>
                          <a:srgbClr val="FF0000"/>
                        </a:solidFill>
                        <a:latin typeface="Arial" pitchFamily="34" charset="0"/>
                        <a:cs typeface="Arial" pitchFamily="34" charset="0"/>
                      </a:endParaRPr>
                    </a:p>
                  </a:txBody>
                  <a:tcPr marL="9525" marR="9525" marT="9525" marB="0" anchor="ctr">
                    <a:lnL w="9525" cap="flat" cmpd="sng" algn="ctr">
                      <a:solidFill>
                        <a:srgbClr val="0070C0"/>
                      </a:solidFill>
                      <a:prstDash val="solid"/>
                      <a:round/>
                      <a:headEnd type="none" w="med" len="med"/>
                      <a:tailEnd type="none" w="med" len="med"/>
                    </a:lnL>
                    <a:lnR w="9525" cap="flat" cmpd="sng" algn="ctr">
                      <a:solidFill>
                        <a:srgbClr val="0070C0"/>
                      </a:solidFill>
                      <a:prstDash val="solid"/>
                      <a:round/>
                      <a:headEnd type="none" w="med" len="med"/>
                      <a:tailEnd type="none" w="med" len="med"/>
                    </a:lnR>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t"/>
                      <a:r>
                        <a:rPr lang="ru-RU" sz="1200" b="1" i="0" u="none" strike="noStrike" dirty="0" smtClean="0">
                          <a:solidFill>
                            <a:schemeClr val="tx1"/>
                          </a:solidFill>
                          <a:latin typeface="Arial" pitchFamily="34" charset="0"/>
                          <a:cs typeface="Arial" pitchFamily="34" charset="0"/>
                        </a:rPr>
                        <a:t>110,0</a:t>
                      </a:r>
                      <a:br>
                        <a:rPr lang="ru-RU" sz="1200" b="1" i="0" u="none" strike="noStrike" dirty="0" smtClean="0">
                          <a:solidFill>
                            <a:schemeClr val="tx1"/>
                          </a:solidFill>
                          <a:latin typeface="Arial" pitchFamily="34" charset="0"/>
                          <a:cs typeface="Arial" pitchFamily="34" charset="0"/>
                        </a:rPr>
                      </a:br>
                      <a:r>
                        <a:rPr lang="ru-RU" sz="1000" b="1" i="0" u="none" strike="noStrike" dirty="0" smtClean="0">
                          <a:solidFill>
                            <a:srgbClr val="FF0000"/>
                          </a:solidFill>
                          <a:latin typeface="Arial" pitchFamily="34" charset="0"/>
                          <a:cs typeface="Arial" pitchFamily="34" charset="0"/>
                        </a:rPr>
                        <a:t>(-63,5%)</a:t>
                      </a:r>
                      <a:endParaRPr lang="ru-RU" sz="1000" b="1" i="0" u="none" strike="noStrike" dirty="0">
                        <a:solidFill>
                          <a:srgbClr val="FF0000"/>
                        </a:solidFill>
                        <a:latin typeface="Arial" pitchFamily="34" charset="0"/>
                        <a:cs typeface="Arial" pitchFamily="34" charset="0"/>
                      </a:endParaRPr>
                    </a:p>
                  </a:txBody>
                  <a:tcPr marL="9525" marR="9525" marT="9525" marB="0" anchor="ctr">
                    <a:lnL w="9525" cap="flat" cmpd="sng" algn="ctr">
                      <a:solidFill>
                        <a:srgbClr val="0070C0"/>
                      </a:solidFill>
                      <a:prstDash val="solid"/>
                      <a:round/>
                      <a:headEnd type="none" w="med" len="med"/>
                      <a:tailEnd type="none" w="med" len="med"/>
                    </a:lnL>
                    <a:lnR w="9525" cap="flat" cmpd="sng" algn="ctr">
                      <a:solidFill>
                        <a:srgbClr val="0070C0"/>
                      </a:solidFill>
                      <a:prstDash val="solid"/>
                      <a:round/>
                      <a:headEnd type="none" w="med" len="med"/>
                      <a:tailEnd type="none" w="med" len="med"/>
                    </a:lnR>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t"/>
                      <a:r>
                        <a:rPr lang="ru-RU" sz="1200" b="1" i="0" u="none" strike="noStrike" dirty="0">
                          <a:solidFill>
                            <a:schemeClr val="tx1"/>
                          </a:solidFill>
                          <a:latin typeface="Arial" pitchFamily="34" charset="0"/>
                          <a:cs typeface="Arial" pitchFamily="34" charset="0"/>
                        </a:rPr>
                        <a:t> </a:t>
                      </a:r>
                    </a:p>
                  </a:txBody>
                  <a:tcPr marL="9525" marR="9525" marT="9525" marB="0" anchor="ctr">
                    <a:lnL w="9525" cap="flat" cmpd="sng" algn="ctr">
                      <a:solidFill>
                        <a:srgbClr val="0070C0"/>
                      </a:solidFill>
                      <a:prstDash val="solid"/>
                      <a:round/>
                      <a:headEnd type="none" w="med" len="med"/>
                      <a:tailEnd type="none" w="med" len="med"/>
                    </a:lnL>
                    <a:lnR w="9525" cap="flat" cmpd="sng" algn="ctr">
                      <a:solidFill>
                        <a:srgbClr val="0070C0"/>
                      </a:solidFill>
                      <a:prstDash val="solid"/>
                      <a:round/>
                      <a:headEnd type="none" w="med" len="med"/>
                      <a:tailEnd type="none" w="med" len="med"/>
                    </a:lnR>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t"/>
                      <a:r>
                        <a:rPr lang="ru-RU" sz="1200" b="1" i="0" u="none" strike="noStrike" dirty="0">
                          <a:solidFill>
                            <a:schemeClr val="tx1"/>
                          </a:solidFill>
                          <a:latin typeface="Arial" pitchFamily="34" charset="0"/>
                          <a:cs typeface="Arial" pitchFamily="34" charset="0"/>
                        </a:rPr>
                        <a:t> </a:t>
                      </a:r>
                    </a:p>
                  </a:txBody>
                  <a:tcPr marL="9525" marR="9525" marT="9525" marB="0" anchor="ctr">
                    <a:lnL w="9525" cap="flat" cmpd="sng" algn="ctr">
                      <a:solidFill>
                        <a:srgbClr val="0070C0"/>
                      </a:solidFill>
                      <a:prstDash val="solid"/>
                      <a:round/>
                      <a:headEnd type="none" w="med" len="med"/>
                      <a:tailEnd type="none" w="med" len="med"/>
                    </a:lnL>
                    <a:lnR w="9525" cap="flat" cmpd="sng" algn="ctr">
                      <a:solidFill>
                        <a:srgbClr val="0070C0"/>
                      </a:solidFill>
                      <a:prstDash val="solid"/>
                      <a:round/>
                      <a:headEnd type="none" w="med" len="med"/>
                      <a:tailEnd type="none" w="med" len="med"/>
                    </a:lnR>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t"/>
                      <a:r>
                        <a:rPr lang="ru-RU" sz="1200" b="1" i="0" u="none" strike="noStrike" dirty="0" smtClean="0">
                          <a:solidFill>
                            <a:srgbClr val="0070C0"/>
                          </a:solidFill>
                          <a:latin typeface="Arial" pitchFamily="34" charset="0"/>
                          <a:cs typeface="Arial" pitchFamily="34" charset="0"/>
                        </a:rPr>
                        <a:t>440,0</a:t>
                      </a:r>
                      <a:r>
                        <a:rPr lang="ru-RU" sz="1200" b="1" i="0" u="none" strike="noStrike" dirty="0" smtClean="0">
                          <a:solidFill>
                            <a:schemeClr val="tx1"/>
                          </a:solidFill>
                          <a:latin typeface="Arial" pitchFamily="34" charset="0"/>
                          <a:cs typeface="Arial" pitchFamily="34" charset="0"/>
                        </a:rPr>
                        <a:t/>
                      </a:r>
                      <a:br>
                        <a:rPr lang="ru-RU" sz="1200" b="1" i="0" u="none" strike="noStrike" dirty="0" smtClean="0">
                          <a:solidFill>
                            <a:schemeClr val="tx1"/>
                          </a:solidFill>
                          <a:latin typeface="Arial" pitchFamily="34" charset="0"/>
                          <a:cs typeface="Arial" pitchFamily="34" charset="0"/>
                        </a:rPr>
                      </a:br>
                      <a:r>
                        <a:rPr lang="ru-RU" sz="1000" b="1" i="0" u="none" strike="noStrike" dirty="0" smtClean="0">
                          <a:solidFill>
                            <a:srgbClr val="FF0000"/>
                          </a:solidFill>
                          <a:latin typeface="Arial" pitchFamily="34" charset="0"/>
                          <a:cs typeface="Arial" pitchFamily="34" charset="0"/>
                        </a:rPr>
                        <a:t>(-52,9%)</a:t>
                      </a:r>
                      <a:endParaRPr lang="ru-RU" sz="1000" b="1" i="0" u="none" strike="noStrike" dirty="0">
                        <a:solidFill>
                          <a:srgbClr val="FF0000"/>
                        </a:solidFill>
                        <a:latin typeface="Arial" pitchFamily="34" charset="0"/>
                        <a:cs typeface="Arial" pitchFamily="34" charset="0"/>
                      </a:endParaRPr>
                    </a:p>
                  </a:txBody>
                  <a:tcPr marL="9525" marR="9525" marT="9525" marB="0" anchor="ctr">
                    <a:lnL w="9525" cap="flat" cmpd="sng" algn="ctr">
                      <a:solidFill>
                        <a:srgbClr val="0070C0"/>
                      </a:solidFill>
                      <a:prstDash val="solid"/>
                      <a:round/>
                      <a:headEnd type="none" w="med" len="med"/>
                      <a:tailEnd type="none" w="med" len="med"/>
                    </a:lnL>
                    <a:lnR w="12700" cmpd="sng">
                      <a:noFill/>
                    </a:lnR>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noFill/>
                  </a:tcPr>
                </a:tc>
              </a:tr>
            </a:tbl>
          </a:graphicData>
        </a:graphic>
      </p:graphicFrame>
      <p:sp>
        <p:nvSpPr>
          <p:cNvPr id="7" name="Прямоугольник 6"/>
          <p:cNvSpPr/>
          <p:nvPr/>
        </p:nvSpPr>
        <p:spPr>
          <a:xfrm>
            <a:off x="107504" y="5733256"/>
            <a:ext cx="8928992" cy="584775"/>
          </a:xfrm>
          <a:prstGeom prst="rect">
            <a:avLst/>
          </a:prstGeom>
        </p:spPr>
        <p:txBody>
          <a:bodyPr wrap="square">
            <a:spAutoFit/>
          </a:bodyPr>
          <a:lstStyle/>
          <a:p>
            <a:pPr algn="ctr"/>
            <a:r>
              <a:rPr lang="ru-RU" sz="1600" dirty="0" smtClean="0">
                <a:solidFill>
                  <a:srgbClr val="000080"/>
                </a:solidFill>
              </a:rPr>
              <a:t>Объем грузооборота портов Республики Крым за январь-март 2014 года составил </a:t>
            </a:r>
            <a:br>
              <a:rPr lang="ru-RU" sz="1600" dirty="0" smtClean="0">
                <a:solidFill>
                  <a:srgbClr val="000080"/>
                </a:solidFill>
              </a:rPr>
            </a:br>
            <a:r>
              <a:rPr lang="ru-RU" sz="1600" b="1" dirty="0" smtClean="0">
                <a:solidFill>
                  <a:srgbClr val="000080"/>
                </a:solidFill>
              </a:rPr>
              <a:t>2,1 </a:t>
            </a:r>
            <a:r>
              <a:rPr lang="ru-RU" sz="1600" dirty="0" err="1" smtClean="0">
                <a:solidFill>
                  <a:srgbClr val="000080"/>
                </a:solidFill>
              </a:rPr>
              <a:t>млн</a:t>
            </a:r>
            <a:r>
              <a:rPr lang="ru-RU" sz="1600" dirty="0" smtClean="0">
                <a:solidFill>
                  <a:srgbClr val="000080"/>
                </a:solidFill>
              </a:rPr>
              <a:t> тонн, что на </a:t>
            </a:r>
            <a:r>
              <a:rPr lang="ru-RU" sz="1600" b="1" dirty="0" smtClean="0">
                <a:solidFill>
                  <a:srgbClr val="000080"/>
                </a:solidFill>
              </a:rPr>
              <a:t>28%</a:t>
            </a:r>
            <a:r>
              <a:rPr lang="ru-RU" sz="1600" dirty="0" smtClean="0">
                <a:solidFill>
                  <a:srgbClr val="000080"/>
                </a:solidFill>
              </a:rPr>
              <a:t> ниже показателя аналогичного периода прошлого года</a:t>
            </a:r>
            <a:endParaRPr lang="ru-RU" sz="1600" dirty="0">
              <a:solidFill>
                <a:srgbClr val="000080"/>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6453336"/>
            <a:ext cx="9144000" cy="404664"/>
          </a:xfrm>
          <a:prstGeom prst="rect">
            <a:avLst/>
          </a:prstGeom>
          <a:solidFill>
            <a:srgbClr val="B9CD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628650"/>
            <a:r>
              <a:rPr lang="ru-RU" sz="1200" dirty="0" smtClean="0">
                <a:solidFill>
                  <a:schemeClr val="tx1"/>
                </a:solidFill>
              </a:rPr>
              <a:t>Источник: </a:t>
            </a:r>
            <a:r>
              <a:rPr lang="en-US" sz="1200" dirty="0" smtClean="0">
                <a:solidFill>
                  <a:schemeClr val="tx1"/>
                </a:solidFill>
              </a:rPr>
              <a:t>http://www.maritimebusinessnews.com.ua, </a:t>
            </a:r>
            <a:r>
              <a:rPr lang="ru-RU" sz="1200" dirty="0" smtClean="0">
                <a:solidFill>
                  <a:schemeClr val="tx1"/>
                </a:solidFill>
              </a:rPr>
              <a:t>анализ </a:t>
            </a:r>
            <a:r>
              <a:rPr lang="ru-RU" sz="1200" dirty="0" err="1" smtClean="0">
                <a:solidFill>
                  <a:schemeClr val="tx1"/>
                </a:solidFill>
              </a:rPr>
              <a:t>ИнфоТЭК-КОНСАЛТ</a:t>
            </a:r>
            <a:r>
              <a:rPr lang="ru-RU" sz="1200" dirty="0" smtClean="0">
                <a:solidFill>
                  <a:schemeClr val="tx1"/>
                </a:solidFill>
              </a:rPr>
              <a:t>	                          </a:t>
            </a:r>
            <a:r>
              <a:rPr lang="ru-RU" sz="1200" dirty="0" err="1" smtClean="0">
                <a:solidFill>
                  <a:schemeClr val="tx1"/>
                </a:solidFill>
              </a:rPr>
              <a:t>ИнфоТЭК-КОНСАЛТ</a:t>
            </a:r>
            <a:r>
              <a:rPr lang="ru-RU" sz="1200" dirty="0" smtClean="0">
                <a:solidFill>
                  <a:schemeClr val="tx1"/>
                </a:solidFill>
              </a:rPr>
              <a:t>  </a:t>
            </a:r>
            <a:r>
              <a:rPr lang="en-US" sz="1200" dirty="0" smtClean="0">
                <a:solidFill>
                  <a:schemeClr val="tx1"/>
                </a:solidFill>
              </a:rPr>
              <a:t>|  </a:t>
            </a:r>
            <a:fld id="{2F53DC92-EA75-4413-A3DE-E9D8420ED53E}" type="slidenum">
              <a:rPr lang="ru-RU" sz="1200" smtClean="0">
                <a:solidFill>
                  <a:schemeClr val="tx1"/>
                </a:solidFill>
              </a:rPr>
              <a:pPr indent="628650"/>
              <a:t>9</a:t>
            </a:fld>
            <a:endParaRPr lang="ru-RU" sz="1200" dirty="0">
              <a:solidFill>
                <a:schemeClr val="tx1"/>
              </a:solidFill>
            </a:endParaRPr>
          </a:p>
        </p:txBody>
      </p:sp>
      <p:pic>
        <p:nvPicPr>
          <p:cNvPr id="5" name="Рисунок 4"/>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107504" y="6525344"/>
            <a:ext cx="517821" cy="239536"/>
          </a:xfrm>
          <a:prstGeom prst="rect">
            <a:avLst/>
          </a:prstGeom>
          <a:effectLst/>
        </p:spPr>
      </p:pic>
      <p:sp>
        <p:nvSpPr>
          <p:cNvPr id="6" name="Прямоугольник 5"/>
          <p:cNvSpPr/>
          <p:nvPr/>
        </p:nvSpPr>
        <p:spPr>
          <a:xfrm>
            <a:off x="0" y="332656"/>
            <a:ext cx="9144000" cy="523220"/>
          </a:xfrm>
          <a:prstGeom prst="rect">
            <a:avLst/>
          </a:prstGeom>
        </p:spPr>
        <p:txBody>
          <a:bodyPr wrap="square">
            <a:spAutoFit/>
          </a:bodyPr>
          <a:lstStyle/>
          <a:p>
            <a:pPr algn="ctr">
              <a:spcBef>
                <a:spcPct val="0"/>
              </a:spcBef>
              <a:defRPr/>
            </a:pPr>
            <a:r>
              <a:rPr lang="ru-RU" sz="2800" b="1" dirty="0" err="1" smtClean="0">
                <a:ln w="11430"/>
                <a:solidFill>
                  <a:srgbClr val="C00000"/>
                </a:solidFill>
                <a:effectLst>
                  <a:outerShdw blurRad="80000" dist="40000" dir="5040000" algn="tl">
                    <a:srgbClr val="000000">
                      <a:alpha val="30000"/>
                    </a:srgbClr>
                  </a:outerShdw>
                </a:effectLst>
                <a:latin typeface="+mj-lt"/>
                <a:ea typeface="+mj-ea"/>
                <a:cs typeface="+mj-cs"/>
              </a:rPr>
              <a:t>Судозаходы</a:t>
            </a:r>
            <a:r>
              <a:rPr lang="ru-RU" sz="2800" b="1" dirty="0" smtClean="0">
                <a:ln w="11430"/>
                <a:solidFill>
                  <a:srgbClr val="C00000"/>
                </a:solidFill>
                <a:effectLst>
                  <a:outerShdw blurRad="80000" dist="40000" dir="5040000" algn="tl">
                    <a:srgbClr val="000000">
                      <a:alpha val="30000"/>
                    </a:srgbClr>
                  </a:outerShdw>
                </a:effectLst>
                <a:latin typeface="+mj-lt"/>
                <a:ea typeface="+mj-ea"/>
                <a:cs typeface="+mj-cs"/>
              </a:rPr>
              <a:t> – чем богаты</a:t>
            </a:r>
            <a:r>
              <a:rPr lang="en-US" sz="2800" b="1" dirty="0" smtClean="0">
                <a:ln w="11430"/>
                <a:solidFill>
                  <a:srgbClr val="C00000"/>
                </a:solidFill>
                <a:effectLst>
                  <a:outerShdw blurRad="80000" dist="40000" dir="5040000" algn="tl">
                    <a:srgbClr val="000000">
                      <a:alpha val="30000"/>
                    </a:srgbClr>
                  </a:outerShdw>
                </a:effectLst>
                <a:latin typeface="+mj-lt"/>
                <a:ea typeface="+mj-ea"/>
                <a:cs typeface="+mj-cs"/>
              </a:rPr>
              <a:t>, </a:t>
            </a:r>
            <a:r>
              <a:rPr lang="ru-RU" sz="2800" b="1" dirty="0" smtClean="0">
                <a:ln w="11430"/>
                <a:solidFill>
                  <a:srgbClr val="C00000"/>
                </a:solidFill>
                <a:effectLst>
                  <a:outerShdw blurRad="80000" dist="40000" dir="5040000" algn="tl">
                    <a:srgbClr val="000000">
                      <a:alpha val="30000"/>
                    </a:srgbClr>
                  </a:outerShdw>
                </a:effectLst>
                <a:latin typeface="+mj-lt"/>
                <a:ea typeface="+mj-ea"/>
                <a:cs typeface="+mj-cs"/>
              </a:rPr>
              <a:t>тем и рады</a:t>
            </a:r>
            <a:r>
              <a:rPr lang="en-US" sz="2800" b="1" dirty="0" smtClean="0">
                <a:ln w="11430"/>
                <a:solidFill>
                  <a:srgbClr val="C00000"/>
                </a:solidFill>
                <a:effectLst>
                  <a:outerShdw blurRad="80000" dist="40000" dir="5040000" algn="tl">
                    <a:srgbClr val="000000">
                      <a:alpha val="30000"/>
                    </a:srgbClr>
                  </a:outerShdw>
                </a:effectLst>
                <a:latin typeface="+mj-lt"/>
                <a:ea typeface="+mj-ea"/>
                <a:cs typeface="+mj-cs"/>
              </a:rPr>
              <a:t>….</a:t>
            </a:r>
            <a:endParaRPr lang="ru-RU" sz="2800" b="1" dirty="0">
              <a:ln w="11430"/>
              <a:solidFill>
                <a:schemeClr val="tx2">
                  <a:lumMod val="60000"/>
                  <a:lumOff val="40000"/>
                </a:schemeClr>
              </a:solidFill>
              <a:effectLst>
                <a:outerShdw blurRad="80000" dist="40000" dir="5040000" algn="tl">
                  <a:srgbClr val="000000">
                    <a:alpha val="30000"/>
                  </a:srgbClr>
                </a:outerShdw>
              </a:effectLst>
              <a:latin typeface="+mj-lt"/>
              <a:ea typeface="+mj-ea"/>
              <a:cs typeface="+mj-cs"/>
            </a:endParaRPr>
          </a:p>
        </p:txBody>
      </p:sp>
      <p:sp>
        <p:nvSpPr>
          <p:cNvPr id="7" name="TextBox 6"/>
          <p:cNvSpPr txBox="1"/>
          <p:nvPr/>
        </p:nvSpPr>
        <p:spPr>
          <a:xfrm>
            <a:off x="428596" y="4221088"/>
            <a:ext cx="8319868" cy="1785104"/>
          </a:xfrm>
          <a:prstGeom prst="rect">
            <a:avLst/>
          </a:prstGeom>
          <a:noFill/>
        </p:spPr>
        <p:txBody>
          <a:bodyPr wrap="square" rtlCol="0">
            <a:spAutoFit/>
          </a:bodyPr>
          <a:lstStyle/>
          <a:p>
            <a:pPr algn="ctr">
              <a:spcBef>
                <a:spcPts val="600"/>
              </a:spcBef>
            </a:pPr>
            <a:r>
              <a:rPr lang="ru-RU" sz="2000" dirty="0" smtClean="0">
                <a:solidFill>
                  <a:srgbClr val="0070C0"/>
                </a:solidFill>
              </a:rPr>
              <a:t>Всего </a:t>
            </a:r>
            <a:r>
              <a:rPr lang="ru-RU" sz="2000" dirty="0" err="1" smtClean="0">
                <a:solidFill>
                  <a:srgbClr val="0070C0"/>
                </a:solidFill>
              </a:rPr>
              <a:t>судозаходов</a:t>
            </a:r>
            <a:r>
              <a:rPr lang="ru-RU" sz="2000" dirty="0" smtClean="0">
                <a:solidFill>
                  <a:srgbClr val="0070C0"/>
                </a:solidFill>
              </a:rPr>
              <a:t> в порты Крыма в 2013 г. – менее </a:t>
            </a:r>
            <a:r>
              <a:rPr lang="ru-RU" sz="2000" b="1" dirty="0" smtClean="0">
                <a:solidFill>
                  <a:srgbClr val="FF0000"/>
                </a:solidFill>
              </a:rPr>
              <a:t>3</a:t>
            </a:r>
            <a:r>
              <a:rPr lang="ru-RU" sz="2000" dirty="0" smtClean="0">
                <a:solidFill>
                  <a:srgbClr val="0070C0"/>
                </a:solidFill>
              </a:rPr>
              <a:t> тыс.</a:t>
            </a:r>
          </a:p>
          <a:p>
            <a:pPr algn="ctr">
              <a:spcBef>
                <a:spcPts val="600"/>
              </a:spcBef>
            </a:pPr>
            <a:endParaRPr lang="ru-RU" sz="2000" dirty="0" smtClean="0"/>
          </a:p>
          <a:p>
            <a:pPr algn="ctr">
              <a:spcBef>
                <a:spcPts val="600"/>
              </a:spcBef>
            </a:pPr>
            <a:r>
              <a:rPr lang="ru-RU" sz="2000" dirty="0" smtClean="0"/>
              <a:t>Для сравнения:</a:t>
            </a:r>
            <a:r>
              <a:rPr lang="ru-RU" sz="2000" dirty="0" smtClean="0">
                <a:solidFill>
                  <a:srgbClr val="0070C0"/>
                </a:solidFill>
              </a:rPr>
              <a:t> </a:t>
            </a:r>
            <a:br>
              <a:rPr lang="ru-RU" sz="2000" dirty="0" smtClean="0">
                <a:solidFill>
                  <a:srgbClr val="0070C0"/>
                </a:solidFill>
              </a:rPr>
            </a:br>
            <a:r>
              <a:rPr lang="ru-RU" sz="2000" dirty="0" smtClean="0">
                <a:solidFill>
                  <a:srgbClr val="0070C0"/>
                </a:solidFill>
              </a:rPr>
              <a:t>по данным </a:t>
            </a:r>
            <a:r>
              <a:rPr lang="ru-RU" sz="2000" dirty="0" err="1" smtClean="0">
                <a:solidFill>
                  <a:srgbClr val="0070C0"/>
                </a:solidFill>
              </a:rPr>
              <a:t>МИНТРАНСа</a:t>
            </a:r>
            <a:r>
              <a:rPr lang="ru-RU" sz="2000" dirty="0" smtClean="0">
                <a:solidFill>
                  <a:srgbClr val="0070C0"/>
                </a:solidFill>
              </a:rPr>
              <a:t> РФ в морских портах России в 2013 г. </a:t>
            </a:r>
            <a:br>
              <a:rPr lang="ru-RU" sz="2000" dirty="0" smtClean="0">
                <a:solidFill>
                  <a:srgbClr val="0070C0"/>
                </a:solidFill>
              </a:rPr>
            </a:br>
            <a:r>
              <a:rPr lang="ru-RU" sz="2000" dirty="0" smtClean="0">
                <a:solidFill>
                  <a:srgbClr val="0070C0"/>
                </a:solidFill>
              </a:rPr>
              <a:t>было зарегистрировано </a:t>
            </a:r>
            <a:r>
              <a:rPr lang="ru-RU" sz="2000" b="1" dirty="0" smtClean="0">
                <a:solidFill>
                  <a:srgbClr val="FF0000"/>
                </a:solidFill>
              </a:rPr>
              <a:t>155</a:t>
            </a:r>
            <a:r>
              <a:rPr lang="ru-RU" sz="2000" dirty="0" smtClean="0">
                <a:solidFill>
                  <a:srgbClr val="0070C0"/>
                </a:solidFill>
              </a:rPr>
              <a:t> тыс. </a:t>
            </a:r>
            <a:r>
              <a:rPr lang="ru-RU" sz="2000" dirty="0" err="1" smtClean="0">
                <a:solidFill>
                  <a:srgbClr val="0070C0"/>
                </a:solidFill>
              </a:rPr>
              <a:t>судозаходов</a:t>
            </a:r>
            <a:r>
              <a:rPr lang="ru-RU" sz="2000" dirty="0" smtClean="0">
                <a:solidFill>
                  <a:srgbClr val="0070C0"/>
                </a:solidFill>
              </a:rPr>
              <a:t>.</a:t>
            </a:r>
          </a:p>
        </p:txBody>
      </p:sp>
      <p:graphicFrame>
        <p:nvGraphicFramePr>
          <p:cNvPr id="8" name="Таблица 7"/>
          <p:cNvGraphicFramePr>
            <a:graphicFrameLocks noGrp="1"/>
          </p:cNvGraphicFramePr>
          <p:nvPr/>
        </p:nvGraphicFramePr>
        <p:xfrm>
          <a:off x="107504" y="1412776"/>
          <a:ext cx="8572559" cy="2560320"/>
        </p:xfrm>
        <a:graphic>
          <a:graphicData uri="http://schemas.openxmlformats.org/drawingml/2006/table">
            <a:tbl>
              <a:tblPr firstRow="1" bandRow="1">
                <a:tableStyleId>{5C22544A-7EE6-4342-B048-85BDC9FD1C3A}</a:tableStyleId>
              </a:tblPr>
              <a:tblGrid>
                <a:gridCol w="2268918"/>
                <a:gridCol w="1099191"/>
                <a:gridCol w="1475117"/>
                <a:gridCol w="1243111"/>
                <a:gridCol w="1243111"/>
                <a:gridCol w="1243111"/>
              </a:tblGrid>
              <a:tr h="0">
                <a:tc>
                  <a:txBody>
                    <a:bodyPr/>
                    <a:lstStyle/>
                    <a:p>
                      <a:endParaRPr lang="ru-RU" sz="1800" dirty="0">
                        <a:solidFill>
                          <a:schemeClr val="tx1"/>
                        </a:solidFill>
                      </a:endParaRPr>
                    </a:p>
                  </a:txBody>
                  <a:tcPr anchor="ctr">
                    <a:lnL w="12700" cmpd="sng">
                      <a:noFill/>
                    </a:lnL>
                    <a:lnR w="9525"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ru-RU" sz="1800" dirty="0" smtClean="0">
                          <a:solidFill>
                            <a:schemeClr val="tx1"/>
                          </a:solidFill>
                        </a:rPr>
                        <a:t>Керчь</a:t>
                      </a:r>
                      <a:endParaRPr lang="ru-RU" sz="1800" dirty="0">
                        <a:solidFill>
                          <a:schemeClr val="tx1"/>
                        </a:solidFill>
                      </a:endParaRPr>
                    </a:p>
                  </a:txBody>
                  <a:tcPr anchor="ctr">
                    <a:lnL w="9525" cap="flat" cmpd="sng" algn="ctr">
                      <a:solidFill>
                        <a:srgbClr val="0070C0"/>
                      </a:solidFill>
                      <a:prstDash val="solid"/>
                      <a:round/>
                      <a:headEnd type="none" w="med" len="med"/>
                      <a:tailEnd type="none" w="med" len="med"/>
                    </a:lnL>
                    <a:lnR w="9525"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ru-RU" sz="1800" dirty="0" smtClean="0">
                          <a:solidFill>
                            <a:schemeClr val="tx1"/>
                          </a:solidFill>
                        </a:rPr>
                        <a:t>Севастополь</a:t>
                      </a:r>
                      <a:endParaRPr lang="ru-RU" sz="1800" dirty="0">
                        <a:solidFill>
                          <a:schemeClr val="tx1"/>
                        </a:solidFill>
                      </a:endParaRPr>
                    </a:p>
                  </a:txBody>
                  <a:tcPr anchor="ctr">
                    <a:lnL w="9525" cap="flat" cmpd="sng" algn="ctr">
                      <a:solidFill>
                        <a:srgbClr val="0070C0"/>
                      </a:solidFill>
                      <a:prstDash val="solid"/>
                      <a:round/>
                      <a:headEnd type="none" w="med" len="med"/>
                      <a:tailEnd type="none" w="med" len="med"/>
                    </a:lnL>
                    <a:lnR w="9525"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ru-RU" sz="1800" dirty="0" smtClean="0">
                          <a:solidFill>
                            <a:schemeClr val="tx1"/>
                          </a:solidFill>
                        </a:rPr>
                        <a:t>Феодосия</a:t>
                      </a:r>
                      <a:endParaRPr lang="ru-RU" sz="1800" dirty="0">
                        <a:solidFill>
                          <a:schemeClr val="tx1"/>
                        </a:solidFill>
                      </a:endParaRPr>
                    </a:p>
                  </a:txBody>
                  <a:tcPr anchor="ctr">
                    <a:lnL w="9525" cap="flat" cmpd="sng" algn="ctr">
                      <a:solidFill>
                        <a:srgbClr val="0070C0"/>
                      </a:solidFill>
                      <a:prstDash val="solid"/>
                      <a:round/>
                      <a:headEnd type="none" w="med" len="med"/>
                      <a:tailEnd type="none" w="med" len="med"/>
                    </a:lnL>
                    <a:lnR w="9525"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ru-RU" sz="1800" dirty="0" smtClean="0">
                          <a:solidFill>
                            <a:schemeClr val="tx1"/>
                          </a:solidFill>
                        </a:rPr>
                        <a:t>Ялта </a:t>
                      </a:r>
                      <a:endParaRPr lang="ru-RU" sz="1800" dirty="0">
                        <a:solidFill>
                          <a:schemeClr val="tx1"/>
                        </a:solidFill>
                      </a:endParaRPr>
                    </a:p>
                  </a:txBody>
                  <a:tcPr anchor="ctr">
                    <a:lnL w="9525" cap="flat" cmpd="sng" algn="ctr">
                      <a:solidFill>
                        <a:srgbClr val="0070C0"/>
                      </a:solidFill>
                      <a:prstDash val="solid"/>
                      <a:round/>
                      <a:headEnd type="none" w="med" len="med"/>
                      <a:tailEnd type="none" w="med" len="med"/>
                    </a:lnL>
                    <a:lnR w="9525"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ru-RU" sz="1800" dirty="0" smtClean="0">
                          <a:solidFill>
                            <a:schemeClr val="tx1"/>
                          </a:solidFill>
                        </a:rPr>
                        <a:t>Евпатория</a:t>
                      </a:r>
                      <a:endParaRPr lang="ru-RU" sz="1800" dirty="0">
                        <a:solidFill>
                          <a:schemeClr val="tx1"/>
                        </a:solidFill>
                      </a:endParaRPr>
                    </a:p>
                  </a:txBody>
                  <a:tcPr anchor="ctr">
                    <a:lnL w="9525" cap="flat" cmpd="sng" algn="ctr">
                      <a:solidFill>
                        <a:srgbClr val="0070C0"/>
                      </a:solidFill>
                      <a:prstDash val="solid"/>
                      <a:round/>
                      <a:headEnd type="none" w="med" len="med"/>
                      <a:tailEnd type="none" w="med" len="med"/>
                    </a:lnL>
                    <a:lnR w="12700" cmpd="sng">
                      <a:noFill/>
                    </a:lnR>
                    <a:lnT w="19050" cap="flat" cmpd="sng" algn="ctr">
                      <a:solidFill>
                        <a:srgbClr val="0070C0"/>
                      </a:solidFill>
                      <a:prstDash val="solid"/>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noFill/>
                  </a:tcPr>
                </a:tc>
              </a:tr>
              <a:tr h="0">
                <a:tc>
                  <a:txBody>
                    <a:bodyPr/>
                    <a:lstStyle/>
                    <a:p>
                      <a:r>
                        <a:rPr lang="ru-RU" sz="1800" b="1" dirty="0" smtClean="0">
                          <a:solidFill>
                            <a:srgbClr val="FF0000"/>
                          </a:solidFill>
                        </a:rPr>
                        <a:t>Период наблюдения</a:t>
                      </a:r>
                      <a:endParaRPr lang="ru-RU" sz="1800" b="1" dirty="0">
                        <a:solidFill>
                          <a:srgbClr val="FF0000"/>
                        </a:solidFill>
                      </a:endParaRPr>
                    </a:p>
                  </a:txBody>
                  <a:tcPr anchor="ctr">
                    <a:lnL w="12700" cmpd="sng">
                      <a:noFill/>
                    </a:lnL>
                    <a:lnR w="9525"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noFill/>
                  </a:tcPr>
                </a:tc>
                <a:tc gridSpan="5">
                  <a:txBody>
                    <a:bodyPr/>
                    <a:lstStyle/>
                    <a:p>
                      <a:pPr algn="ctr"/>
                      <a:r>
                        <a:rPr lang="ru-RU" sz="1800" b="1" dirty="0" smtClean="0">
                          <a:solidFill>
                            <a:srgbClr val="FF0000"/>
                          </a:solidFill>
                        </a:rPr>
                        <a:t>2013 г.</a:t>
                      </a:r>
                      <a:endParaRPr lang="ru-RU" sz="1800" b="1" dirty="0">
                        <a:solidFill>
                          <a:srgbClr val="FF0000"/>
                        </a:solidFill>
                      </a:endParaRPr>
                    </a:p>
                  </a:txBody>
                  <a:tcPr anchor="ctr">
                    <a:lnL w="9525" cap="flat" cmpd="sng" algn="ctr">
                      <a:solidFill>
                        <a:srgbClr val="0070C0"/>
                      </a:solidFill>
                      <a:prstDash val="solid"/>
                      <a:round/>
                      <a:headEnd type="none" w="med" len="med"/>
                      <a:tailEnd type="none" w="med" len="med"/>
                    </a:lnL>
                    <a:lnR w="9525" cap="flat" cmpd="sng" algn="ctr">
                      <a:no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ru-RU"/>
                    </a:p>
                  </a:txBody>
                  <a:tcPr/>
                </a:tc>
                <a:tc hMerge="1">
                  <a:txBody>
                    <a:bodyPr/>
                    <a:lstStyle/>
                    <a:p>
                      <a:endParaRPr lang="ru-RU"/>
                    </a:p>
                  </a:txBody>
                  <a:tcPr/>
                </a:tc>
                <a:tc hMerge="1">
                  <a:txBody>
                    <a:bodyPr/>
                    <a:lstStyle/>
                    <a:p>
                      <a:pPr algn="ctr"/>
                      <a:endParaRPr lang="ru-RU" sz="1800" b="1" dirty="0">
                        <a:solidFill>
                          <a:srgbClr val="FF0000"/>
                        </a:solidFill>
                      </a:endParaRPr>
                    </a:p>
                  </a:txBody>
                  <a:tcPr anchor="ctr">
                    <a:lnL w="9525" cap="flat" cmpd="sng" algn="ctr">
                      <a:solidFill>
                        <a:srgbClr val="0070C0"/>
                      </a:solidFill>
                      <a:prstDash val="solid"/>
                      <a:round/>
                      <a:headEnd type="none" w="med" len="med"/>
                      <a:tailEnd type="none" w="med" len="med"/>
                    </a:lnL>
                    <a:lnR w="9525"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lang="ru-RU" sz="1800" b="1" dirty="0">
                        <a:solidFill>
                          <a:srgbClr val="FF0000"/>
                        </a:solidFill>
                      </a:endParaRPr>
                    </a:p>
                  </a:txBody>
                  <a:tcPr anchor="ctr">
                    <a:lnL w="9525" cap="flat" cmpd="sng" algn="ctr">
                      <a:solidFill>
                        <a:srgbClr val="0070C0"/>
                      </a:solidFill>
                      <a:prstDash val="solid"/>
                      <a:round/>
                      <a:headEnd type="none" w="med" len="med"/>
                      <a:tailEnd type="none" w="med" len="med"/>
                    </a:lnL>
                    <a:lnR w="12700" cmpd="sng">
                      <a:noFill/>
                    </a:lnR>
                    <a:lnT w="19050"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noFill/>
                  </a:tcPr>
                </a:tc>
              </a:tr>
              <a:tr h="0">
                <a:tc>
                  <a:txBody>
                    <a:bodyPr/>
                    <a:lstStyle/>
                    <a:p>
                      <a:r>
                        <a:rPr lang="ru-RU" sz="1800" dirty="0" smtClean="0"/>
                        <a:t>Пассажирские</a:t>
                      </a:r>
                      <a:endParaRPr lang="ru-RU" sz="1800" dirty="0"/>
                    </a:p>
                  </a:txBody>
                  <a:tcPr>
                    <a:lnL w="12700" cmpd="sng">
                      <a:noFill/>
                    </a:lnL>
                    <a:lnR w="9525" cap="flat" cmpd="sng" algn="ctr">
                      <a:solidFill>
                        <a:srgbClr val="0070C0"/>
                      </a:solidFill>
                      <a:prstDash val="solid"/>
                      <a:round/>
                      <a:headEnd type="none" w="med" len="med"/>
                      <a:tailEnd type="none" w="med" len="med"/>
                    </a:lnR>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ru-RU" sz="1800" dirty="0" smtClean="0"/>
                        <a:t>137</a:t>
                      </a:r>
                      <a:endParaRPr lang="ru-RU" sz="1800" dirty="0"/>
                    </a:p>
                  </a:txBody>
                  <a:tcPr>
                    <a:lnL w="9525" cap="flat" cmpd="sng" algn="ctr">
                      <a:solidFill>
                        <a:srgbClr val="0070C0"/>
                      </a:solidFill>
                      <a:prstDash val="solid"/>
                      <a:round/>
                      <a:headEnd type="none" w="med" len="med"/>
                      <a:tailEnd type="none" w="med" len="med"/>
                    </a:lnL>
                    <a:lnR w="9525" cap="flat" cmpd="sng" algn="ctr">
                      <a:solidFill>
                        <a:srgbClr val="0070C0"/>
                      </a:solidFill>
                      <a:prstDash val="solid"/>
                      <a:round/>
                      <a:headEnd type="none" w="med" len="med"/>
                      <a:tailEnd type="none" w="med" len="med"/>
                    </a:lnR>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ru-RU" sz="1800" dirty="0" smtClean="0"/>
                        <a:t>493</a:t>
                      </a:r>
                      <a:endParaRPr lang="ru-RU" sz="1800" dirty="0"/>
                    </a:p>
                  </a:txBody>
                  <a:tcPr>
                    <a:lnL w="9525" cap="flat" cmpd="sng" algn="ctr">
                      <a:solidFill>
                        <a:srgbClr val="0070C0"/>
                      </a:solidFill>
                      <a:prstDash val="solid"/>
                      <a:round/>
                      <a:headEnd type="none" w="med" len="med"/>
                      <a:tailEnd type="none" w="med" len="med"/>
                    </a:lnL>
                    <a:lnR w="9525" cap="flat" cmpd="sng" algn="ctr">
                      <a:solidFill>
                        <a:srgbClr val="0070C0"/>
                      </a:solidFill>
                      <a:prstDash val="solid"/>
                      <a:round/>
                      <a:headEnd type="none" w="med" len="med"/>
                      <a:tailEnd type="none" w="med" len="med"/>
                    </a:lnR>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ru-RU" sz="1800" dirty="0" smtClean="0"/>
                        <a:t>18</a:t>
                      </a:r>
                      <a:endParaRPr lang="ru-RU" sz="1800" dirty="0"/>
                    </a:p>
                  </a:txBody>
                  <a:tcPr>
                    <a:lnL w="9525" cap="flat" cmpd="sng" algn="ctr">
                      <a:solidFill>
                        <a:srgbClr val="0070C0"/>
                      </a:solidFill>
                      <a:prstDash val="solid"/>
                      <a:round/>
                      <a:headEnd type="none" w="med" len="med"/>
                      <a:tailEnd type="none" w="med" len="med"/>
                    </a:lnL>
                    <a:lnR w="9525" cap="flat" cmpd="sng" algn="ctr">
                      <a:solidFill>
                        <a:srgbClr val="0070C0"/>
                      </a:solidFill>
                      <a:prstDash val="solid"/>
                      <a:round/>
                      <a:headEnd type="none" w="med" len="med"/>
                      <a:tailEnd type="none" w="med" len="med"/>
                    </a:lnR>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ru-RU" sz="1800" dirty="0" smtClean="0"/>
                        <a:t>124</a:t>
                      </a:r>
                      <a:endParaRPr lang="ru-RU" sz="1800" dirty="0"/>
                    </a:p>
                  </a:txBody>
                  <a:tcPr>
                    <a:lnL w="9525" cap="flat" cmpd="sng" algn="ctr">
                      <a:solidFill>
                        <a:srgbClr val="0070C0"/>
                      </a:solidFill>
                      <a:prstDash val="solid"/>
                      <a:round/>
                      <a:headEnd type="none" w="med" len="med"/>
                      <a:tailEnd type="none" w="med" len="med"/>
                    </a:lnL>
                    <a:lnR w="9525" cap="flat" cmpd="sng" algn="ctr">
                      <a:solidFill>
                        <a:srgbClr val="0070C0"/>
                      </a:solidFill>
                      <a:prstDash val="solid"/>
                      <a:round/>
                      <a:headEnd type="none" w="med" len="med"/>
                      <a:tailEnd type="none" w="med" len="med"/>
                    </a:lnR>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ru-RU" sz="1800" dirty="0" smtClean="0"/>
                        <a:t>236</a:t>
                      </a:r>
                      <a:endParaRPr lang="ru-RU" sz="1800" dirty="0"/>
                    </a:p>
                  </a:txBody>
                  <a:tcPr>
                    <a:lnL w="9525" cap="flat" cmpd="sng" algn="ctr">
                      <a:solidFill>
                        <a:srgbClr val="0070C0"/>
                      </a:solidFill>
                      <a:prstDash val="solid"/>
                      <a:round/>
                      <a:headEnd type="none" w="med" len="med"/>
                      <a:tailEnd type="none" w="med" len="med"/>
                    </a:lnL>
                    <a:lnR w="12700" cmpd="sng">
                      <a:noFill/>
                    </a:lnR>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noFill/>
                  </a:tcPr>
                </a:tc>
              </a:tr>
              <a:tr h="0">
                <a:tc>
                  <a:txBody>
                    <a:bodyPr/>
                    <a:lstStyle/>
                    <a:p>
                      <a:r>
                        <a:rPr lang="ru-RU" sz="1800" dirty="0" smtClean="0"/>
                        <a:t>Танкеры</a:t>
                      </a:r>
                      <a:endParaRPr lang="ru-RU" sz="1800" dirty="0"/>
                    </a:p>
                  </a:txBody>
                  <a:tcPr>
                    <a:lnL w="12700" cmpd="sng">
                      <a:noFill/>
                    </a:lnL>
                    <a:lnR w="9525" cap="flat" cmpd="sng" algn="ctr">
                      <a:solidFill>
                        <a:srgbClr val="0070C0"/>
                      </a:solidFill>
                      <a:prstDash val="solid"/>
                      <a:round/>
                      <a:headEnd type="none" w="med" len="med"/>
                      <a:tailEnd type="none" w="med" len="med"/>
                    </a:lnR>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ru-RU" sz="1800" dirty="0" smtClean="0"/>
                        <a:t>351</a:t>
                      </a:r>
                      <a:endParaRPr lang="ru-RU" sz="1800" dirty="0"/>
                    </a:p>
                  </a:txBody>
                  <a:tcPr>
                    <a:lnL w="9525" cap="flat" cmpd="sng" algn="ctr">
                      <a:solidFill>
                        <a:srgbClr val="0070C0"/>
                      </a:solidFill>
                      <a:prstDash val="solid"/>
                      <a:round/>
                      <a:headEnd type="none" w="med" len="med"/>
                      <a:tailEnd type="none" w="med" len="med"/>
                    </a:lnL>
                    <a:lnR w="9525" cap="flat" cmpd="sng" algn="ctr">
                      <a:solidFill>
                        <a:srgbClr val="0070C0"/>
                      </a:solidFill>
                      <a:prstDash val="solid"/>
                      <a:round/>
                      <a:headEnd type="none" w="med" len="med"/>
                      <a:tailEnd type="none" w="med" len="med"/>
                    </a:lnR>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ru-RU" sz="1800" dirty="0" smtClean="0"/>
                        <a:t>50</a:t>
                      </a:r>
                      <a:endParaRPr lang="ru-RU" sz="1800" dirty="0"/>
                    </a:p>
                  </a:txBody>
                  <a:tcPr>
                    <a:lnL w="9525" cap="flat" cmpd="sng" algn="ctr">
                      <a:solidFill>
                        <a:srgbClr val="0070C0"/>
                      </a:solidFill>
                      <a:prstDash val="solid"/>
                      <a:round/>
                      <a:headEnd type="none" w="med" len="med"/>
                      <a:tailEnd type="none" w="med" len="med"/>
                    </a:lnL>
                    <a:lnR w="9525" cap="flat" cmpd="sng" algn="ctr">
                      <a:solidFill>
                        <a:srgbClr val="0070C0"/>
                      </a:solidFill>
                      <a:prstDash val="solid"/>
                      <a:round/>
                      <a:headEnd type="none" w="med" len="med"/>
                      <a:tailEnd type="none" w="med" len="med"/>
                    </a:lnR>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ru-RU" sz="1800" dirty="0" smtClean="0"/>
                        <a:t>43</a:t>
                      </a:r>
                      <a:endParaRPr lang="ru-RU" sz="1800" dirty="0"/>
                    </a:p>
                  </a:txBody>
                  <a:tcPr>
                    <a:lnL w="9525" cap="flat" cmpd="sng" algn="ctr">
                      <a:solidFill>
                        <a:srgbClr val="0070C0"/>
                      </a:solidFill>
                      <a:prstDash val="solid"/>
                      <a:round/>
                      <a:headEnd type="none" w="med" len="med"/>
                      <a:tailEnd type="none" w="med" len="med"/>
                    </a:lnL>
                    <a:lnR w="9525" cap="flat" cmpd="sng" algn="ctr">
                      <a:solidFill>
                        <a:srgbClr val="0070C0"/>
                      </a:solidFill>
                      <a:prstDash val="solid"/>
                      <a:round/>
                      <a:headEnd type="none" w="med" len="med"/>
                      <a:tailEnd type="none" w="med" len="med"/>
                    </a:lnR>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ru-RU" sz="1800" dirty="0" smtClean="0"/>
                        <a:t>-</a:t>
                      </a:r>
                      <a:endParaRPr lang="ru-RU" sz="1800" dirty="0"/>
                    </a:p>
                  </a:txBody>
                  <a:tcPr>
                    <a:lnL w="9525" cap="flat" cmpd="sng" algn="ctr">
                      <a:solidFill>
                        <a:srgbClr val="0070C0"/>
                      </a:solidFill>
                      <a:prstDash val="solid"/>
                      <a:round/>
                      <a:headEnd type="none" w="med" len="med"/>
                      <a:tailEnd type="none" w="med" len="med"/>
                    </a:lnL>
                    <a:lnR w="9525" cap="flat" cmpd="sng" algn="ctr">
                      <a:solidFill>
                        <a:srgbClr val="0070C0"/>
                      </a:solidFill>
                      <a:prstDash val="solid"/>
                      <a:round/>
                      <a:headEnd type="none" w="med" len="med"/>
                      <a:tailEnd type="none" w="med" len="med"/>
                    </a:lnR>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ru-RU" sz="1800" dirty="0" smtClean="0"/>
                        <a:t>-</a:t>
                      </a:r>
                      <a:endParaRPr lang="ru-RU" sz="1800" dirty="0"/>
                    </a:p>
                  </a:txBody>
                  <a:tcPr>
                    <a:lnL w="9525" cap="flat" cmpd="sng" algn="ctr">
                      <a:solidFill>
                        <a:srgbClr val="0070C0"/>
                      </a:solidFill>
                      <a:prstDash val="solid"/>
                      <a:round/>
                      <a:headEnd type="none" w="med" len="med"/>
                      <a:tailEnd type="none" w="med" len="med"/>
                    </a:lnL>
                    <a:lnR w="12700" cmpd="sng">
                      <a:noFill/>
                    </a:lnR>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noFill/>
                  </a:tcPr>
                </a:tc>
              </a:tr>
              <a:tr h="0">
                <a:tc>
                  <a:txBody>
                    <a:bodyPr/>
                    <a:lstStyle/>
                    <a:p>
                      <a:r>
                        <a:rPr lang="ru-RU" sz="1800" dirty="0" smtClean="0"/>
                        <a:t>Грузовые</a:t>
                      </a:r>
                      <a:endParaRPr lang="ru-RU" sz="1800" dirty="0"/>
                    </a:p>
                  </a:txBody>
                  <a:tcPr>
                    <a:lnL w="12700" cmpd="sng">
                      <a:noFill/>
                    </a:lnL>
                    <a:lnR w="9525" cap="flat" cmpd="sng" algn="ctr">
                      <a:solidFill>
                        <a:srgbClr val="0070C0"/>
                      </a:solidFill>
                      <a:prstDash val="solid"/>
                      <a:round/>
                      <a:headEnd type="none" w="med" len="med"/>
                      <a:tailEnd type="none" w="med" len="med"/>
                    </a:lnR>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ru-RU" sz="1800" dirty="0" smtClean="0"/>
                        <a:t>193</a:t>
                      </a:r>
                      <a:endParaRPr lang="ru-RU" sz="1800" dirty="0"/>
                    </a:p>
                  </a:txBody>
                  <a:tcPr>
                    <a:lnL w="9525" cap="flat" cmpd="sng" algn="ctr">
                      <a:solidFill>
                        <a:srgbClr val="0070C0"/>
                      </a:solidFill>
                      <a:prstDash val="solid"/>
                      <a:round/>
                      <a:headEnd type="none" w="med" len="med"/>
                      <a:tailEnd type="none" w="med" len="med"/>
                    </a:lnL>
                    <a:lnR w="9525" cap="flat" cmpd="sng" algn="ctr">
                      <a:solidFill>
                        <a:srgbClr val="0070C0"/>
                      </a:solidFill>
                      <a:prstDash val="solid"/>
                      <a:round/>
                      <a:headEnd type="none" w="med" len="med"/>
                      <a:tailEnd type="none" w="med" len="med"/>
                    </a:lnR>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ru-RU" sz="1800" dirty="0" smtClean="0"/>
                        <a:t>08</a:t>
                      </a:r>
                      <a:endParaRPr lang="ru-RU" sz="1800" dirty="0"/>
                    </a:p>
                  </a:txBody>
                  <a:tcPr>
                    <a:lnL w="9525" cap="flat" cmpd="sng" algn="ctr">
                      <a:solidFill>
                        <a:srgbClr val="0070C0"/>
                      </a:solidFill>
                      <a:prstDash val="solid"/>
                      <a:round/>
                      <a:headEnd type="none" w="med" len="med"/>
                      <a:tailEnd type="none" w="med" len="med"/>
                    </a:lnL>
                    <a:lnR w="9525" cap="flat" cmpd="sng" algn="ctr">
                      <a:solidFill>
                        <a:srgbClr val="0070C0"/>
                      </a:solidFill>
                      <a:prstDash val="solid"/>
                      <a:round/>
                      <a:headEnd type="none" w="med" len="med"/>
                      <a:tailEnd type="none" w="med" len="med"/>
                    </a:lnR>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ru-RU" sz="1800" dirty="0" smtClean="0"/>
                        <a:t>5</a:t>
                      </a:r>
                      <a:endParaRPr lang="ru-RU" sz="1800" dirty="0"/>
                    </a:p>
                  </a:txBody>
                  <a:tcPr>
                    <a:lnL w="9525" cap="flat" cmpd="sng" algn="ctr">
                      <a:solidFill>
                        <a:srgbClr val="0070C0"/>
                      </a:solidFill>
                      <a:prstDash val="solid"/>
                      <a:round/>
                      <a:headEnd type="none" w="med" len="med"/>
                      <a:tailEnd type="none" w="med" len="med"/>
                    </a:lnL>
                    <a:lnR w="9525" cap="flat" cmpd="sng" algn="ctr">
                      <a:solidFill>
                        <a:srgbClr val="0070C0"/>
                      </a:solidFill>
                      <a:prstDash val="solid"/>
                      <a:round/>
                      <a:headEnd type="none" w="med" len="med"/>
                      <a:tailEnd type="none" w="med" len="med"/>
                    </a:lnR>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ru-RU" sz="1800" dirty="0" smtClean="0"/>
                        <a:t>-</a:t>
                      </a:r>
                      <a:endParaRPr lang="ru-RU" sz="1800" dirty="0"/>
                    </a:p>
                  </a:txBody>
                  <a:tcPr>
                    <a:lnL w="9525" cap="flat" cmpd="sng" algn="ctr">
                      <a:solidFill>
                        <a:srgbClr val="0070C0"/>
                      </a:solidFill>
                      <a:prstDash val="solid"/>
                      <a:round/>
                      <a:headEnd type="none" w="med" len="med"/>
                      <a:tailEnd type="none" w="med" len="med"/>
                    </a:lnL>
                    <a:lnR w="9525" cap="flat" cmpd="sng" algn="ctr">
                      <a:solidFill>
                        <a:srgbClr val="0070C0"/>
                      </a:solidFill>
                      <a:prstDash val="solid"/>
                      <a:round/>
                      <a:headEnd type="none" w="med" len="med"/>
                      <a:tailEnd type="none" w="med" len="med"/>
                    </a:lnR>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ru-RU" sz="1800" dirty="0" smtClean="0"/>
                        <a:t>38</a:t>
                      </a:r>
                      <a:endParaRPr lang="ru-RU" sz="1800" dirty="0"/>
                    </a:p>
                  </a:txBody>
                  <a:tcPr>
                    <a:lnL w="9525" cap="flat" cmpd="sng" algn="ctr">
                      <a:solidFill>
                        <a:srgbClr val="0070C0"/>
                      </a:solidFill>
                      <a:prstDash val="solid"/>
                      <a:round/>
                      <a:headEnd type="none" w="med" len="med"/>
                      <a:tailEnd type="none" w="med" len="med"/>
                    </a:lnL>
                    <a:lnR w="12700" cmpd="sng">
                      <a:noFill/>
                    </a:lnR>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noFill/>
                  </a:tcPr>
                </a:tc>
              </a:tr>
              <a:tr h="0">
                <a:tc>
                  <a:txBody>
                    <a:bodyPr/>
                    <a:lstStyle/>
                    <a:p>
                      <a:r>
                        <a:rPr lang="ru-RU" sz="1800" dirty="0" smtClean="0"/>
                        <a:t>Прочие</a:t>
                      </a:r>
                      <a:endParaRPr lang="ru-RU" sz="1800" dirty="0"/>
                    </a:p>
                  </a:txBody>
                  <a:tcPr>
                    <a:lnL w="12700" cmpd="sng">
                      <a:noFill/>
                    </a:lnL>
                    <a:lnR w="9525" cap="flat" cmpd="sng" algn="ctr">
                      <a:solidFill>
                        <a:srgbClr val="0070C0"/>
                      </a:solidFill>
                      <a:prstDash val="solid"/>
                      <a:round/>
                      <a:headEnd type="none" w="med" len="med"/>
                      <a:tailEnd type="none" w="med" len="med"/>
                    </a:lnR>
                    <a:lnT w="9525" cap="flat" cmpd="sng" algn="ctr">
                      <a:solidFill>
                        <a:srgbClr val="0070C0"/>
                      </a:solidFill>
                      <a:prstDash val="solid"/>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ru-RU" sz="1800" dirty="0" smtClean="0"/>
                        <a:t>107</a:t>
                      </a:r>
                      <a:endParaRPr lang="ru-RU" sz="1800" dirty="0"/>
                    </a:p>
                  </a:txBody>
                  <a:tcPr>
                    <a:lnL w="9525" cap="flat" cmpd="sng" algn="ctr">
                      <a:solidFill>
                        <a:srgbClr val="0070C0"/>
                      </a:solidFill>
                      <a:prstDash val="solid"/>
                      <a:round/>
                      <a:headEnd type="none" w="med" len="med"/>
                      <a:tailEnd type="none" w="med" len="med"/>
                    </a:lnL>
                    <a:lnR w="9525" cap="flat" cmpd="sng" algn="ctr">
                      <a:solidFill>
                        <a:srgbClr val="0070C0"/>
                      </a:solidFill>
                      <a:prstDash val="solid"/>
                      <a:round/>
                      <a:headEnd type="none" w="med" len="med"/>
                      <a:tailEnd type="none" w="med" len="med"/>
                    </a:lnR>
                    <a:lnT w="9525" cap="flat" cmpd="sng" algn="ctr">
                      <a:solidFill>
                        <a:srgbClr val="0070C0"/>
                      </a:solidFill>
                      <a:prstDash val="solid"/>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ru-RU" sz="1800" dirty="0" smtClean="0"/>
                        <a:t>401</a:t>
                      </a:r>
                      <a:endParaRPr lang="ru-RU" sz="1800" dirty="0"/>
                    </a:p>
                  </a:txBody>
                  <a:tcPr>
                    <a:lnL w="9525" cap="flat" cmpd="sng" algn="ctr">
                      <a:solidFill>
                        <a:srgbClr val="0070C0"/>
                      </a:solidFill>
                      <a:prstDash val="solid"/>
                      <a:round/>
                      <a:headEnd type="none" w="med" len="med"/>
                      <a:tailEnd type="none" w="med" len="med"/>
                    </a:lnL>
                    <a:lnR w="9525" cap="flat" cmpd="sng" algn="ctr">
                      <a:solidFill>
                        <a:srgbClr val="0070C0"/>
                      </a:solidFill>
                      <a:prstDash val="solid"/>
                      <a:round/>
                      <a:headEnd type="none" w="med" len="med"/>
                      <a:tailEnd type="none" w="med" len="med"/>
                    </a:lnR>
                    <a:lnT w="9525" cap="flat" cmpd="sng" algn="ctr">
                      <a:solidFill>
                        <a:srgbClr val="0070C0"/>
                      </a:solidFill>
                      <a:prstDash val="solid"/>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ru-RU" sz="1800" dirty="0" smtClean="0"/>
                        <a:t>25</a:t>
                      </a:r>
                      <a:endParaRPr lang="ru-RU" sz="1800" dirty="0"/>
                    </a:p>
                  </a:txBody>
                  <a:tcPr>
                    <a:lnL w="9525" cap="flat" cmpd="sng" algn="ctr">
                      <a:solidFill>
                        <a:srgbClr val="0070C0"/>
                      </a:solidFill>
                      <a:prstDash val="solid"/>
                      <a:round/>
                      <a:headEnd type="none" w="med" len="med"/>
                      <a:tailEnd type="none" w="med" len="med"/>
                    </a:lnL>
                    <a:lnR w="9525" cap="flat" cmpd="sng" algn="ctr">
                      <a:solidFill>
                        <a:srgbClr val="0070C0"/>
                      </a:solidFill>
                      <a:prstDash val="solid"/>
                      <a:round/>
                      <a:headEnd type="none" w="med" len="med"/>
                      <a:tailEnd type="none" w="med" len="med"/>
                    </a:lnR>
                    <a:lnT w="9525" cap="flat" cmpd="sng" algn="ctr">
                      <a:solidFill>
                        <a:srgbClr val="0070C0"/>
                      </a:solidFill>
                      <a:prstDash val="solid"/>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ru-RU" sz="1400" dirty="0" smtClean="0"/>
                        <a:t>нет данных</a:t>
                      </a:r>
                      <a:endParaRPr lang="ru-RU" sz="1400" dirty="0"/>
                    </a:p>
                  </a:txBody>
                  <a:tcPr>
                    <a:lnL w="9525" cap="flat" cmpd="sng" algn="ctr">
                      <a:solidFill>
                        <a:srgbClr val="0070C0"/>
                      </a:solidFill>
                      <a:prstDash val="solid"/>
                      <a:round/>
                      <a:headEnd type="none" w="med" len="med"/>
                      <a:tailEnd type="none" w="med" len="med"/>
                    </a:lnL>
                    <a:lnR w="9525" cap="flat" cmpd="sng" algn="ctr">
                      <a:solidFill>
                        <a:srgbClr val="0070C0"/>
                      </a:solidFill>
                      <a:prstDash val="solid"/>
                      <a:round/>
                      <a:headEnd type="none" w="med" len="med"/>
                      <a:tailEnd type="none" w="med" len="med"/>
                    </a:lnR>
                    <a:lnT w="9525" cap="flat" cmpd="sng" algn="ctr">
                      <a:solidFill>
                        <a:srgbClr val="0070C0"/>
                      </a:solidFill>
                      <a:prstDash val="solid"/>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ru-RU" sz="1800" dirty="0" smtClean="0"/>
                        <a:t>-</a:t>
                      </a:r>
                      <a:endParaRPr lang="ru-RU" sz="1800" dirty="0"/>
                    </a:p>
                  </a:txBody>
                  <a:tcPr>
                    <a:lnL w="9525" cap="flat" cmpd="sng" algn="ctr">
                      <a:solidFill>
                        <a:srgbClr val="0070C0"/>
                      </a:solidFill>
                      <a:prstDash val="solid"/>
                      <a:round/>
                      <a:headEnd type="none" w="med" len="med"/>
                      <a:tailEnd type="none" w="med" len="med"/>
                    </a:lnL>
                    <a:lnR w="12700" cmpd="sng">
                      <a:noFill/>
                    </a:lnR>
                    <a:lnT w="9525" cap="flat" cmpd="sng" algn="ctr">
                      <a:solidFill>
                        <a:srgbClr val="0070C0"/>
                      </a:solidFill>
                      <a:prstDash val="solid"/>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noFill/>
                  </a:tcPr>
                </a:tc>
              </a:tr>
              <a:tr h="0">
                <a:tc>
                  <a:txBody>
                    <a:bodyPr/>
                    <a:lstStyle/>
                    <a:p>
                      <a:pPr algn="ctr"/>
                      <a:r>
                        <a:rPr lang="ru-RU" sz="1800" b="1" dirty="0" smtClean="0"/>
                        <a:t>Итого</a:t>
                      </a:r>
                      <a:endParaRPr lang="ru-RU" sz="1800" b="1" dirty="0"/>
                    </a:p>
                  </a:txBody>
                  <a:tcPr>
                    <a:lnL w="12700" cmpd="sng">
                      <a:noFill/>
                    </a:lnL>
                    <a:lnR w="9525"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ru-RU" sz="1800" b="1" dirty="0" smtClean="0"/>
                        <a:t>788</a:t>
                      </a:r>
                      <a:endParaRPr lang="ru-RU" sz="1800" b="1" dirty="0"/>
                    </a:p>
                  </a:txBody>
                  <a:tcPr>
                    <a:lnL w="9525" cap="flat" cmpd="sng" algn="ctr">
                      <a:solidFill>
                        <a:srgbClr val="0070C0"/>
                      </a:solidFill>
                      <a:prstDash val="solid"/>
                      <a:round/>
                      <a:headEnd type="none" w="med" len="med"/>
                      <a:tailEnd type="none" w="med" len="med"/>
                    </a:lnL>
                    <a:lnR w="9525"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ru-RU" sz="1800" b="1" dirty="0" smtClean="0"/>
                        <a:t>1 552</a:t>
                      </a:r>
                      <a:endParaRPr lang="ru-RU" sz="1800" b="1" dirty="0"/>
                    </a:p>
                  </a:txBody>
                  <a:tcPr>
                    <a:lnL w="9525" cap="flat" cmpd="sng" algn="ctr">
                      <a:solidFill>
                        <a:srgbClr val="0070C0"/>
                      </a:solidFill>
                      <a:prstDash val="solid"/>
                      <a:round/>
                      <a:headEnd type="none" w="med" len="med"/>
                      <a:tailEnd type="none" w="med" len="med"/>
                    </a:lnL>
                    <a:lnR w="9525"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ru-RU" sz="1800" b="1" dirty="0" smtClean="0"/>
                        <a:t>91</a:t>
                      </a:r>
                      <a:endParaRPr lang="ru-RU" sz="1800" b="1" dirty="0"/>
                    </a:p>
                  </a:txBody>
                  <a:tcPr>
                    <a:lnL w="9525" cap="flat" cmpd="sng" algn="ctr">
                      <a:solidFill>
                        <a:srgbClr val="0070C0"/>
                      </a:solidFill>
                      <a:prstDash val="solid"/>
                      <a:round/>
                      <a:headEnd type="none" w="med" len="med"/>
                      <a:tailEnd type="none" w="med" len="med"/>
                    </a:lnL>
                    <a:lnR w="9525"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ru-RU" sz="1800" b="1" dirty="0" smtClean="0"/>
                        <a:t>124</a:t>
                      </a:r>
                      <a:endParaRPr lang="ru-RU" sz="1800" b="1" dirty="0"/>
                    </a:p>
                  </a:txBody>
                  <a:tcPr>
                    <a:lnL w="9525" cap="flat" cmpd="sng" algn="ctr">
                      <a:solidFill>
                        <a:srgbClr val="0070C0"/>
                      </a:solidFill>
                      <a:prstDash val="solid"/>
                      <a:round/>
                      <a:headEnd type="none" w="med" len="med"/>
                      <a:tailEnd type="none" w="med" len="med"/>
                    </a:lnL>
                    <a:lnR w="9525"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ru-RU" sz="1800" b="1" dirty="0" smtClean="0"/>
                        <a:t>274</a:t>
                      </a:r>
                      <a:endParaRPr lang="ru-RU" sz="1800" b="1" dirty="0"/>
                    </a:p>
                  </a:txBody>
                  <a:tcPr>
                    <a:lnL w="9525" cap="flat" cmpd="sng" algn="ctr">
                      <a:solidFill>
                        <a:srgbClr val="0070C0"/>
                      </a:solidFill>
                      <a:prstDash val="solid"/>
                      <a:round/>
                      <a:headEnd type="none" w="med" len="med"/>
                      <a:tailEnd type="none" w="med" len="med"/>
                    </a:lnL>
                    <a:lnR w="12700" cmpd="sng">
                      <a:noFill/>
                    </a:lnR>
                    <a:lnT w="19050" cap="flat" cmpd="sng" algn="ctr">
                      <a:solidFill>
                        <a:srgbClr val="0070C0"/>
                      </a:solidFill>
                      <a:prstDash val="solid"/>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noFill/>
                  </a:tcPr>
                </a:tc>
              </a:tr>
            </a:tbl>
          </a:graphicData>
        </a:graphic>
      </p:graphicFrame>
    </p:spTree>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11984</TotalTime>
  <Words>3420</Words>
  <Application>Microsoft Office PowerPoint</Application>
  <PresentationFormat>Экран (4:3)</PresentationFormat>
  <Paragraphs>781</Paragraphs>
  <Slides>26</Slides>
  <Notes>21</Notes>
  <HiddenSlides>0</HiddenSlides>
  <MMClips>0</MMClips>
  <ScaleCrop>false</ScaleCrop>
  <HeadingPairs>
    <vt:vector size="4" baseType="variant">
      <vt:variant>
        <vt:lpstr>Тема</vt:lpstr>
      </vt:variant>
      <vt:variant>
        <vt:i4>1</vt:i4>
      </vt:variant>
      <vt:variant>
        <vt:lpstr>Заголовки слайдов</vt:lpstr>
      </vt:variant>
      <vt:variant>
        <vt:i4>26</vt:i4>
      </vt:variant>
    </vt:vector>
  </HeadingPairs>
  <TitlesOfParts>
    <vt:vector size="27" baseType="lpstr">
      <vt:lpstr>Тема Office</vt:lpstr>
      <vt:lpstr>Припортовые терминалы  Крыма  (новые русские порты)</vt:lpstr>
      <vt:lpstr>Слайд 2</vt:lpstr>
      <vt:lpstr>Слайд 3</vt:lpstr>
      <vt:lpstr>Слайд 4</vt:lpstr>
      <vt:lpstr>Слайд 5</vt:lpstr>
      <vt:lpstr>Слайд 6</vt:lpstr>
      <vt:lpstr>Слайд 7</vt:lpstr>
      <vt:lpstr>Слайд 8</vt:lpstr>
      <vt:lpstr>Слайд 9</vt:lpstr>
      <vt:lpstr>Слайд 10</vt:lpstr>
      <vt:lpstr>Слайд 11</vt:lpstr>
      <vt:lpstr>Слайд 12</vt:lpstr>
      <vt:lpstr>Слайд 13</vt:lpstr>
      <vt:lpstr>Слайд 14</vt:lpstr>
      <vt:lpstr>Слайд 15</vt:lpstr>
      <vt:lpstr>Слайд 16</vt:lpstr>
      <vt:lpstr>Слайд 17</vt:lpstr>
      <vt:lpstr>Слайд 18</vt:lpstr>
      <vt:lpstr>Слайд 19</vt:lpstr>
      <vt:lpstr>Слайд 20</vt:lpstr>
      <vt:lpstr>Слайд 21</vt:lpstr>
      <vt:lpstr>Слайд 22</vt:lpstr>
      <vt:lpstr>Слайд 23</vt:lpstr>
      <vt:lpstr>Слайд 24</vt:lpstr>
      <vt:lpstr>Слайд 25</vt:lpstr>
      <vt:lpstr>Слайд 26</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Aleksey</dc:creator>
  <cp:lastModifiedBy>ruslan</cp:lastModifiedBy>
  <cp:revision>1060</cp:revision>
  <cp:lastPrinted>2011-11-24T13:26:47Z</cp:lastPrinted>
  <dcterms:created xsi:type="dcterms:W3CDTF">2011-11-18T09:22:59Z</dcterms:created>
  <dcterms:modified xsi:type="dcterms:W3CDTF">2014-06-17T05:35:37Z</dcterms:modified>
</cp:coreProperties>
</file>