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33"/>
  </p:notesMasterIdLst>
  <p:sldIdLst>
    <p:sldId id="298" r:id="rId2"/>
    <p:sldId id="377" r:id="rId3"/>
    <p:sldId id="317" r:id="rId4"/>
    <p:sldId id="345" r:id="rId5"/>
    <p:sldId id="357" r:id="rId6"/>
    <p:sldId id="362" r:id="rId7"/>
    <p:sldId id="367" r:id="rId8"/>
    <p:sldId id="358" r:id="rId9"/>
    <p:sldId id="359" r:id="rId10"/>
    <p:sldId id="360" r:id="rId11"/>
    <p:sldId id="363" r:id="rId12"/>
    <p:sldId id="364" r:id="rId13"/>
    <p:sldId id="365" r:id="rId14"/>
    <p:sldId id="370" r:id="rId15"/>
    <p:sldId id="371" r:id="rId16"/>
    <p:sldId id="372" r:id="rId17"/>
    <p:sldId id="386" r:id="rId18"/>
    <p:sldId id="380" r:id="rId19"/>
    <p:sldId id="368" r:id="rId20"/>
    <p:sldId id="366" r:id="rId21"/>
    <p:sldId id="369" r:id="rId22"/>
    <p:sldId id="373" r:id="rId23"/>
    <p:sldId id="374" r:id="rId24"/>
    <p:sldId id="384" r:id="rId25"/>
    <p:sldId id="385" r:id="rId26"/>
    <p:sldId id="402" r:id="rId27"/>
    <p:sldId id="389" r:id="rId28"/>
    <p:sldId id="408" r:id="rId29"/>
    <p:sldId id="410" r:id="rId30"/>
    <p:sldId id="411" r:id="rId31"/>
    <p:sldId id="376" r:id="rId32"/>
  </p:sldIdLst>
  <p:sldSz cx="9144000" cy="6858000" type="screen4x3"/>
  <p:notesSz cx="6797675" cy="987425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659">
          <p15:clr>
            <a:srgbClr val="A4A3A4"/>
          </p15:clr>
        </p15:guide>
        <p15:guide id="2" pos="19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48A54"/>
    <a:srgbClr val="736B41"/>
    <a:srgbClr val="003300"/>
    <a:srgbClr val="215968"/>
    <a:srgbClr val="8AC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87" autoAdjust="0"/>
    <p:restoredTop sz="93359" autoAdjust="0"/>
  </p:normalViewPr>
  <p:slideViewPr>
    <p:cSldViewPr>
      <p:cViewPr>
        <p:scale>
          <a:sx n="90" d="100"/>
          <a:sy n="90" d="100"/>
        </p:scale>
        <p:origin x="-2244" y="-51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8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59"/>
        <p:guide pos="19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1;&#1080;&#1089;&#1090;%20Microsoft%20Excel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156891595948539E-2"/>
          <c:y val="0.10577388888888889"/>
          <c:w val="0.89455451388888885"/>
          <c:h val="0.69150518518518522"/>
        </c:manualLayout>
      </c:layout>
      <c:lineChart>
        <c:grouping val="standard"/>
        <c:varyColors val="0"/>
        <c:ser>
          <c:idx val="1"/>
          <c:order val="0"/>
          <c:tx>
            <c:strRef>
              <c:f>Лист2!$C$62</c:f>
              <c:strCache>
                <c:ptCount val="1"/>
                <c:pt idx="0">
                  <c:v>Эксплуатация на двойном топливе</c:v>
                </c:pt>
              </c:strCache>
            </c:strRef>
          </c:tx>
          <c:spPr>
            <a:ln w="44450">
              <a:solidFill>
                <a:schemeClr val="accent5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Лист2!$D$61:$G$61</c:f>
              <c:numCache>
                <c:formatCode>General</c:formatCode>
                <c:ptCount val="4"/>
                <c:pt idx="0">
                  <c:v>300</c:v>
                </c:pt>
                <c:pt idx="1">
                  <c:v>500</c:v>
                </c:pt>
                <c:pt idx="2">
                  <c:v>700</c:v>
                </c:pt>
                <c:pt idx="3">
                  <c:v>900</c:v>
                </c:pt>
              </c:numCache>
            </c:numRef>
          </c:cat>
          <c:val>
            <c:numRef>
              <c:f>Лист2!$D$62:$G$62</c:f>
              <c:numCache>
                <c:formatCode>0.00</c:formatCode>
                <c:ptCount val="4"/>
                <c:pt idx="0">
                  <c:v>403.1</c:v>
                </c:pt>
                <c:pt idx="1">
                  <c:v>566.79999999999995</c:v>
                </c:pt>
                <c:pt idx="2">
                  <c:v>730.4</c:v>
                </c:pt>
                <c:pt idx="3">
                  <c:v>894.1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Лист2!$C$63</c:f>
              <c:strCache>
                <c:ptCount val="1"/>
                <c:pt idx="0">
                  <c:v>Эксплуатация на  MGO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Лист2!$D$61:$G$61</c:f>
              <c:numCache>
                <c:formatCode>General</c:formatCode>
                <c:ptCount val="4"/>
                <c:pt idx="0">
                  <c:v>300</c:v>
                </c:pt>
                <c:pt idx="1">
                  <c:v>500</c:v>
                </c:pt>
                <c:pt idx="2">
                  <c:v>700</c:v>
                </c:pt>
                <c:pt idx="3">
                  <c:v>900</c:v>
                </c:pt>
              </c:numCache>
            </c:numRef>
          </c:cat>
          <c:val>
            <c:numRef>
              <c:f>Лист2!$D$63:$G$63</c:f>
              <c:numCache>
                <c:formatCode>0.00</c:formatCode>
                <c:ptCount val="4"/>
                <c:pt idx="0">
                  <c:v>850.9</c:v>
                </c:pt>
                <c:pt idx="1">
                  <c:v>850.9</c:v>
                </c:pt>
                <c:pt idx="2">
                  <c:v>850.9</c:v>
                </c:pt>
                <c:pt idx="3">
                  <c:v>850.9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897792"/>
        <c:axId val="86899712"/>
      </c:lineChart>
      <c:catAx>
        <c:axId val="86897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Цена на </a:t>
                </a:r>
                <a:r>
                  <a:rPr lang="ru-RU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газовое топливо,</a:t>
                </a:r>
                <a:r>
                  <a:rPr lang="ru-RU" sz="1600" baseline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долл. / т</a:t>
                </a:r>
                <a:endParaRPr lang="ru-RU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32932534722222223"/>
              <c:y val="0.8543183333333335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i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6899712"/>
        <c:crosses val="autoZero"/>
        <c:auto val="1"/>
        <c:lblAlgn val="ctr"/>
        <c:lblOffset val="100"/>
        <c:tickLblSkip val="1"/>
        <c:noMultiLvlLbl val="0"/>
      </c:catAx>
      <c:valAx>
        <c:axId val="8689971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млн руб.</a:t>
                </a:r>
                <a:endParaRPr lang="ru-RU" sz="1600" dirty="0"/>
              </a:p>
            </c:rich>
          </c:tx>
          <c:layout>
            <c:manualLayout>
              <c:xMode val="edge"/>
              <c:yMode val="edge"/>
              <c:x val="3.8750000000000026E-3"/>
              <c:y val="1.7925925925925926E-3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1600" i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868977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0000022274436805E-2"/>
          <c:y val="0.90705338562042659"/>
          <c:w val="0.92828849018966975"/>
          <c:h val="7.2182814861181499E-2"/>
        </c:manualLayout>
      </c:layout>
      <c:overlay val="0"/>
      <c:txPr>
        <a:bodyPr/>
        <a:lstStyle/>
        <a:p>
          <a:pPr>
            <a:defRPr sz="16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E071CF-4DA9-4BE2-A384-FBA9E62D903E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6682C2B-7A32-4FDD-AC2C-B7FB994B52D8}">
      <dgm:prSet phldrT="[Текст]" custT="1"/>
      <dgm:spPr/>
      <dgm:t>
        <a:bodyPr tIns="36000" bIns="36000"/>
        <a:lstStyle/>
        <a:p>
          <a:pPr algn="l">
            <a:lnSpc>
              <a:spcPct val="70000"/>
            </a:lnSpc>
            <a:spcAft>
              <a:spcPts val="0"/>
            </a:spcAft>
          </a:pPr>
          <a:r>
            <a:rPr lang="ru-RU" sz="1800" b="1" dirty="0" smtClean="0"/>
            <a:t>Паром скоростной </a:t>
          </a:r>
          <a:r>
            <a:rPr lang="ru-RU" sz="1800" b="1" dirty="0" err="1" smtClean="0"/>
            <a:t>автопассажирский</a:t>
          </a:r>
          <a:r>
            <a:rPr lang="ru-RU" sz="1800" b="1" dirty="0" smtClean="0"/>
            <a:t> – ж/д </a:t>
          </a:r>
        </a:p>
        <a:p>
          <a:pPr marL="0" indent="0" algn="r">
            <a:lnSpc>
              <a:spcPct val="70000"/>
            </a:lnSpc>
            <a:spcAft>
              <a:spcPts val="0"/>
            </a:spcAft>
          </a:pPr>
          <a:r>
            <a:rPr lang="ru-RU" sz="1800" b="0" dirty="0" smtClean="0"/>
            <a:t>Усть-Луга – Балтийск</a:t>
          </a:r>
          <a:endParaRPr lang="ru-RU" sz="1800" b="0" dirty="0"/>
        </a:p>
      </dgm:t>
    </dgm:pt>
    <dgm:pt modelId="{87996FA2-E9B7-43C9-9F00-53D9CB5A70CC}" type="parTrans" cxnId="{9A2DC508-D560-4CAD-807B-B582919C607A}">
      <dgm:prSet/>
      <dgm:spPr/>
      <dgm:t>
        <a:bodyPr/>
        <a:lstStyle/>
        <a:p>
          <a:endParaRPr lang="ru-RU"/>
        </a:p>
      </dgm:t>
    </dgm:pt>
    <dgm:pt modelId="{25DEF0BD-6C75-48D7-B3BB-0134AE75111E}" type="sibTrans" cxnId="{9A2DC508-D560-4CAD-807B-B582919C607A}">
      <dgm:prSet/>
      <dgm:spPr/>
      <dgm:t>
        <a:bodyPr/>
        <a:lstStyle/>
        <a:p>
          <a:endParaRPr lang="ru-RU"/>
        </a:p>
      </dgm:t>
    </dgm:pt>
    <dgm:pt modelId="{9A131090-E5E8-4444-879D-4C049CACBA11}">
      <dgm:prSet phldrT="[Текст]" custT="1"/>
      <dgm:spPr/>
      <dgm:t>
        <a:bodyPr tIns="36000" bIns="36000"/>
        <a:lstStyle/>
        <a:p>
          <a:pPr algn="l">
            <a:lnSpc>
              <a:spcPct val="70000"/>
            </a:lnSpc>
            <a:spcAft>
              <a:spcPts val="0"/>
            </a:spcAft>
          </a:pPr>
          <a:r>
            <a:rPr lang="ru-RU" sz="1800" b="1" dirty="0" smtClean="0"/>
            <a:t>Контейнеровоз 4000 </a:t>
          </a:r>
          <a:r>
            <a:rPr lang="en-US" sz="1800" b="1" dirty="0" smtClean="0"/>
            <a:t>TEU</a:t>
          </a:r>
          <a:endParaRPr lang="ru-RU" sz="1800" b="1" dirty="0" smtClean="0"/>
        </a:p>
        <a:p>
          <a:pPr algn="r">
            <a:lnSpc>
              <a:spcPct val="70000"/>
            </a:lnSpc>
            <a:spcAft>
              <a:spcPts val="0"/>
            </a:spcAft>
          </a:pPr>
          <a:r>
            <a:rPr lang="ru-RU" sz="1800" b="0" dirty="0" smtClean="0"/>
            <a:t>Усть-Луга – Гамбург – Роттердам – Антверпен</a:t>
          </a:r>
          <a:endParaRPr lang="ru-RU" sz="1800" b="0" dirty="0"/>
        </a:p>
      </dgm:t>
    </dgm:pt>
    <dgm:pt modelId="{218C17C0-C90C-4A33-BB1B-02E63EC02921}" type="parTrans" cxnId="{D16BE2B3-3F86-4D9D-9611-D20F4EC031D7}">
      <dgm:prSet/>
      <dgm:spPr/>
      <dgm:t>
        <a:bodyPr/>
        <a:lstStyle/>
        <a:p>
          <a:endParaRPr lang="ru-RU"/>
        </a:p>
      </dgm:t>
    </dgm:pt>
    <dgm:pt modelId="{32B2E9A1-20C5-4F14-8DE1-16262F73D3E1}" type="sibTrans" cxnId="{D16BE2B3-3F86-4D9D-9611-D20F4EC031D7}">
      <dgm:prSet/>
      <dgm:spPr/>
      <dgm:t>
        <a:bodyPr/>
        <a:lstStyle/>
        <a:p>
          <a:endParaRPr lang="ru-RU"/>
        </a:p>
      </dgm:t>
    </dgm:pt>
    <dgm:pt modelId="{CCB9CA33-1B7D-4C70-B000-C485E0A645D3}">
      <dgm:prSet phldrT="[Текст]" custT="1"/>
      <dgm:spPr/>
      <dgm:t>
        <a:bodyPr tIns="36000" bIns="36000"/>
        <a:lstStyle/>
        <a:p>
          <a:pPr algn="l">
            <a:lnSpc>
              <a:spcPct val="50000"/>
            </a:lnSpc>
            <a:spcAft>
              <a:spcPts val="0"/>
            </a:spcAft>
          </a:pPr>
          <a:r>
            <a:rPr lang="ru-RU" sz="1800" b="1" dirty="0" smtClean="0"/>
            <a:t>Танкер дедвейтом 100 000 т</a:t>
          </a:r>
        </a:p>
        <a:p>
          <a:pPr algn="r">
            <a:lnSpc>
              <a:spcPct val="50000"/>
            </a:lnSpc>
            <a:spcAft>
              <a:spcPts val="0"/>
            </a:spcAft>
          </a:pPr>
          <a:r>
            <a:rPr lang="ru-RU" sz="1800" b="0" dirty="0" smtClean="0"/>
            <a:t>Сабетта – Гамбург</a:t>
          </a:r>
          <a:endParaRPr lang="ru-RU" sz="1800" b="0" dirty="0"/>
        </a:p>
      </dgm:t>
    </dgm:pt>
    <dgm:pt modelId="{BC8BFA53-9EAE-4302-8A4F-E8AC306E7E3C}" type="parTrans" cxnId="{D3EF1920-F4D2-47FC-98C3-85B398F8A08F}">
      <dgm:prSet/>
      <dgm:spPr/>
      <dgm:t>
        <a:bodyPr/>
        <a:lstStyle/>
        <a:p>
          <a:endParaRPr lang="ru-RU"/>
        </a:p>
      </dgm:t>
    </dgm:pt>
    <dgm:pt modelId="{0579A69B-BBFE-45E4-8E74-4844AB366CA6}" type="sibTrans" cxnId="{D3EF1920-F4D2-47FC-98C3-85B398F8A08F}">
      <dgm:prSet/>
      <dgm:spPr/>
      <dgm:t>
        <a:bodyPr/>
        <a:lstStyle/>
        <a:p>
          <a:endParaRPr lang="ru-RU"/>
        </a:p>
      </dgm:t>
    </dgm:pt>
    <dgm:pt modelId="{CC40188A-7FBA-412B-B30B-3E4F68CCCE9A}">
      <dgm:prSet custT="1"/>
      <dgm:spPr/>
      <dgm:t>
        <a:bodyPr tIns="36000" bIns="36000" anchor="ctr" anchorCtr="0"/>
        <a:lstStyle/>
        <a:p>
          <a:pPr algn="l">
            <a:lnSpc>
              <a:spcPct val="50000"/>
            </a:lnSpc>
            <a:spcAft>
              <a:spcPts val="0"/>
            </a:spcAft>
          </a:pPr>
          <a:r>
            <a:rPr lang="ru-RU" sz="1800" b="1" dirty="0" smtClean="0"/>
            <a:t>Танкер-</a:t>
          </a:r>
          <a:r>
            <a:rPr lang="ru-RU" sz="1800" b="1" dirty="0" err="1" smtClean="0"/>
            <a:t>продуктовоз</a:t>
          </a:r>
          <a:r>
            <a:rPr lang="ru-RU" sz="1800" b="1" dirty="0" smtClean="0"/>
            <a:t> дедвейтом 16 000 т</a:t>
          </a:r>
        </a:p>
        <a:p>
          <a:pPr algn="r">
            <a:lnSpc>
              <a:spcPct val="50000"/>
            </a:lnSpc>
            <a:spcAft>
              <a:spcPts val="0"/>
            </a:spcAft>
          </a:pPr>
          <a:r>
            <a:rPr lang="ru-RU" sz="1800" b="0" dirty="0" smtClean="0"/>
            <a:t>Сабетта – Мурманск</a:t>
          </a:r>
          <a:endParaRPr lang="ru-RU" sz="1800" b="0" dirty="0"/>
        </a:p>
      </dgm:t>
    </dgm:pt>
    <dgm:pt modelId="{2CD6AA92-B2C6-471B-AD0F-7C7411FCFC8E}" type="parTrans" cxnId="{C630794A-3D57-4F68-8213-C86F7C9E5567}">
      <dgm:prSet/>
      <dgm:spPr/>
      <dgm:t>
        <a:bodyPr/>
        <a:lstStyle/>
        <a:p>
          <a:endParaRPr lang="ru-RU"/>
        </a:p>
      </dgm:t>
    </dgm:pt>
    <dgm:pt modelId="{65C7A9C7-08C7-4A9F-BDA1-5BB37E40E560}" type="sibTrans" cxnId="{C630794A-3D57-4F68-8213-C86F7C9E5567}">
      <dgm:prSet/>
      <dgm:spPr/>
      <dgm:t>
        <a:bodyPr/>
        <a:lstStyle/>
        <a:p>
          <a:endParaRPr lang="ru-RU"/>
        </a:p>
      </dgm:t>
    </dgm:pt>
    <dgm:pt modelId="{A17BE269-7192-4A00-98FA-AF28F9AA2271}">
      <dgm:prSet custT="1"/>
      <dgm:spPr/>
      <dgm:t>
        <a:bodyPr tIns="36000" bIns="36000"/>
        <a:lstStyle/>
        <a:p>
          <a:pPr algn="l">
            <a:lnSpc>
              <a:spcPct val="50000"/>
            </a:lnSpc>
            <a:spcAft>
              <a:spcPts val="0"/>
            </a:spcAft>
          </a:pPr>
          <a:r>
            <a:rPr lang="ru-RU" sz="1800" b="1" dirty="0" smtClean="0"/>
            <a:t>Судно-снабженец</a:t>
          </a:r>
        </a:p>
        <a:p>
          <a:pPr algn="r">
            <a:lnSpc>
              <a:spcPct val="50000"/>
            </a:lnSpc>
            <a:spcAft>
              <a:spcPts val="0"/>
            </a:spcAft>
          </a:pPr>
          <a:r>
            <a:rPr lang="ru-RU" sz="1800" dirty="0" smtClean="0"/>
            <a:t>для проекта «Сахалин-3»</a:t>
          </a:r>
          <a:endParaRPr lang="ru-RU" sz="1800" dirty="0"/>
        </a:p>
      </dgm:t>
    </dgm:pt>
    <dgm:pt modelId="{7AC1D36D-5C1B-4AFD-9083-634E5F7AF3C2}" type="parTrans" cxnId="{F64C41AF-9345-421D-B23D-7B18E85E0D82}">
      <dgm:prSet/>
      <dgm:spPr/>
      <dgm:t>
        <a:bodyPr/>
        <a:lstStyle/>
        <a:p>
          <a:endParaRPr lang="ru-RU"/>
        </a:p>
      </dgm:t>
    </dgm:pt>
    <dgm:pt modelId="{A62EF54E-73DF-45F9-AF8C-9548DE0FB59B}" type="sibTrans" cxnId="{F64C41AF-9345-421D-B23D-7B18E85E0D82}">
      <dgm:prSet/>
      <dgm:spPr/>
      <dgm:t>
        <a:bodyPr/>
        <a:lstStyle/>
        <a:p>
          <a:endParaRPr lang="ru-RU"/>
        </a:p>
      </dgm:t>
    </dgm:pt>
    <dgm:pt modelId="{045AB017-2B68-430D-9814-F845731219A4}">
      <dgm:prSet custT="1"/>
      <dgm:spPr/>
      <dgm:t>
        <a:bodyPr tIns="36000" bIns="36000"/>
        <a:lstStyle/>
        <a:p>
          <a:pPr algn="l">
            <a:lnSpc>
              <a:spcPct val="50000"/>
            </a:lnSpc>
            <a:spcAft>
              <a:spcPts val="0"/>
            </a:spcAft>
          </a:pPr>
          <a:r>
            <a:rPr lang="ru-RU" sz="1800" b="1" dirty="0" smtClean="0"/>
            <a:t>Буксир</a:t>
          </a:r>
        </a:p>
        <a:p>
          <a:pPr algn="r">
            <a:lnSpc>
              <a:spcPct val="50000"/>
            </a:lnSpc>
            <a:spcAft>
              <a:spcPts val="0"/>
            </a:spcAft>
          </a:pPr>
          <a:r>
            <a:rPr lang="ru-RU" sz="1800" dirty="0" smtClean="0"/>
            <a:t>для порта Сабетта</a:t>
          </a:r>
          <a:endParaRPr lang="ru-RU" sz="1800" dirty="0"/>
        </a:p>
      </dgm:t>
    </dgm:pt>
    <dgm:pt modelId="{DCA5F76A-FE94-4DC0-9AF6-5189F5B8F9C2}" type="parTrans" cxnId="{AF39DCF3-1D59-4371-B7A1-544AF4CD8B93}">
      <dgm:prSet/>
      <dgm:spPr/>
      <dgm:t>
        <a:bodyPr/>
        <a:lstStyle/>
        <a:p>
          <a:endParaRPr lang="ru-RU"/>
        </a:p>
      </dgm:t>
    </dgm:pt>
    <dgm:pt modelId="{E24342FD-4596-4667-BD2B-AB911E10BD01}" type="sibTrans" cxnId="{AF39DCF3-1D59-4371-B7A1-544AF4CD8B93}">
      <dgm:prSet/>
      <dgm:spPr/>
      <dgm:t>
        <a:bodyPr/>
        <a:lstStyle/>
        <a:p>
          <a:endParaRPr lang="ru-RU"/>
        </a:p>
      </dgm:t>
    </dgm:pt>
    <dgm:pt modelId="{1A9CE485-2965-495D-89DC-3373A8C4E007}" type="pres">
      <dgm:prSet presAssocID="{EAE071CF-4DA9-4BE2-A384-FBA9E62D903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C73AE3-5518-41E2-B82E-E70B98FF1249}" type="pres">
      <dgm:prSet presAssocID="{66682C2B-7A32-4FDD-AC2C-B7FB994B52D8}" presName="parentLin" presStyleCnt="0"/>
      <dgm:spPr/>
      <dgm:t>
        <a:bodyPr/>
        <a:lstStyle/>
        <a:p>
          <a:endParaRPr lang="ru-RU"/>
        </a:p>
      </dgm:t>
    </dgm:pt>
    <dgm:pt modelId="{C2A4B25E-C124-4AB0-AEFA-5C373C1A48F2}" type="pres">
      <dgm:prSet presAssocID="{66682C2B-7A32-4FDD-AC2C-B7FB994B52D8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3D18E4D-5960-44CF-A431-C7FC4F8E6D7A}" type="pres">
      <dgm:prSet presAssocID="{66682C2B-7A32-4FDD-AC2C-B7FB994B52D8}" presName="parentText" presStyleLbl="node1" presStyleIdx="0" presStyleCnt="6" custScaleX="127700" custScaleY="1026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86520-A1F0-4A5B-B02F-B8EF10750AAE}" type="pres">
      <dgm:prSet presAssocID="{66682C2B-7A32-4FDD-AC2C-B7FB994B52D8}" presName="negativeSpace" presStyleCnt="0"/>
      <dgm:spPr/>
      <dgm:t>
        <a:bodyPr/>
        <a:lstStyle/>
        <a:p>
          <a:endParaRPr lang="ru-RU"/>
        </a:p>
      </dgm:t>
    </dgm:pt>
    <dgm:pt modelId="{F7DF8C77-19C3-4394-9FF7-541A2FE5D4D0}" type="pres">
      <dgm:prSet presAssocID="{66682C2B-7A32-4FDD-AC2C-B7FB994B52D8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B7B42-3237-4D93-9364-CD41F31EB774}" type="pres">
      <dgm:prSet presAssocID="{25DEF0BD-6C75-48D7-B3BB-0134AE75111E}" presName="spaceBetweenRectangles" presStyleCnt="0"/>
      <dgm:spPr/>
      <dgm:t>
        <a:bodyPr/>
        <a:lstStyle/>
        <a:p>
          <a:endParaRPr lang="ru-RU"/>
        </a:p>
      </dgm:t>
    </dgm:pt>
    <dgm:pt modelId="{DE53F552-6343-4F24-B8FE-ACF6CF0993C8}" type="pres">
      <dgm:prSet presAssocID="{9A131090-E5E8-4444-879D-4C049CACBA11}" presName="parentLin" presStyleCnt="0"/>
      <dgm:spPr/>
      <dgm:t>
        <a:bodyPr/>
        <a:lstStyle/>
        <a:p>
          <a:endParaRPr lang="ru-RU"/>
        </a:p>
      </dgm:t>
    </dgm:pt>
    <dgm:pt modelId="{4619597B-1261-46B0-8D21-FCADB28C75AA}" type="pres">
      <dgm:prSet presAssocID="{9A131090-E5E8-4444-879D-4C049CACBA1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E8A3127-BB8D-426C-ABE7-943B53E69720}" type="pres">
      <dgm:prSet presAssocID="{9A131090-E5E8-4444-879D-4C049CACBA11}" presName="parentText" presStyleLbl="node1" presStyleIdx="1" presStyleCnt="6" custScaleX="127700" custScaleY="1026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C2626-9FD4-4CED-A981-6401FC448206}" type="pres">
      <dgm:prSet presAssocID="{9A131090-E5E8-4444-879D-4C049CACBA11}" presName="negativeSpace" presStyleCnt="0"/>
      <dgm:spPr/>
      <dgm:t>
        <a:bodyPr/>
        <a:lstStyle/>
        <a:p>
          <a:endParaRPr lang="ru-RU"/>
        </a:p>
      </dgm:t>
    </dgm:pt>
    <dgm:pt modelId="{B2E6CCCE-C476-41E4-92F1-302E768AF827}" type="pres">
      <dgm:prSet presAssocID="{9A131090-E5E8-4444-879D-4C049CACBA11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3428FB-5C50-4DB1-AD39-202803C4F827}" type="pres">
      <dgm:prSet presAssocID="{32B2E9A1-20C5-4F14-8DE1-16262F73D3E1}" presName="spaceBetweenRectangles" presStyleCnt="0"/>
      <dgm:spPr/>
      <dgm:t>
        <a:bodyPr/>
        <a:lstStyle/>
        <a:p>
          <a:endParaRPr lang="ru-RU"/>
        </a:p>
      </dgm:t>
    </dgm:pt>
    <dgm:pt modelId="{90EFABA6-69F8-4C08-A3E8-45A004B3A0CA}" type="pres">
      <dgm:prSet presAssocID="{CCB9CA33-1B7D-4C70-B000-C485E0A645D3}" presName="parentLin" presStyleCnt="0"/>
      <dgm:spPr/>
      <dgm:t>
        <a:bodyPr/>
        <a:lstStyle/>
        <a:p>
          <a:endParaRPr lang="ru-RU"/>
        </a:p>
      </dgm:t>
    </dgm:pt>
    <dgm:pt modelId="{31DA1813-0D03-4BFE-8419-5FC97E98BD5D}" type="pres">
      <dgm:prSet presAssocID="{CCB9CA33-1B7D-4C70-B000-C485E0A645D3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070F9B47-0C98-4FAC-BC07-A07EAAC56128}" type="pres">
      <dgm:prSet presAssocID="{CCB9CA33-1B7D-4C70-B000-C485E0A645D3}" presName="parentText" presStyleLbl="node1" presStyleIdx="2" presStyleCnt="6" custScaleX="127700" custScaleY="1026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7600A-2749-4765-9693-58440C96F0E6}" type="pres">
      <dgm:prSet presAssocID="{CCB9CA33-1B7D-4C70-B000-C485E0A645D3}" presName="negativeSpace" presStyleCnt="0"/>
      <dgm:spPr/>
      <dgm:t>
        <a:bodyPr/>
        <a:lstStyle/>
        <a:p>
          <a:endParaRPr lang="ru-RU"/>
        </a:p>
      </dgm:t>
    </dgm:pt>
    <dgm:pt modelId="{7F562E8B-B87B-4B6C-AA1F-5C4D138C99C6}" type="pres">
      <dgm:prSet presAssocID="{CCB9CA33-1B7D-4C70-B000-C485E0A645D3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C8D07F-1EF3-45C3-819D-713270400686}" type="pres">
      <dgm:prSet presAssocID="{0579A69B-BBFE-45E4-8E74-4844AB366CA6}" presName="spaceBetweenRectangles" presStyleCnt="0"/>
      <dgm:spPr/>
      <dgm:t>
        <a:bodyPr/>
        <a:lstStyle/>
        <a:p>
          <a:endParaRPr lang="ru-RU"/>
        </a:p>
      </dgm:t>
    </dgm:pt>
    <dgm:pt modelId="{7053518A-CFDB-482D-913D-C552C3BAD280}" type="pres">
      <dgm:prSet presAssocID="{CC40188A-7FBA-412B-B30B-3E4F68CCCE9A}" presName="parentLin" presStyleCnt="0"/>
      <dgm:spPr/>
      <dgm:t>
        <a:bodyPr/>
        <a:lstStyle/>
        <a:p>
          <a:endParaRPr lang="ru-RU"/>
        </a:p>
      </dgm:t>
    </dgm:pt>
    <dgm:pt modelId="{069763D0-93D1-4904-A4C3-C2167C0B2CBC}" type="pres">
      <dgm:prSet presAssocID="{CC40188A-7FBA-412B-B30B-3E4F68CCCE9A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502B3F86-0D36-4285-A80D-3958B93C9DDB}" type="pres">
      <dgm:prSet presAssocID="{CC40188A-7FBA-412B-B30B-3E4F68CCCE9A}" presName="parentText" presStyleLbl="node1" presStyleIdx="3" presStyleCnt="6" custScaleX="127700" custScaleY="1026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17745-B749-42BF-BEF5-2A935CD5CC03}" type="pres">
      <dgm:prSet presAssocID="{CC40188A-7FBA-412B-B30B-3E4F68CCCE9A}" presName="negativeSpace" presStyleCnt="0"/>
      <dgm:spPr/>
      <dgm:t>
        <a:bodyPr/>
        <a:lstStyle/>
        <a:p>
          <a:endParaRPr lang="ru-RU"/>
        </a:p>
      </dgm:t>
    </dgm:pt>
    <dgm:pt modelId="{B34C8E2A-16FC-4FD1-961F-4D2E835876C4}" type="pres">
      <dgm:prSet presAssocID="{CC40188A-7FBA-412B-B30B-3E4F68CCCE9A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6CB2C-418D-4283-BCEE-AFF25735A66C}" type="pres">
      <dgm:prSet presAssocID="{65C7A9C7-08C7-4A9F-BDA1-5BB37E40E560}" presName="spaceBetweenRectangles" presStyleCnt="0"/>
      <dgm:spPr/>
      <dgm:t>
        <a:bodyPr/>
        <a:lstStyle/>
        <a:p>
          <a:endParaRPr lang="ru-RU"/>
        </a:p>
      </dgm:t>
    </dgm:pt>
    <dgm:pt modelId="{D837B28C-3ACE-4DA3-8356-2B4E95CF807E}" type="pres">
      <dgm:prSet presAssocID="{A17BE269-7192-4A00-98FA-AF28F9AA2271}" presName="parentLin" presStyleCnt="0"/>
      <dgm:spPr/>
      <dgm:t>
        <a:bodyPr/>
        <a:lstStyle/>
        <a:p>
          <a:endParaRPr lang="ru-RU"/>
        </a:p>
      </dgm:t>
    </dgm:pt>
    <dgm:pt modelId="{AC7D7E4B-CBB7-4B08-9A64-18198541C015}" type="pres">
      <dgm:prSet presAssocID="{A17BE269-7192-4A00-98FA-AF28F9AA2271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AF751A49-972D-43E2-AA3F-D2701A725C21}" type="pres">
      <dgm:prSet presAssocID="{A17BE269-7192-4A00-98FA-AF28F9AA2271}" presName="parentText" presStyleLbl="node1" presStyleIdx="4" presStyleCnt="6" custScaleX="127700" custScaleY="1026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DEACC-0FF7-4A63-AF82-52A1270B44AC}" type="pres">
      <dgm:prSet presAssocID="{A17BE269-7192-4A00-98FA-AF28F9AA2271}" presName="negativeSpace" presStyleCnt="0"/>
      <dgm:spPr/>
      <dgm:t>
        <a:bodyPr/>
        <a:lstStyle/>
        <a:p>
          <a:endParaRPr lang="ru-RU"/>
        </a:p>
      </dgm:t>
    </dgm:pt>
    <dgm:pt modelId="{92BD2D4D-DBCA-483B-A32F-7DAEF506D4CC}" type="pres">
      <dgm:prSet presAssocID="{A17BE269-7192-4A00-98FA-AF28F9AA2271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C204F-24E9-4C91-ABDB-16B24D1529D4}" type="pres">
      <dgm:prSet presAssocID="{A62EF54E-73DF-45F9-AF8C-9548DE0FB59B}" presName="spaceBetweenRectangles" presStyleCnt="0"/>
      <dgm:spPr/>
      <dgm:t>
        <a:bodyPr/>
        <a:lstStyle/>
        <a:p>
          <a:endParaRPr lang="ru-RU"/>
        </a:p>
      </dgm:t>
    </dgm:pt>
    <dgm:pt modelId="{47B8F2F8-F03A-4E5F-A427-160943B2BC99}" type="pres">
      <dgm:prSet presAssocID="{045AB017-2B68-430D-9814-F845731219A4}" presName="parentLin" presStyleCnt="0"/>
      <dgm:spPr/>
      <dgm:t>
        <a:bodyPr/>
        <a:lstStyle/>
        <a:p>
          <a:endParaRPr lang="ru-RU"/>
        </a:p>
      </dgm:t>
    </dgm:pt>
    <dgm:pt modelId="{59C451B6-94E6-474A-BD4D-87F7F5AE5532}" type="pres">
      <dgm:prSet presAssocID="{045AB017-2B68-430D-9814-F845731219A4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B3404DF3-0BEB-4529-B22B-C41A98C38579}" type="pres">
      <dgm:prSet presAssocID="{045AB017-2B68-430D-9814-F845731219A4}" presName="parentText" presStyleLbl="node1" presStyleIdx="5" presStyleCnt="6" custScaleX="127700" custScaleY="1026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95EC8-C58F-4B9E-ACC1-0764BE3D5FA9}" type="pres">
      <dgm:prSet presAssocID="{045AB017-2B68-430D-9814-F845731219A4}" presName="negativeSpace" presStyleCnt="0"/>
      <dgm:spPr/>
      <dgm:t>
        <a:bodyPr/>
        <a:lstStyle/>
        <a:p>
          <a:endParaRPr lang="ru-RU"/>
        </a:p>
      </dgm:t>
    </dgm:pt>
    <dgm:pt modelId="{8C91C09A-788C-407A-87F0-0AC824C95CB9}" type="pres">
      <dgm:prSet presAssocID="{045AB017-2B68-430D-9814-F845731219A4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4C41AF-9345-421D-B23D-7B18E85E0D82}" srcId="{EAE071CF-4DA9-4BE2-A384-FBA9E62D903E}" destId="{A17BE269-7192-4A00-98FA-AF28F9AA2271}" srcOrd="4" destOrd="0" parTransId="{7AC1D36D-5C1B-4AFD-9083-634E5F7AF3C2}" sibTransId="{A62EF54E-73DF-45F9-AF8C-9548DE0FB59B}"/>
    <dgm:cxn modelId="{AF39DCF3-1D59-4371-B7A1-544AF4CD8B93}" srcId="{EAE071CF-4DA9-4BE2-A384-FBA9E62D903E}" destId="{045AB017-2B68-430D-9814-F845731219A4}" srcOrd="5" destOrd="0" parTransId="{DCA5F76A-FE94-4DC0-9AF6-5189F5B8F9C2}" sibTransId="{E24342FD-4596-4667-BD2B-AB911E10BD01}"/>
    <dgm:cxn modelId="{D3EF1920-F4D2-47FC-98C3-85B398F8A08F}" srcId="{EAE071CF-4DA9-4BE2-A384-FBA9E62D903E}" destId="{CCB9CA33-1B7D-4C70-B000-C485E0A645D3}" srcOrd="2" destOrd="0" parTransId="{BC8BFA53-9EAE-4302-8A4F-E8AC306E7E3C}" sibTransId="{0579A69B-BBFE-45E4-8E74-4844AB366CA6}"/>
    <dgm:cxn modelId="{C630794A-3D57-4F68-8213-C86F7C9E5567}" srcId="{EAE071CF-4DA9-4BE2-A384-FBA9E62D903E}" destId="{CC40188A-7FBA-412B-B30B-3E4F68CCCE9A}" srcOrd="3" destOrd="0" parTransId="{2CD6AA92-B2C6-471B-AD0F-7C7411FCFC8E}" sibTransId="{65C7A9C7-08C7-4A9F-BDA1-5BB37E40E560}"/>
    <dgm:cxn modelId="{76571E84-15CD-43F2-B599-12E8F3019301}" type="presOf" srcId="{CCB9CA33-1B7D-4C70-B000-C485E0A645D3}" destId="{31DA1813-0D03-4BFE-8419-5FC97E98BD5D}" srcOrd="0" destOrd="0" presId="urn:microsoft.com/office/officeart/2005/8/layout/list1"/>
    <dgm:cxn modelId="{9A2DC508-D560-4CAD-807B-B582919C607A}" srcId="{EAE071CF-4DA9-4BE2-A384-FBA9E62D903E}" destId="{66682C2B-7A32-4FDD-AC2C-B7FB994B52D8}" srcOrd="0" destOrd="0" parTransId="{87996FA2-E9B7-43C9-9F00-53D9CB5A70CC}" sibTransId="{25DEF0BD-6C75-48D7-B3BB-0134AE75111E}"/>
    <dgm:cxn modelId="{8E3A83EE-3C12-409D-A323-C93038C91510}" type="presOf" srcId="{CC40188A-7FBA-412B-B30B-3E4F68CCCE9A}" destId="{502B3F86-0D36-4285-A80D-3958B93C9DDB}" srcOrd="1" destOrd="0" presId="urn:microsoft.com/office/officeart/2005/8/layout/list1"/>
    <dgm:cxn modelId="{686FE6E4-A963-4C88-A33D-ACAD0689CC05}" type="presOf" srcId="{CCB9CA33-1B7D-4C70-B000-C485E0A645D3}" destId="{070F9B47-0C98-4FAC-BC07-A07EAAC56128}" srcOrd="1" destOrd="0" presId="urn:microsoft.com/office/officeart/2005/8/layout/list1"/>
    <dgm:cxn modelId="{E7A89E31-E113-464B-9B8A-F179B97D577B}" type="presOf" srcId="{045AB017-2B68-430D-9814-F845731219A4}" destId="{B3404DF3-0BEB-4529-B22B-C41A98C38579}" srcOrd="1" destOrd="0" presId="urn:microsoft.com/office/officeart/2005/8/layout/list1"/>
    <dgm:cxn modelId="{9555159D-D395-4C09-8BD6-76B202496F91}" type="presOf" srcId="{66682C2B-7A32-4FDD-AC2C-B7FB994B52D8}" destId="{73D18E4D-5960-44CF-A431-C7FC4F8E6D7A}" srcOrd="1" destOrd="0" presId="urn:microsoft.com/office/officeart/2005/8/layout/list1"/>
    <dgm:cxn modelId="{4A8C2879-4C3D-4164-8E05-8F46B26A06BC}" type="presOf" srcId="{66682C2B-7A32-4FDD-AC2C-B7FB994B52D8}" destId="{C2A4B25E-C124-4AB0-AEFA-5C373C1A48F2}" srcOrd="0" destOrd="0" presId="urn:microsoft.com/office/officeart/2005/8/layout/list1"/>
    <dgm:cxn modelId="{E1F28346-F618-4E74-81DD-4FA77CAD2C8D}" type="presOf" srcId="{A17BE269-7192-4A00-98FA-AF28F9AA2271}" destId="{AC7D7E4B-CBB7-4B08-9A64-18198541C015}" srcOrd="0" destOrd="0" presId="urn:microsoft.com/office/officeart/2005/8/layout/list1"/>
    <dgm:cxn modelId="{BD93727D-0554-4DEC-BCD1-6AC5ADAFAE61}" type="presOf" srcId="{9A131090-E5E8-4444-879D-4C049CACBA11}" destId="{3E8A3127-BB8D-426C-ABE7-943B53E69720}" srcOrd="1" destOrd="0" presId="urn:microsoft.com/office/officeart/2005/8/layout/list1"/>
    <dgm:cxn modelId="{CDC86FA9-5785-4D4B-BD22-BDF3BC052CC2}" type="presOf" srcId="{9A131090-E5E8-4444-879D-4C049CACBA11}" destId="{4619597B-1261-46B0-8D21-FCADB28C75AA}" srcOrd="0" destOrd="0" presId="urn:microsoft.com/office/officeart/2005/8/layout/list1"/>
    <dgm:cxn modelId="{833CC0C1-3E4E-49B5-B914-D70E1FC34F6F}" type="presOf" srcId="{CC40188A-7FBA-412B-B30B-3E4F68CCCE9A}" destId="{069763D0-93D1-4904-A4C3-C2167C0B2CBC}" srcOrd="0" destOrd="0" presId="urn:microsoft.com/office/officeart/2005/8/layout/list1"/>
    <dgm:cxn modelId="{D16BE2B3-3F86-4D9D-9611-D20F4EC031D7}" srcId="{EAE071CF-4DA9-4BE2-A384-FBA9E62D903E}" destId="{9A131090-E5E8-4444-879D-4C049CACBA11}" srcOrd="1" destOrd="0" parTransId="{218C17C0-C90C-4A33-BB1B-02E63EC02921}" sibTransId="{32B2E9A1-20C5-4F14-8DE1-16262F73D3E1}"/>
    <dgm:cxn modelId="{1022B104-36B9-4694-9CD0-FDF991A17CCA}" type="presOf" srcId="{EAE071CF-4DA9-4BE2-A384-FBA9E62D903E}" destId="{1A9CE485-2965-495D-89DC-3373A8C4E007}" srcOrd="0" destOrd="0" presId="urn:microsoft.com/office/officeart/2005/8/layout/list1"/>
    <dgm:cxn modelId="{C38C67E7-C36B-418A-B7FA-8E06A5A80445}" type="presOf" srcId="{045AB017-2B68-430D-9814-F845731219A4}" destId="{59C451B6-94E6-474A-BD4D-87F7F5AE5532}" srcOrd="0" destOrd="0" presId="urn:microsoft.com/office/officeart/2005/8/layout/list1"/>
    <dgm:cxn modelId="{4B5C4895-7151-4C8B-BD9E-F6AA7AD24B0F}" type="presOf" srcId="{A17BE269-7192-4A00-98FA-AF28F9AA2271}" destId="{AF751A49-972D-43E2-AA3F-D2701A725C21}" srcOrd="1" destOrd="0" presId="urn:microsoft.com/office/officeart/2005/8/layout/list1"/>
    <dgm:cxn modelId="{3544A357-A1F9-4672-A127-E86C9A164209}" type="presParOf" srcId="{1A9CE485-2965-495D-89DC-3373A8C4E007}" destId="{9AC73AE3-5518-41E2-B82E-E70B98FF1249}" srcOrd="0" destOrd="0" presId="urn:microsoft.com/office/officeart/2005/8/layout/list1"/>
    <dgm:cxn modelId="{CBFFD999-76AA-42B5-83BD-1AC05DE83931}" type="presParOf" srcId="{9AC73AE3-5518-41E2-B82E-E70B98FF1249}" destId="{C2A4B25E-C124-4AB0-AEFA-5C373C1A48F2}" srcOrd="0" destOrd="0" presId="urn:microsoft.com/office/officeart/2005/8/layout/list1"/>
    <dgm:cxn modelId="{B6DD9987-3534-4A26-A28C-2FF5A19D9593}" type="presParOf" srcId="{9AC73AE3-5518-41E2-B82E-E70B98FF1249}" destId="{73D18E4D-5960-44CF-A431-C7FC4F8E6D7A}" srcOrd="1" destOrd="0" presId="urn:microsoft.com/office/officeart/2005/8/layout/list1"/>
    <dgm:cxn modelId="{09A5DED3-0AA7-4719-8349-943BDA658431}" type="presParOf" srcId="{1A9CE485-2965-495D-89DC-3373A8C4E007}" destId="{6BF86520-A1F0-4A5B-B02F-B8EF10750AAE}" srcOrd="1" destOrd="0" presId="urn:microsoft.com/office/officeart/2005/8/layout/list1"/>
    <dgm:cxn modelId="{D9A57DA0-E132-41AC-9D33-D24A49556AEB}" type="presParOf" srcId="{1A9CE485-2965-495D-89DC-3373A8C4E007}" destId="{F7DF8C77-19C3-4394-9FF7-541A2FE5D4D0}" srcOrd="2" destOrd="0" presId="urn:microsoft.com/office/officeart/2005/8/layout/list1"/>
    <dgm:cxn modelId="{E012782E-6CA3-431F-8E72-0E0B763DEE47}" type="presParOf" srcId="{1A9CE485-2965-495D-89DC-3373A8C4E007}" destId="{3BAB7B42-3237-4D93-9364-CD41F31EB774}" srcOrd="3" destOrd="0" presId="urn:microsoft.com/office/officeart/2005/8/layout/list1"/>
    <dgm:cxn modelId="{018CBDFB-893D-4A9C-9B7F-3FA63C69B51D}" type="presParOf" srcId="{1A9CE485-2965-495D-89DC-3373A8C4E007}" destId="{DE53F552-6343-4F24-B8FE-ACF6CF0993C8}" srcOrd="4" destOrd="0" presId="urn:microsoft.com/office/officeart/2005/8/layout/list1"/>
    <dgm:cxn modelId="{25A61448-05C0-4324-8715-5004E10E5168}" type="presParOf" srcId="{DE53F552-6343-4F24-B8FE-ACF6CF0993C8}" destId="{4619597B-1261-46B0-8D21-FCADB28C75AA}" srcOrd="0" destOrd="0" presId="urn:microsoft.com/office/officeart/2005/8/layout/list1"/>
    <dgm:cxn modelId="{FA150C9B-B3F5-4843-9A8C-9745207D783A}" type="presParOf" srcId="{DE53F552-6343-4F24-B8FE-ACF6CF0993C8}" destId="{3E8A3127-BB8D-426C-ABE7-943B53E69720}" srcOrd="1" destOrd="0" presId="urn:microsoft.com/office/officeart/2005/8/layout/list1"/>
    <dgm:cxn modelId="{1AC640F0-DFA6-40FD-8C25-71ABE4BF83DE}" type="presParOf" srcId="{1A9CE485-2965-495D-89DC-3373A8C4E007}" destId="{492C2626-9FD4-4CED-A981-6401FC448206}" srcOrd="5" destOrd="0" presId="urn:microsoft.com/office/officeart/2005/8/layout/list1"/>
    <dgm:cxn modelId="{7A52B0CB-E503-438C-968C-FE7700DB2EEC}" type="presParOf" srcId="{1A9CE485-2965-495D-89DC-3373A8C4E007}" destId="{B2E6CCCE-C476-41E4-92F1-302E768AF827}" srcOrd="6" destOrd="0" presId="urn:microsoft.com/office/officeart/2005/8/layout/list1"/>
    <dgm:cxn modelId="{AB4D1153-93C9-4D51-BEE3-D9D1E72AA813}" type="presParOf" srcId="{1A9CE485-2965-495D-89DC-3373A8C4E007}" destId="{623428FB-5C50-4DB1-AD39-202803C4F827}" srcOrd="7" destOrd="0" presId="urn:microsoft.com/office/officeart/2005/8/layout/list1"/>
    <dgm:cxn modelId="{DD4683C0-60DF-4775-9823-8F1AC891E2A8}" type="presParOf" srcId="{1A9CE485-2965-495D-89DC-3373A8C4E007}" destId="{90EFABA6-69F8-4C08-A3E8-45A004B3A0CA}" srcOrd="8" destOrd="0" presId="urn:microsoft.com/office/officeart/2005/8/layout/list1"/>
    <dgm:cxn modelId="{9B68B233-95C1-4CC0-8549-4C65F37EA70B}" type="presParOf" srcId="{90EFABA6-69F8-4C08-A3E8-45A004B3A0CA}" destId="{31DA1813-0D03-4BFE-8419-5FC97E98BD5D}" srcOrd="0" destOrd="0" presId="urn:microsoft.com/office/officeart/2005/8/layout/list1"/>
    <dgm:cxn modelId="{45774123-7493-4563-A0B4-217F33A80C93}" type="presParOf" srcId="{90EFABA6-69F8-4C08-A3E8-45A004B3A0CA}" destId="{070F9B47-0C98-4FAC-BC07-A07EAAC56128}" srcOrd="1" destOrd="0" presId="urn:microsoft.com/office/officeart/2005/8/layout/list1"/>
    <dgm:cxn modelId="{93664550-F9EF-43CA-ACF2-7EAA880C9F89}" type="presParOf" srcId="{1A9CE485-2965-495D-89DC-3373A8C4E007}" destId="{FFC7600A-2749-4765-9693-58440C96F0E6}" srcOrd="9" destOrd="0" presId="urn:microsoft.com/office/officeart/2005/8/layout/list1"/>
    <dgm:cxn modelId="{1AAB4ADF-5BEC-44A8-8E35-68BA4A73EDDA}" type="presParOf" srcId="{1A9CE485-2965-495D-89DC-3373A8C4E007}" destId="{7F562E8B-B87B-4B6C-AA1F-5C4D138C99C6}" srcOrd="10" destOrd="0" presId="urn:microsoft.com/office/officeart/2005/8/layout/list1"/>
    <dgm:cxn modelId="{B1C3BE0F-FFE1-4A1F-81C4-6BF4E401016E}" type="presParOf" srcId="{1A9CE485-2965-495D-89DC-3373A8C4E007}" destId="{81C8D07F-1EF3-45C3-819D-713270400686}" srcOrd="11" destOrd="0" presId="urn:microsoft.com/office/officeart/2005/8/layout/list1"/>
    <dgm:cxn modelId="{90D68198-B184-4057-BC1D-14F66466490B}" type="presParOf" srcId="{1A9CE485-2965-495D-89DC-3373A8C4E007}" destId="{7053518A-CFDB-482D-913D-C552C3BAD280}" srcOrd="12" destOrd="0" presId="urn:microsoft.com/office/officeart/2005/8/layout/list1"/>
    <dgm:cxn modelId="{1B5E2A94-FF1D-46D5-A51A-0B1467CA11D0}" type="presParOf" srcId="{7053518A-CFDB-482D-913D-C552C3BAD280}" destId="{069763D0-93D1-4904-A4C3-C2167C0B2CBC}" srcOrd="0" destOrd="0" presId="urn:microsoft.com/office/officeart/2005/8/layout/list1"/>
    <dgm:cxn modelId="{3F6A7735-7D4D-4078-8686-4AFEBF9F9BDF}" type="presParOf" srcId="{7053518A-CFDB-482D-913D-C552C3BAD280}" destId="{502B3F86-0D36-4285-A80D-3958B93C9DDB}" srcOrd="1" destOrd="0" presId="urn:microsoft.com/office/officeart/2005/8/layout/list1"/>
    <dgm:cxn modelId="{F22AFCC6-DA73-4168-B31C-7F1B350C761A}" type="presParOf" srcId="{1A9CE485-2965-495D-89DC-3373A8C4E007}" destId="{39717745-B749-42BF-BEF5-2A935CD5CC03}" srcOrd="13" destOrd="0" presId="urn:microsoft.com/office/officeart/2005/8/layout/list1"/>
    <dgm:cxn modelId="{192F4184-0D8D-46AC-BF25-1EB1788621DB}" type="presParOf" srcId="{1A9CE485-2965-495D-89DC-3373A8C4E007}" destId="{B34C8E2A-16FC-4FD1-961F-4D2E835876C4}" srcOrd="14" destOrd="0" presId="urn:microsoft.com/office/officeart/2005/8/layout/list1"/>
    <dgm:cxn modelId="{546B3AAC-7D30-46CB-8E49-2ACC77256617}" type="presParOf" srcId="{1A9CE485-2965-495D-89DC-3373A8C4E007}" destId="{BA76CB2C-418D-4283-BCEE-AFF25735A66C}" srcOrd="15" destOrd="0" presId="urn:microsoft.com/office/officeart/2005/8/layout/list1"/>
    <dgm:cxn modelId="{199AFB87-7793-4A0C-87F5-80CF13F3328D}" type="presParOf" srcId="{1A9CE485-2965-495D-89DC-3373A8C4E007}" destId="{D837B28C-3ACE-4DA3-8356-2B4E95CF807E}" srcOrd="16" destOrd="0" presId="urn:microsoft.com/office/officeart/2005/8/layout/list1"/>
    <dgm:cxn modelId="{941D64A7-3873-4051-9DFE-F487F4C2DD83}" type="presParOf" srcId="{D837B28C-3ACE-4DA3-8356-2B4E95CF807E}" destId="{AC7D7E4B-CBB7-4B08-9A64-18198541C015}" srcOrd="0" destOrd="0" presId="urn:microsoft.com/office/officeart/2005/8/layout/list1"/>
    <dgm:cxn modelId="{1A5A62E7-DD0C-41F2-B52F-DB07F0D9EF48}" type="presParOf" srcId="{D837B28C-3ACE-4DA3-8356-2B4E95CF807E}" destId="{AF751A49-972D-43E2-AA3F-D2701A725C21}" srcOrd="1" destOrd="0" presId="urn:microsoft.com/office/officeart/2005/8/layout/list1"/>
    <dgm:cxn modelId="{A2EA5A8E-922E-4BCB-8C0C-1C55F94EE27E}" type="presParOf" srcId="{1A9CE485-2965-495D-89DC-3373A8C4E007}" destId="{156DEACC-0FF7-4A63-AF82-52A1270B44AC}" srcOrd="17" destOrd="0" presId="urn:microsoft.com/office/officeart/2005/8/layout/list1"/>
    <dgm:cxn modelId="{FD4AA637-F1E7-4D5F-844A-C30B58863739}" type="presParOf" srcId="{1A9CE485-2965-495D-89DC-3373A8C4E007}" destId="{92BD2D4D-DBCA-483B-A32F-7DAEF506D4CC}" srcOrd="18" destOrd="0" presId="urn:microsoft.com/office/officeart/2005/8/layout/list1"/>
    <dgm:cxn modelId="{3452228D-7719-4D21-8D91-BEA08520B4C4}" type="presParOf" srcId="{1A9CE485-2965-495D-89DC-3373A8C4E007}" destId="{FEDC204F-24E9-4C91-ABDB-16B24D1529D4}" srcOrd="19" destOrd="0" presId="urn:microsoft.com/office/officeart/2005/8/layout/list1"/>
    <dgm:cxn modelId="{18FF168F-AC77-4019-A0E1-F380D710044C}" type="presParOf" srcId="{1A9CE485-2965-495D-89DC-3373A8C4E007}" destId="{47B8F2F8-F03A-4E5F-A427-160943B2BC99}" srcOrd="20" destOrd="0" presId="urn:microsoft.com/office/officeart/2005/8/layout/list1"/>
    <dgm:cxn modelId="{7C82E914-DD08-4C79-BBEA-334D87D900B7}" type="presParOf" srcId="{47B8F2F8-F03A-4E5F-A427-160943B2BC99}" destId="{59C451B6-94E6-474A-BD4D-87F7F5AE5532}" srcOrd="0" destOrd="0" presId="urn:microsoft.com/office/officeart/2005/8/layout/list1"/>
    <dgm:cxn modelId="{6E53CCB7-AD16-48E3-A5AC-B05EE404BB8C}" type="presParOf" srcId="{47B8F2F8-F03A-4E5F-A427-160943B2BC99}" destId="{B3404DF3-0BEB-4529-B22B-C41A98C38579}" srcOrd="1" destOrd="0" presId="urn:microsoft.com/office/officeart/2005/8/layout/list1"/>
    <dgm:cxn modelId="{5F2ADBBA-42F4-4CBC-863F-68185497EED6}" type="presParOf" srcId="{1A9CE485-2965-495D-89DC-3373A8C4E007}" destId="{4C295EC8-C58F-4B9E-ACC1-0764BE3D5FA9}" srcOrd="21" destOrd="0" presId="urn:microsoft.com/office/officeart/2005/8/layout/list1"/>
    <dgm:cxn modelId="{88A68A59-A570-451A-ACFB-BF2F8CD237D0}" type="presParOf" srcId="{1A9CE485-2965-495D-89DC-3373A8C4E007}" destId="{8C91C09A-788C-407A-87F0-0AC824C95CB9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A4B59A-36E0-4375-889D-7F2D94A36756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9797041-6EF6-43E1-BB6A-8E5B9B73285E}">
      <dgm:prSet phldrT="[Текст]"/>
      <dgm:spPr/>
      <dgm:t>
        <a:bodyPr/>
        <a:lstStyle/>
        <a:p>
          <a:r>
            <a:rPr lang="ru-RU" dirty="0" smtClean="0"/>
            <a:t>Паром</a:t>
          </a:r>
          <a:endParaRPr lang="ru-RU" dirty="0"/>
        </a:p>
      </dgm:t>
    </dgm:pt>
    <dgm:pt modelId="{BF809186-FC05-4C14-A7DC-D81DBCBBC56E}" type="parTrans" cxnId="{B1E7DC46-AD60-4B80-B78A-4510ED9CC42C}">
      <dgm:prSet/>
      <dgm:spPr/>
      <dgm:t>
        <a:bodyPr/>
        <a:lstStyle/>
        <a:p>
          <a:endParaRPr lang="ru-RU"/>
        </a:p>
      </dgm:t>
    </dgm:pt>
    <dgm:pt modelId="{D99C1DAF-46A4-4BFA-86AE-04893D3CECBF}" type="sibTrans" cxnId="{B1E7DC46-AD60-4B80-B78A-4510ED9CC42C}">
      <dgm:prSet/>
      <dgm:spPr/>
      <dgm:t>
        <a:bodyPr/>
        <a:lstStyle/>
        <a:p>
          <a:endParaRPr lang="ru-RU"/>
        </a:p>
      </dgm:t>
    </dgm:pt>
    <dgm:pt modelId="{0586245C-25F5-4091-B94F-01FDA2A46EFD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bg2">
                  <a:lumMod val="25000"/>
                </a:schemeClr>
              </a:solidFill>
            </a:rPr>
            <a:t>Усть-Луга – Балтийск</a:t>
          </a:r>
          <a:endParaRPr lang="ru-RU" sz="1800" dirty="0">
            <a:solidFill>
              <a:schemeClr val="bg2">
                <a:lumMod val="25000"/>
              </a:schemeClr>
            </a:solidFill>
          </a:endParaRPr>
        </a:p>
      </dgm:t>
    </dgm:pt>
    <dgm:pt modelId="{8536B27F-3E02-4718-93AD-5E9BBF9BDC49}" type="parTrans" cxnId="{2D30F607-5122-4ED2-A25C-9B86272503D7}">
      <dgm:prSet/>
      <dgm:spPr/>
      <dgm:t>
        <a:bodyPr/>
        <a:lstStyle/>
        <a:p>
          <a:endParaRPr lang="ru-RU"/>
        </a:p>
      </dgm:t>
    </dgm:pt>
    <dgm:pt modelId="{4BADDAAE-FDA9-4B0F-A4FE-8901C5F2D08A}" type="sibTrans" cxnId="{2D30F607-5122-4ED2-A25C-9B86272503D7}">
      <dgm:prSet/>
      <dgm:spPr/>
      <dgm:t>
        <a:bodyPr/>
        <a:lstStyle/>
        <a:p>
          <a:endParaRPr lang="ru-RU"/>
        </a:p>
      </dgm:t>
    </dgm:pt>
    <dgm:pt modelId="{EBBC1928-E96B-41E6-894E-EC508642B525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bg2">
                  <a:lumMod val="25000"/>
                </a:schemeClr>
              </a:solidFill>
            </a:rPr>
            <a:t>487 миль – 2,6 суток</a:t>
          </a:r>
          <a:endParaRPr lang="ru-RU" sz="1800" dirty="0">
            <a:solidFill>
              <a:schemeClr val="bg2">
                <a:lumMod val="25000"/>
              </a:schemeClr>
            </a:solidFill>
          </a:endParaRPr>
        </a:p>
      </dgm:t>
    </dgm:pt>
    <dgm:pt modelId="{2566FE14-E1F1-44D5-9F64-40532ADA0F3F}" type="parTrans" cxnId="{5C890DD2-CE1A-499B-9969-1753DD9F59C5}">
      <dgm:prSet/>
      <dgm:spPr/>
      <dgm:t>
        <a:bodyPr/>
        <a:lstStyle/>
        <a:p>
          <a:endParaRPr lang="ru-RU"/>
        </a:p>
      </dgm:t>
    </dgm:pt>
    <dgm:pt modelId="{3846D42D-0995-4EC2-941B-BAA2497E6180}" type="sibTrans" cxnId="{5C890DD2-CE1A-499B-9969-1753DD9F59C5}">
      <dgm:prSet/>
      <dgm:spPr/>
      <dgm:t>
        <a:bodyPr/>
        <a:lstStyle/>
        <a:p>
          <a:endParaRPr lang="ru-RU"/>
        </a:p>
      </dgm:t>
    </dgm:pt>
    <dgm:pt modelId="{A1FB01F6-83AC-4F0F-A4C1-BA2DAC2B8E29}">
      <dgm:prSet phldrT="[Текст]"/>
      <dgm:spPr/>
      <dgm:t>
        <a:bodyPr/>
        <a:lstStyle/>
        <a:p>
          <a:r>
            <a:rPr lang="ru-RU" dirty="0" smtClean="0"/>
            <a:t>Контейнеровоз</a:t>
          </a:r>
          <a:endParaRPr lang="ru-RU" dirty="0"/>
        </a:p>
      </dgm:t>
    </dgm:pt>
    <dgm:pt modelId="{41AF3710-DC53-4346-BD5B-75357978A0FF}" type="parTrans" cxnId="{7AEB8655-5E81-4FD6-8F1A-FC65DBEE8EB3}">
      <dgm:prSet/>
      <dgm:spPr/>
      <dgm:t>
        <a:bodyPr/>
        <a:lstStyle/>
        <a:p>
          <a:endParaRPr lang="ru-RU"/>
        </a:p>
      </dgm:t>
    </dgm:pt>
    <dgm:pt modelId="{71768738-4349-4F07-8B86-A70F0F4B9851}" type="sibTrans" cxnId="{7AEB8655-5E81-4FD6-8F1A-FC65DBEE8EB3}">
      <dgm:prSet/>
      <dgm:spPr/>
      <dgm:t>
        <a:bodyPr/>
        <a:lstStyle/>
        <a:p>
          <a:endParaRPr lang="ru-RU"/>
        </a:p>
      </dgm:t>
    </dgm:pt>
    <dgm:pt modelId="{BBECCDBA-29C8-4A3B-8D20-D9FA68EB3C36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3">
                  <a:lumMod val="50000"/>
                </a:schemeClr>
              </a:solidFill>
            </a:rPr>
            <a:t>Усть-Луга – Гамбург – Роттердам - Антверпен</a:t>
          </a:r>
          <a:endParaRPr lang="ru-RU" sz="1800" dirty="0">
            <a:solidFill>
              <a:schemeClr val="accent3">
                <a:lumMod val="50000"/>
              </a:schemeClr>
            </a:solidFill>
          </a:endParaRPr>
        </a:p>
      </dgm:t>
    </dgm:pt>
    <dgm:pt modelId="{2CE9737B-C929-4C02-ADBC-8376833EF6FE}" type="parTrans" cxnId="{B032B9E6-C01E-4523-9F05-71899C49F7AF}">
      <dgm:prSet/>
      <dgm:spPr/>
      <dgm:t>
        <a:bodyPr/>
        <a:lstStyle/>
        <a:p>
          <a:endParaRPr lang="ru-RU"/>
        </a:p>
      </dgm:t>
    </dgm:pt>
    <dgm:pt modelId="{2CD3B991-39D1-4F32-A60C-478D87F88545}" type="sibTrans" cxnId="{B032B9E6-C01E-4523-9F05-71899C49F7AF}">
      <dgm:prSet/>
      <dgm:spPr/>
      <dgm:t>
        <a:bodyPr/>
        <a:lstStyle/>
        <a:p>
          <a:endParaRPr lang="ru-RU"/>
        </a:p>
      </dgm:t>
    </dgm:pt>
    <dgm:pt modelId="{E9F69C6B-0EE6-4237-BAE9-0FD913E9DB15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3">
                  <a:lumMod val="50000"/>
                </a:schemeClr>
              </a:solidFill>
            </a:rPr>
            <a:t>1 547 миль – 12,5 суток</a:t>
          </a:r>
          <a:endParaRPr lang="ru-RU" sz="1800" dirty="0">
            <a:solidFill>
              <a:schemeClr val="accent3">
                <a:lumMod val="50000"/>
              </a:schemeClr>
            </a:solidFill>
          </a:endParaRPr>
        </a:p>
      </dgm:t>
    </dgm:pt>
    <dgm:pt modelId="{4B05C60B-F23E-41D6-8448-AA099AEFBC54}" type="parTrans" cxnId="{AC0BD6BD-BA04-4A93-A50F-F105E65BAFF6}">
      <dgm:prSet/>
      <dgm:spPr/>
      <dgm:t>
        <a:bodyPr/>
        <a:lstStyle/>
        <a:p>
          <a:endParaRPr lang="ru-RU"/>
        </a:p>
      </dgm:t>
    </dgm:pt>
    <dgm:pt modelId="{0255CC2A-B966-4B0F-8BD6-0AB0F1F1A646}" type="sibTrans" cxnId="{AC0BD6BD-BA04-4A93-A50F-F105E65BAFF6}">
      <dgm:prSet/>
      <dgm:spPr/>
      <dgm:t>
        <a:bodyPr/>
        <a:lstStyle/>
        <a:p>
          <a:endParaRPr lang="ru-RU"/>
        </a:p>
      </dgm:t>
    </dgm:pt>
    <dgm:pt modelId="{AAC52490-8583-4289-8E18-BA439045DE8A}">
      <dgm:prSet phldrT="[Текст]"/>
      <dgm:spPr/>
      <dgm:t>
        <a:bodyPr/>
        <a:lstStyle/>
        <a:p>
          <a:r>
            <a:rPr lang="ru-RU" dirty="0" smtClean="0"/>
            <a:t>Танкер НО-100А</a:t>
          </a:r>
          <a:endParaRPr lang="ru-RU" dirty="0"/>
        </a:p>
      </dgm:t>
    </dgm:pt>
    <dgm:pt modelId="{B0B72B3A-0B3A-471B-82BD-ABE20FBCF06F}" type="parTrans" cxnId="{A138949B-4504-4EE6-80BD-36E08BE9E2FD}">
      <dgm:prSet/>
      <dgm:spPr/>
      <dgm:t>
        <a:bodyPr/>
        <a:lstStyle/>
        <a:p>
          <a:endParaRPr lang="ru-RU"/>
        </a:p>
      </dgm:t>
    </dgm:pt>
    <dgm:pt modelId="{C330BF66-A53A-4091-8A57-155BCAA4E1B7}" type="sibTrans" cxnId="{A138949B-4504-4EE6-80BD-36E08BE9E2FD}">
      <dgm:prSet/>
      <dgm:spPr/>
      <dgm:t>
        <a:bodyPr/>
        <a:lstStyle/>
        <a:p>
          <a:endParaRPr lang="ru-RU"/>
        </a:p>
      </dgm:t>
    </dgm:pt>
    <dgm:pt modelId="{3B6FF4E4-AA73-4290-8630-E0BD2E5ACB58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4">
                  <a:lumMod val="50000"/>
                </a:schemeClr>
              </a:solidFill>
            </a:rPr>
            <a:t>Сабетта – Гамбург</a:t>
          </a:r>
          <a:endParaRPr lang="ru-RU" sz="1800" dirty="0">
            <a:solidFill>
              <a:schemeClr val="accent4">
                <a:lumMod val="50000"/>
              </a:schemeClr>
            </a:solidFill>
          </a:endParaRPr>
        </a:p>
      </dgm:t>
    </dgm:pt>
    <dgm:pt modelId="{AD6B00B4-2FA8-45FA-9B35-037FC5FACA19}" type="parTrans" cxnId="{0718076F-C2AE-4C8B-812A-1BEB5E680E4E}">
      <dgm:prSet/>
      <dgm:spPr/>
      <dgm:t>
        <a:bodyPr/>
        <a:lstStyle/>
        <a:p>
          <a:endParaRPr lang="ru-RU"/>
        </a:p>
      </dgm:t>
    </dgm:pt>
    <dgm:pt modelId="{F41676CA-8B9C-4908-BE2C-720B647B8A5B}" type="sibTrans" cxnId="{0718076F-C2AE-4C8B-812A-1BEB5E680E4E}">
      <dgm:prSet/>
      <dgm:spPr/>
      <dgm:t>
        <a:bodyPr/>
        <a:lstStyle/>
        <a:p>
          <a:endParaRPr lang="ru-RU"/>
        </a:p>
      </dgm:t>
    </dgm:pt>
    <dgm:pt modelId="{724988BC-F995-4A15-91D0-F061CFE1F5EF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4">
                  <a:lumMod val="50000"/>
                </a:schemeClr>
              </a:solidFill>
            </a:rPr>
            <a:t>2 646 миль – 19,7 суток</a:t>
          </a:r>
          <a:endParaRPr lang="ru-RU" sz="1800" dirty="0">
            <a:solidFill>
              <a:schemeClr val="accent4">
                <a:lumMod val="50000"/>
              </a:schemeClr>
            </a:solidFill>
          </a:endParaRPr>
        </a:p>
      </dgm:t>
    </dgm:pt>
    <dgm:pt modelId="{9949AA00-EE1A-49F0-9D9B-69787209EB6A}" type="parTrans" cxnId="{5604182E-7649-4F0C-BF3E-7533EE0B2AB0}">
      <dgm:prSet/>
      <dgm:spPr/>
      <dgm:t>
        <a:bodyPr/>
        <a:lstStyle/>
        <a:p>
          <a:endParaRPr lang="ru-RU"/>
        </a:p>
      </dgm:t>
    </dgm:pt>
    <dgm:pt modelId="{FFC4A0B7-D535-4180-9BFC-CFE831BEC52B}" type="sibTrans" cxnId="{5604182E-7649-4F0C-BF3E-7533EE0B2AB0}">
      <dgm:prSet/>
      <dgm:spPr/>
      <dgm:t>
        <a:bodyPr/>
        <a:lstStyle/>
        <a:p>
          <a:endParaRPr lang="ru-RU"/>
        </a:p>
      </dgm:t>
    </dgm:pt>
    <dgm:pt modelId="{9AE92376-3CEA-423F-AB9B-08047EA27506}">
      <dgm:prSet/>
      <dgm:spPr/>
      <dgm:t>
        <a:bodyPr/>
        <a:lstStyle/>
        <a:p>
          <a:r>
            <a:rPr lang="ru-RU" dirty="0" smtClean="0"/>
            <a:t>Танкер НО-16А</a:t>
          </a:r>
          <a:endParaRPr lang="ru-RU" dirty="0"/>
        </a:p>
      </dgm:t>
    </dgm:pt>
    <dgm:pt modelId="{09E27B5D-C0C7-4C58-A817-6ABFBF93D0C6}" type="parTrans" cxnId="{06F49123-5E62-4FB0-A1FD-CD0DF03946B2}">
      <dgm:prSet/>
      <dgm:spPr/>
      <dgm:t>
        <a:bodyPr/>
        <a:lstStyle/>
        <a:p>
          <a:endParaRPr lang="ru-RU"/>
        </a:p>
      </dgm:t>
    </dgm:pt>
    <dgm:pt modelId="{D5A7B369-D32C-4FAB-A300-8297D0A37F1B}" type="sibTrans" cxnId="{06F49123-5E62-4FB0-A1FD-CD0DF03946B2}">
      <dgm:prSet/>
      <dgm:spPr/>
      <dgm:t>
        <a:bodyPr/>
        <a:lstStyle/>
        <a:p>
          <a:endParaRPr lang="ru-RU"/>
        </a:p>
      </dgm:t>
    </dgm:pt>
    <dgm:pt modelId="{85E73239-C896-4B60-8446-E79D59F750BD}">
      <dgm:prSet/>
      <dgm:spPr/>
      <dgm:t>
        <a:bodyPr/>
        <a:lstStyle/>
        <a:p>
          <a:r>
            <a:rPr lang="ru-RU" dirty="0" smtClean="0"/>
            <a:t>Судно-снабженец</a:t>
          </a:r>
          <a:endParaRPr lang="ru-RU" dirty="0"/>
        </a:p>
      </dgm:t>
    </dgm:pt>
    <dgm:pt modelId="{84F4D29F-AA2B-4A18-82DD-253BBF30BCF8}" type="parTrans" cxnId="{879AD99C-C384-4075-9C3D-36BACA7CB118}">
      <dgm:prSet/>
      <dgm:spPr/>
      <dgm:t>
        <a:bodyPr/>
        <a:lstStyle/>
        <a:p>
          <a:endParaRPr lang="ru-RU"/>
        </a:p>
      </dgm:t>
    </dgm:pt>
    <dgm:pt modelId="{520CE843-2616-4445-A0CE-D7CE3FADE7F6}" type="sibTrans" cxnId="{879AD99C-C384-4075-9C3D-36BACA7CB118}">
      <dgm:prSet/>
      <dgm:spPr/>
      <dgm:t>
        <a:bodyPr/>
        <a:lstStyle/>
        <a:p>
          <a:endParaRPr lang="ru-RU"/>
        </a:p>
      </dgm:t>
    </dgm:pt>
    <dgm:pt modelId="{3EE49F1E-6687-4694-AE68-50296B754764}">
      <dgm:prSet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5">
                  <a:lumMod val="50000"/>
                </a:schemeClr>
              </a:solidFill>
            </a:rPr>
            <a:t>Сабетта – Мурманск</a:t>
          </a:r>
          <a:endParaRPr lang="ru-RU" sz="1800" dirty="0">
            <a:solidFill>
              <a:schemeClr val="accent5">
                <a:lumMod val="50000"/>
              </a:schemeClr>
            </a:solidFill>
          </a:endParaRPr>
        </a:p>
      </dgm:t>
    </dgm:pt>
    <dgm:pt modelId="{C390F92B-1056-4CFB-81AB-F2B2B95697A1}" type="parTrans" cxnId="{C5AC88DC-4AB3-4066-9F0B-6AF8FC7B9B68}">
      <dgm:prSet/>
      <dgm:spPr/>
      <dgm:t>
        <a:bodyPr/>
        <a:lstStyle/>
        <a:p>
          <a:endParaRPr lang="ru-RU"/>
        </a:p>
      </dgm:t>
    </dgm:pt>
    <dgm:pt modelId="{46DE33B2-5616-4E28-B6DE-5F3C32B75FA0}" type="sibTrans" cxnId="{C5AC88DC-4AB3-4066-9F0B-6AF8FC7B9B68}">
      <dgm:prSet/>
      <dgm:spPr/>
      <dgm:t>
        <a:bodyPr/>
        <a:lstStyle/>
        <a:p>
          <a:endParaRPr lang="ru-RU"/>
        </a:p>
      </dgm:t>
    </dgm:pt>
    <dgm:pt modelId="{080FA230-B459-4974-9B01-1574464E7312}">
      <dgm:prSet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5">
                  <a:lumMod val="50000"/>
                </a:schemeClr>
              </a:solidFill>
            </a:rPr>
            <a:t>1 126 миль – 9,7 суток</a:t>
          </a:r>
          <a:endParaRPr lang="ru-RU" sz="1800" dirty="0">
            <a:solidFill>
              <a:schemeClr val="accent5">
                <a:lumMod val="50000"/>
              </a:schemeClr>
            </a:solidFill>
          </a:endParaRPr>
        </a:p>
      </dgm:t>
    </dgm:pt>
    <dgm:pt modelId="{B44A8719-4C45-499D-8A08-1A9B4B7949D6}" type="parTrans" cxnId="{1B68C9AF-F2D7-46B2-9581-A521F3805875}">
      <dgm:prSet/>
      <dgm:spPr/>
      <dgm:t>
        <a:bodyPr/>
        <a:lstStyle/>
        <a:p>
          <a:endParaRPr lang="ru-RU"/>
        </a:p>
      </dgm:t>
    </dgm:pt>
    <dgm:pt modelId="{CD97AAA4-FFC8-4540-A672-94C38A99B706}" type="sibTrans" cxnId="{1B68C9AF-F2D7-46B2-9581-A521F3805875}">
      <dgm:prSet/>
      <dgm:spPr/>
      <dgm:t>
        <a:bodyPr/>
        <a:lstStyle/>
        <a:p>
          <a:endParaRPr lang="ru-RU"/>
        </a:p>
      </dgm:t>
    </dgm:pt>
    <dgm:pt modelId="{AD08CC85-E440-43DB-84E2-0F46F2C11AB5}">
      <dgm:prSet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6">
                  <a:lumMod val="50000"/>
                </a:schemeClr>
              </a:solidFill>
            </a:rPr>
            <a:t>Пригородное – </a:t>
          </a:r>
          <a:r>
            <a:rPr lang="ru-RU" sz="1800" dirty="0" err="1" smtClean="0">
              <a:solidFill>
                <a:schemeClr val="accent6">
                  <a:lumMod val="50000"/>
                </a:schemeClr>
              </a:solidFill>
            </a:rPr>
            <a:t>Киринское</a:t>
          </a:r>
          <a:r>
            <a:rPr lang="ru-RU" sz="1800" dirty="0" smtClean="0">
              <a:solidFill>
                <a:schemeClr val="accent6">
                  <a:lumMod val="50000"/>
                </a:schemeClr>
              </a:solidFill>
            </a:rPr>
            <a:t> месторождение</a:t>
          </a:r>
          <a:endParaRPr lang="ru-RU" sz="1800" dirty="0">
            <a:solidFill>
              <a:schemeClr val="accent6">
                <a:lumMod val="50000"/>
              </a:schemeClr>
            </a:solidFill>
          </a:endParaRPr>
        </a:p>
      </dgm:t>
    </dgm:pt>
    <dgm:pt modelId="{BE0BD7FB-CD99-4A87-A351-C3F4F64AA9E6}" type="parTrans" cxnId="{EE3366CC-2440-4C02-82AD-D4625B0D7623}">
      <dgm:prSet/>
      <dgm:spPr/>
      <dgm:t>
        <a:bodyPr/>
        <a:lstStyle/>
        <a:p>
          <a:endParaRPr lang="ru-RU"/>
        </a:p>
      </dgm:t>
    </dgm:pt>
    <dgm:pt modelId="{08497E91-7C34-4E7C-A00F-1EF9891F5B40}" type="sibTrans" cxnId="{EE3366CC-2440-4C02-82AD-D4625B0D7623}">
      <dgm:prSet/>
      <dgm:spPr/>
      <dgm:t>
        <a:bodyPr/>
        <a:lstStyle/>
        <a:p>
          <a:endParaRPr lang="ru-RU"/>
        </a:p>
      </dgm:t>
    </dgm:pt>
    <dgm:pt modelId="{DE0B03D1-FBBC-4CDD-B207-1B323D3F49C4}">
      <dgm:prSet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6">
                  <a:lumMod val="50000"/>
                </a:schemeClr>
              </a:solidFill>
            </a:rPr>
            <a:t>345 миль – 13,8 суток</a:t>
          </a:r>
          <a:endParaRPr lang="ru-RU" sz="1800" dirty="0">
            <a:solidFill>
              <a:schemeClr val="accent6">
                <a:lumMod val="50000"/>
              </a:schemeClr>
            </a:solidFill>
          </a:endParaRPr>
        </a:p>
      </dgm:t>
    </dgm:pt>
    <dgm:pt modelId="{B954E01B-A9D2-4AFF-B80D-56870A2780E0}" type="parTrans" cxnId="{2087E6C2-BD0C-4692-974D-D3978CC6B573}">
      <dgm:prSet/>
      <dgm:spPr/>
      <dgm:t>
        <a:bodyPr/>
        <a:lstStyle/>
        <a:p>
          <a:endParaRPr lang="ru-RU"/>
        </a:p>
      </dgm:t>
    </dgm:pt>
    <dgm:pt modelId="{F3490B97-0F9D-440D-BCFC-B7EE401A26D7}" type="sibTrans" cxnId="{2087E6C2-BD0C-4692-974D-D3978CC6B573}">
      <dgm:prSet/>
      <dgm:spPr/>
      <dgm:t>
        <a:bodyPr/>
        <a:lstStyle/>
        <a:p>
          <a:endParaRPr lang="ru-RU"/>
        </a:p>
      </dgm:t>
    </dgm:pt>
    <dgm:pt modelId="{A3F8AE4D-E7E4-4530-A694-E6BEED0DB9DC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3">
                  <a:lumMod val="50000"/>
                </a:schemeClr>
              </a:solidFill>
            </a:rPr>
            <a:t>24 рейса</a:t>
          </a:r>
          <a:endParaRPr lang="ru-RU" sz="1800" dirty="0">
            <a:solidFill>
              <a:schemeClr val="accent3">
                <a:lumMod val="50000"/>
              </a:schemeClr>
            </a:solidFill>
          </a:endParaRPr>
        </a:p>
      </dgm:t>
    </dgm:pt>
    <dgm:pt modelId="{52F6DA14-5BE4-4A33-BED5-943ACBF667B9}" type="parTrans" cxnId="{1EA71BF9-442F-4A0A-9233-2CD2BD649E68}">
      <dgm:prSet/>
      <dgm:spPr/>
      <dgm:t>
        <a:bodyPr/>
        <a:lstStyle/>
        <a:p>
          <a:endParaRPr lang="ru-RU"/>
        </a:p>
      </dgm:t>
    </dgm:pt>
    <dgm:pt modelId="{CF5D33AB-1AD9-4399-BF73-4DF045131190}" type="sibTrans" cxnId="{1EA71BF9-442F-4A0A-9233-2CD2BD649E68}">
      <dgm:prSet/>
      <dgm:spPr/>
      <dgm:t>
        <a:bodyPr/>
        <a:lstStyle/>
        <a:p>
          <a:endParaRPr lang="ru-RU"/>
        </a:p>
      </dgm:t>
    </dgm:pt>
    <dgm:pt modelId="{69D4C400-7614-45F1-880B-76965E613DBF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4">
                  <a:lumMod val="50000"/>
                </a:schemeClr>
              </a:solidFill>
            </a:rPr>
            <a:t>16 рейсов</a:t>
          </a:r>
          <a:endParaRPr lang="ru-RU" sz="1800" dirty="0">
            <a:solidFill>
              <a:schemeClr val="accent4">
                <a:lumMod val="50000"/>
              </a:schemeClr>
            </a:solidFill>
          </a:endParaRPr>
        </a:p>
      </dgm:t>
    </dgm:pt>
    <dgm:pt modelId="{97CDB473-20A1-47E1-A248-4EC85A1C02AF}" type="parTrans" cxnId="{E1684AC7-AC1C-47F5-8D7F-67D15583785A}">
      <dgm:prSet/>
      <dgm:spPr/>
      <dgm:t>
        <a:bodyPr/>
        <a:lstStyle/>
        <a:p>
          <a:endParaRPr lang="ru-RU"/>
        </a:p>
      </dgm:t>
    </dgm:pt>
    <dgm:pt modelId="{6649ADC5-36BF-41E3-B430-8CF05B4CA137}" type="sibTrans" cxnId="{E1684AC7-AC1C-47F5-8D7F-67D15583785A}">
      <dgm:prSet/>
      <dgm:spPr/>
      <dgm:t>
        <a:bodyPr/>
        <a:lstStyle/>
        <a:p>
          <a:endParaRPr lang="ru-RU"/>
        </a:p>
      </dgm:t>
    </dgm:pt>
    <dgm:pt modelId="{338E293B-BDED-49D2-91F1-973713CA1527}">
      <dgm:prSet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5">
                  <a:lumMod val="50000"/>
                </a:schemeClr>
              </a:solidFill>
            </a:rPr>
            <a:t>34 рейса</a:t>
          </a:r>
          <a:endParaRPr lang="ru-RU" sz="1800" dirty="0">
            <a:solidFill>
              <a:schemeClr val="accent5">
                <a:lumMod val="50000"/>
              </a:schemeClr>
            </a:solidFill>
          </a:endParaRPr>
        </a:p>
      </dgm:t>
    </dgm:pt>
    <dgm:pt modelId="{9E3F211D-D1C2-45BF-988E-42ED29F9DBAA}" type="parTrans" cxnId="{D28953CA-5723-4BF4-BFAB-E513154445F3}">
      <dgm:prSet/>
      <dgm:spPr/>
      <dgm:t>
        <a:bodyPr/>
        <a:lstStyle/>
        <a:p>
          <a:endParaRPr lang="ru-RU"/>
        </a:p>
      </dgm:t>
    </dgm:pt>
    <dgm:pt modelId="{F9357F5E-0CE5-4558-99C3-C194B7548E6D}" type="sibTrans" cxnId="{D28953CA-5723-4BF4-BFAB-E513154445F3}">
      <dgm:prSet/>
      <dgm:spPr/>
      <dgm:t>
        <a:bodyPr/>
        <a:lstStyle/>
        <a:p>
          <a:endParaRPr lang="ru-RU"/>
        </a:p>
      </dgm:t>
    </dgm:pt>
    <dgm:pt modelId="{8D6AE91A-1BAE-49A6-8DB3-E2644C5FC4FA}">
      <dgm:prSet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accent6">
                  <a:lumMod val="50000"/>
                </a:schemeClr>
              </a:solidFill>
            </a:rPr>
            <a:t>24 рейса</a:t>
          </a:r>
          <a:endParaRPr lang="ru-RU" sz="1800" dirty="0">
            <a:solidFill>
              <a:schemeClr val="accent6">
                <a:lumMod val="50000"/>
              </a:schemeClr>
            </a:solidFill>
          </a:endParaRPr>
        </a:p>
      </dgm:t>
    </dgm:pt>
    <dgm:pt modelId="{C0C316BA-F26C-42EB-9550-EDD0AF68036C}" type="parTrans" cxnId="{B78EA489-CD97-4BF4-A802-D1F676F29BC4}">
      <dgm:prSet/>
      <dgm:spPr/>
      <dgm:t>
        <a:bodyPr/>
        <a:lstStyle/>
        <a:p>
          <a:endParaRPr lang="ru-RU"/>
        </a:p>
      </dgm:t>
    </dgm:pt>
    <dgm:pt modelId="{7EC12970-92DB-43EA-9299-8BBA8D0B571F}" type="sibTrans" cxnId="{B78EA489-CD97-4BF4-A802-D1F676F29BC4}">
      <dgm:prSet/>
      <dgm:spPr/>
      <dgm:t>
        <a:bodyPr/>
        <a:lstStyle/>
        <a:p>
          <a:endParaRPr lang="ru-RU"/>
        </a:p>
      </dgm:t>
    </dgm:pt>
    <dgm:pt modelId="{8726CF21-B4C2-4FE9-9288-1E3D61D15168}">
      <dgm:prSet phldrT="[Текст]" custT="1"/>
      <dgm:spPr/>
      <dgm:t>
        <a:bodyPr lIns="108000" tIns="0" rIns="3600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bg2">
                  <a:lumMod val="25000"/>
                </a:schemeClr>
              </a:solidFill>
            </a:rPr>
            <a:t>94 рейса</a:t>
          </a:r>
          <a:endParaRPr lang="ru-RU" sz="1800" dirty="0">
            <a:solidFill>
              <a:schemeClr val="bg2">
                <a:lumMod val="25000"/>
              </a:schemeClr>
            </a:solidFill>
          </a:endParaRPr>
        </a:p>
      </dgm:t>
    </dgm:pt>
    <dgm:pt modelId="{E8A9179B-294E-4FDB-9A88-05C4AA290AF8}" type="parTrans" cxnId="{8F914EA6-52DF-46E8-BE18-F632F051BC68}">
      <dgm:prSet/>
      <dgm:spPr/>
      <dgm:t>
        <a:bodyPr/>
        <a:lstStyle/>
        <a:p>
          <a:endParaRPr lang="ru-RU"/>
        </a:p>
      </dgm:t>
    </dgm:pt>
    <dgm:pt modelId="{7757B851-F1A8-49FC-8BD7-44A27879E994}" type="sibTrans" cxnId="{8F914EA6-52DF-46E8-BE18-F632F051BC68}">
      <dgm:prSet/>
      <dgm:spPr/>
      <dgm:t>
        <a:bodyPr/>
        <a:lstStyle/>
        <a:p>
          <a:endParaRPr lang="ru-RU"/>
        </a:p>
      </dgm:t>
    </dgm:pt>
    <dgm:pt modelId="{1DA2BC67-E388-4D13-A60B-3F002B0FE286}" type="pres">
      <dgm:prSet presAssocID="{37A4B59A-36E0-4375-889D-7F2D94A367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EC06E2-E249-4081-9B7B-E3A994F45F49}" type="pres">
      <dgm:prSet presAssocID="{D9797041-6EF6-43E1-BB6A-8E5B9B73285E}" presName="linNode" presStyleCnt="0"/>
      <dgm:spPr/>
    </dgm:pt>
    <dgm:pt modelId="{F6BB7E06-F512-4F2C-B9BE-BB398E751BDD}" type="pres">
      <dgm:prSet presAssocID="{D9797041-6EF6-43E1-BB6A-8E5B9B73285E}" presName="parentText" presStyleLbl="node1" presStyleIdx="0" presStyleCnt="5" custScaleX="855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D5E432-609A-4FD3-80EC-8E705D471819}" type="pres">
      <dgm:prSet presAssocID="{D9797041-6EF6-43E1-BB6A-8E5B9B73285E}" presName="descendantText" presStyleLbl="alignAccFollowNode1" presStyleIdx="0" presStyleCnt="5" custScaleX="105557" custScaleY="101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B74DD-7C7D-4B22-B543-02DD928832E9}" type="pres">
      <dgm:prSet presAssocID="{D99C1DAF-46A4-4BFA-86AE-04893D3CECBF}" presName="sp" presStyleCnt="0"/>
      <dgm:spPr/>
    </dgm:pt>
    <dgm:pt modelId="{1AB13908-91B2-461E-A028-80F5D6119814}" type="pres">
      <dgm:prSet presAssocID="{A1FB01F6-83AC-4F0F-A4C1-BA2DAC2B8E29}" presName="linNode" presStyleCnt="0"/>
      <dgm:spPr/>
    </dgm:pt>
    <dgm:pt modelId="{3A175990-B07F-4B4E-ADCF-3E89A70911B4}" type="pres">
      <dgm:prSet presAssocID="{A1FB01F6-83AC-4F0F-A4C1-BA2DAC2B8E29}" presName="parentText" presStyleLbl="node1" presStyleIdx="1" presStyleCnt="5" custScaleX="855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6E11C-A416-445E-B459-2155C95BB95A}" type="pres">
      <dgm:prSet presAssocID="{A1FB01F6-83AC-4F0F-A4C1-BA2DAC2B8E29}" presName="descendantText" presStyleLbl="alignAccFollowNode1" presStyleIdx="1" presStyleCnt="5" custScaleX="105557" custScaleY="101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85AD6-FA19-4664-AD85-CC0B87C27B05}" type="pres">
      <dgm:prSet presAssocID="{71768738-4349-4F07-8B86-A70F0F4B9851}" presName="sp" presStyleCnt="0"/>
      <dgm:spPr/>
    </dgm:pt>
    <dgm:pt modelId="{DF08145B-F57B-4582-A1FF-B2801B559748}" type="pres">
      <dgm:prSet presAssocID="{AAC52490-8583-4289-8E18-BA439045DE8A}" presName="linNode" presStyleCnt="0"/>
      <dgm:spPr/>
    </dgm:pt>
    <dgm:pt modelId="{C1856933-6B9E-4D03-BCD8-7019789DFB45}" type="pres">
      <dgm:prSet presAssocID="{AAC52490-8583-4289-8E18-BA439045DE8A}" presName="parentText" presStyleLbl="node1" presStyleIdx="2" presStyleCnt="5" custScaleX="855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781DA4-2BE7-49DE-8214-A1423945E46D}" type="pres">
      <dgm:prSet presAssocID="{AAC52490-8583-4289-8E18-BA439045DE8A}" presName="descendantText" presStyleLbl="alignAccFollowNode1" presStyleIdx="2" presStyleCnt="5" custScaleX="105557" custScaleY="101055" custLinFactNeighborX="-486" custLinFactNeighborY="3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4BBD6-8A7F-44C3-BEA6-15FA602F83E5}" type="pres">
      <dgm:prSet presAssocID="{C330BF66-A53A-4091-8A57-155BCAA4E1B7}" presName="sp" presStyleCnt="0"/>
      <dgm:spPr/>
    </dgm:pt>
    <dgm:pt modelId="{E4CDA07C-24CB-4A43-92A4-7689BBD5915B}" type="pres">
      <dgm:prSet presAssocID="{9AE92376-3CEA-423F-AB9B-08047EA27506}" presName="linNode" presStyleCnt="0"/>
      <dgm:spPr/>
    </dgm:pt>
    <dgm:pt modelId="{F52FD8B8-01E3-4942-92F6-C2E1A457AD4D}" type="pres">
      <dgm:prSet presAssocID="{9AE92376-3CEA-423F-AB9B-08047EA27506}" presName="parentText" presStyleLbl="node1" presStyleIdx="3" presStyleCnt="5" custScaleX="855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CF66A-7CDC-4B04-B63D-C5B465953FB5}" type="pres">
      <dgm:prSet presAssocID="{9AE92376-3CEA-423F-AB9B-08047EA27506}" presName="descendantText" presStyleLbl="alignAccFollowNode1" presStyleIdx="3" presStyleCnt="5" custScaleX="105557" custScaleY="101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E194B-E01C-49B1-9DE8-D08465DCAE99}" type="pres">
      <dgm:prSet presAssocID="{D5A7B369-D32C-4FAB-A300-8297D0A37F1B}" presName="sp" presStyleCnt="0"/>
      <dgm:spPr/>
    </dgm:pt>
    <dgm:pt modelId="{21EE1DFC-3973-40C2-9652-FACF5B6AB9E6}" type="pres">
      <dgm:prSet presAssocID="{85E73239-C896-4B60-8446-E79D59F750BD}" presName="linNode" presStyleCnt="0"/>
      <dgm:spPr/>
    </dgm:pt>
    <dgm:pt modelId="{3C9505BF-E568-4213-BC9A-44BFE6C6A8C3}" type="pres">
      <dgm:prSet presAssocID="{85E73239-C896-4B60-8446-E79D59F750BD}" presName="parentText" presStyleLbl="node1" presStyleIdx="4" presStyleCnt="5" custScaleX="855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328C1-AB02-41E1-B040-EFFABC40ADB3}" type="pres">
      <dgm:prSet presAssocID="{85E73239-C896-4B60-8446-E79D59F750BD}" presName="descendantText" presStyleLbl="alignAccFollowNode1" presStyleIdx="4" presStyleCnt="5" custScaleX="105557" custScaleY="101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87E6C2-BD0C-4692-974D-D3978CC6B573}" srcId="{85E73239-C896-4B60-8446-E79D59F750BD}" destId="{DE0B03D1-FBBC-4CDD-B207-1B323D3F49C4}" srcOrd="1" destOrd="0" parTransId="{B954E01B-A9D2-4AFF-B80D-56870A2780E0}" sibTransId="{F3490B97-0F9D-440D-BCFC-B7EE401A26D7}"/>
    <dgm:cxn modelId="{B1E7DC46-AD60-4B80-B78A-4510ED9CC42C}" srcId="{37A4B59A-36E0-4375-889D-7F2D94A36756}" destId="{D9797041-6EF6-43E1-BB6A-8E5B9B73285E}" srcOrd="0" destOrd="0" parTransId="{BF809186-FC05-4C14-A7DC-D81DBCBBC56E}" sibTransId="{D99C1DAF-46A4-4BFA-86AE-04893D3CECBF}"/>
    <dgm:cxn modelId="{1B68C9AF-F2D7-46B2-9581-A521F3805875}" srcId="{9AE92376-3CEA-423F-AB9B-08047EA27506}" destId="{080FA230-B459-4974-9B01-1574464E7312}" srcOrd="1" destOrd="0" parTransId="{B44A8719-4C45-499D-8A08-1A9B4B7949D6}" sibTransId="{CD97AAA4-FFC8-4540-A672-94C38A99B706}"/>
    <dgm:cxn modelId="{7025A330-F0C2-4FD7-8F30-B03093E2725E}" type="presOf" srcId="{8726CF21-B4C2-4FE9-9288-1E3D61D15168}" destId="{44D5E432-609A-4FD3-80EC-8E705D471819}" srcOrd="0" destOrd="2" presId="urn:microsoft.com/office/officeart/2005/8/layout/vList5"/>
    <dgm:cxn modelId="{D23B0036-4B7A-4D25-88EA-A83CFF4C4989}" type="presOf" srcId="{BBECCDBA-29C8-4A3B-8D20-D9FA68EB3C36}" destId="{BEC6E11C-A416-445E-B459-2155C95BB95A}" srcOrd="0" destOrd="0" presId="urn:microsoft.com/office/officeart/2005/8/layout/vList5"/>
    <dgm:cxn modelId="{8F914EA6-52DF-46E8-BE18-F632F051BC68}" srcId="{D9797041-6EF6-43E1-BB6A-8E5B9B73285E}" destId="{8726CF21-B4C2-4FE9-9288-1E3D61D15168}" srcOrd="2" destOrd="0" parTransId="{E8A9179B-294E-4FDB-9A88-05C4AA290AF8}" sibTransId="{7757B851-F1A8-49FC-8BD7-44A27879E994}"/>
    <dgm:cxn modelId="{589C657C-D2FE-4A6C-92FB-3A87EFDA9638}" type="presOf" srcId="{9AE92376-3CEA-423F-AB9B-08047EA27506}" destId="{F52FD8B8-01E3-4942-92F6-C2E1A457AD4D}" srcOrd="0" destOrd="0" presId="urn:microsoft.com/office/officeart/2005/8/layout/vList5"/>
    <dgm:cxn modelId="{F1C45401-F6AB-4E2A-9696-6F266DB559DD}" type="presOf" srcId="{3EE49F1E-6687-4694-AE68-50296B754764}" destId="{5E0CF66A-7CDC-4B04-B63D-C5B465953FB5}" srcOrd="0" destOrd="0" presId="urn:microsoft.com/office/officeart/2005/8/layout/vList5"/>
    <dgm:cxn modelId="{BA8E397A-4862-4D41-935C-9EF27DC0B26B}" type="presOf" srcId="{724988BC-F995-4A15-91D0-F061CFE1F5EF}" destId="{1A781DA4-2BE7-49DE-8214-A1423945E46D}" srcOrd="0" destOrd="1" presId="urn:microsoft.com/office/officeart/2005/8/layout/vList5"/>
    <dgm:cxn modelId="{06F49123-5E62-4FB0-A1FD-CD0DF03946B2}" srcId="{37A4B59A-36E0-4375-889D-7F2D94A36756}" destId="{9AE92376-3CEA-423F-AB9B-08047EA27506}" srcOrd="3" destOrd="0" parTransId="{09E27B5D-C0C7-4C58-A817-6ABFBF93D0C6}" sibTransId="{D5A7B369-D32C-4FAB-A300-8297D0A37F1B}"/>
    <dgm:cxn modelId="{D7947773-1AB6-4E28-95A6-607EBA03B7A2}" type="presOf" srcId="{DE0B03D1-FBBC-4CDD-B207-1B323D3F49C4}" destId="{3F8328C1-AB02-41E1-B040-EFFABC40ADB3}" srcOrd="0" destOrd="1" presId="urn:microsoft.com/office/officeart/2005/8/layout/vList5"/>
    <dgm:cxn modelId="{D28953CA-5723-4BF4-BFAB-E513154445F3}" srcId="{9AE92376-3CEA-423F-AB9B-08047EA27506}" destId="{338E293B-BDED-49D2-91F1-973713CA1527}" srcOrd="2" destOrd="0" parTransId="{9E3F211D-D1C2-45BF-988E-42ED29F9DBAA}" sibTransId="{F9357F5E-0CE5-4558-99C3-C194B7548E6D}"/>
    <dgm:cxn modelId="{3B53D47C-680F-4344-8D89-CDCD7619DB05}" type="presOf" srcId="{D9797041-6EF6-43E1-BB6A-8E5B9B73285E}" destId="{F6BB7E06-F512-4F2C-B9BE-BB398E751BDD}" srcOrd="0" destOrd="0" presId="urn:microsoft.com/office/officeart/2005/8/layout/vList5"/>
    <dgm:cxn modelId="{5604182E-7649-4F0C-BF3E-7533EE0B2AB0}" srcId="{AAC52490-8583-4289-8E18-BA439045DE8A}" destId="{724988BC-F995-4A15-91D0-F061CFE1F5EF}" srcOrd="1" destOrd="0" parTransId="{9949AA00-EE1A-49F0-9D9B-69787209EB6A}" sibTransId="{FFC4A0B7-D535-4180-9BFC-CFE831BEC52B}"/>
    <dgm:cxn modelId="{7E88B3FD-CF59-4D9F-A752-F52EE33BC6A9}" type="presOf" srcId="{E9F69C6B-0EE6-4237-BAE9-0FD913E9DB15}" destId="{BEC6E11C-A416-445E-B459-2155C95BB95A}" srcOrd="0" destOrd="1" presId="urn:microsoft.com/office/officeart/2005/8/layout/vList5"/>
    <dgm:cxn modelId="{8E3EF254-4B2C-4EF2-BE67-368C8045B5F6}" type="presOf" srcId="{A1FB01F6-83AC-4F0F-A4C1-BA2DAC2B8E29}" destId="{3A175990-B07F-4B4E-ADCF-3E89A70911B4}" srcOrd="0" destOrd="0" presId="urn:microsoft.com/office/officeart/2005/8/layout/vList5"/>
    <dgm:cxn modelId="{46E9B932-DEC6-407A-A019-3CBE7FAA8A83}" type="presOf" srcId="{338E293B-BDED-49D2-91F1-973713CA1527}" destId="{5E0CF66A-7CDC-4B04-B63D-C5B465953FB5}" srcOrd="0" destOrd="2" presId="urn:microsoft.com/office/officeart/2005/8/layout/vList5"/>
    <dgm:cxn modelId="{EEED4818-5A90-458B-8E4E-A0BADAF5CC46}" type="presOf" srcId="{3B6FF4E4-AA73-4290-8630-E0BD2E5ACB58}" destId="{1A781DA4-2BE7-49DE-8214-A1423945E46D}" srcOrd="0" destOrd="0" presId="urn:microsoft.com/office/officeart/2005/8/layout/vList5"/>
    <dgm:cxn modelId="{1EA71BF9-442F-4A0A-9233-2CD2BD649E68}" srcId="{A1FB01F6-83AC-4F0F-A4C1-BA2DAC2B8E29}" destId="{A3F8AE4D-E7E4-4530-A694-E6BEED0DB9DC}" srcOrd="2" destOrd="0" parTransId="{52F6DA14-5BE4-4A33-BED5-943ACBF667B9}" sibTransId="{CF5D33AB-1AD9-4399-BF73-4DF045131190}"/>
    <dgm:cxn modelId="{0718076F-C2AE-4C8B-812A-1BEB5E680E4E}" srcId="{AAC52490-8583-4289-8E18-BA439045DE8A}" destId="{3B6FF4E4-AA73-4290-8630-E0BD2E5ACB58}" srcOrd="0" destOrd="0" parTransId="{AD6B00B4-2FA8-45FA-9B35-037FC5FACA19}" sibTransId="{F41676CA-8B9C-4908-BE2C-720B647B8A5B}"/>
    <dgm:cxn modelId="{7E78033D-1003-4A9E-97C8-47BCBAA1B3AD}" type="presOf" srcId="{37A4B59A-36E0-4375-889D-7F2D94A36756}" destId="{1DA2BC67-E388-4D13-A60B-3F002B0FE286}" srcOrd="0" destOrd="0" presId="urn:microsoft.com/office/officeart/2005/8/layout/vList5"/>
    <dgm:cxn modelId="{5C890DD2-CE1A-499B-9969-1753DD9F59C5}" srcId="{D9797041-6EF6-43E1-BB6A-8E5B9B73285E}" destId="{EBBC1928-E96B-41E6-894E-EC508642B525}" srcOrd="1" destOrd="0" parTransId="{2566FE14-E1F1-44D5-9F64-40532ADA0F3F}" sibTransId="{3846D42D-0995-4EC2-941B-BAA2497E6180}"/>
    <dgm:cxn modelId="{9DA3B54D-DA4E-43F0-8C61-7F23A2E1FEA5}" type="presOf" srcId="{8D6AE91A-1BAE-49A6-8DB3-E2644C5FC4FA}" destId="{3F8328C1-AB02-41E1-B040-EFFABC40ADB3}" srcOrd="0" destOrd="2" presId="urn:microsoft.com/office/officeart/2005/8/layout/vList5"/>
    <dgm:cxn modelId="{7AEB8655-5E81-4FD6-8F1A-FC65DBEE8EB3}" srcId="{37A4B59A-36E0-4375-889D-7F2D94A36756}" destId="{A1FB01F6-83AC-4F0F-A4C1-BA2DAC2B8E29}" srcOrd="1" destOrd="0" parTransId="{41AF3710-DC53-4346-BD5B-75357978A0FF}" sibTransId="{71768738-4349-4F07-8B86-A70F0F4B9851}"/>
    <dgm:cxn modelId="{C5AC88DC-4AB3-4066-9F0B-6AF8FC7B9B68}" srcId="{9AE92376-3CEA-423F-AB9B-08047EA27506}" destId="{3EE49F1E-6687-4694-AE68-50296B754764}" srcOrd="0" destOrd="0" parTransId="{C390F92B-1056-4CFB-81AB-F2B2B95697A1}" sibTransId="{46DE33B2-5616-4E28-B6DE-5F3C32B75FA0}"/>
    <dgm:cxn modelId="{3482088F-E407-4D9D-9218-AEBAFAA15AC6}" type="presOf" srcId="{85E73239-C896-4B60-8446-E79D59F750BD}" destId="{3C9505BF-E568-4213-BC9A-44BFE6C6A8C3}" srcOrd="0" destOrd="0" presId="urn:microsoft.com/office/officeart/2005/8/layout/vList5"/>
    <dgm:cxn modelId="{90FAECE9-8885-4D0E-B1AF-E3CBF643CC17}" type="presOf" srcId="{EBBC1928-E96B-41E6-894E-EC508642B525}" destId="{44D5E432-609A-4FD3-80EC-8E705D471819}" srcOrd="0" destOrd="1" presId="urn:microsoft.com/office/officeart/2005/8/layout/vList5"/>
    <dgm:cxn modelId="{BD3BD8C9-B1C5-4555-B6C7-A50EA7557451}" type="presOf" srcId="{A3F8AE4D-E7E4-4530-A694-E6BEED0DB9DC}" destId="{BEC6E11C-A416-445E-B459-2155C95BB95A}" srcOrd="0" destOrd="2" presId="urn:microsoft.com/office/officeart/2005/8/layout/vList5"/>
    <dgm:cxn modelId="{2D30F607-5122-4ED2-A25C-9B86272503D7}" srcId="{D9797041-6EF6-43E1-BB6A-8E5B9B73285E}" destId="{0586245C-25F5-4091-B94F-01FDA2A46EFD}" srcOrd="0" destOrd="0" parTransId="{8536B27F-3E02-4718-93AD-5E9BBF9BDC49}" sibTransId="{4BADDAAE-FDA9-4B0F-A4FE-8901C5F2D08A}"/>
    <dgm:cxn modelId="{B78EA489-CD97-4BF4-A802-D1F676F29BC4}" srcId="{85E73239-C896-4B60-8446-E79D59F750BD}" destId="{8D6AE91A-1BAE-49A6-8DB3-E2644C5FC4FA}" srcOrd="2" destOrd="0" parTransId="{C0C316BA-F26C-42EB-9550-EDD0AF68036C}" sibTransId="{7EC12970-92DB-43EA-9299-8BBA8D0B571F}"/>
    <dgm:cxn modelId="{AC0BD6BD-BA04-4A93-A50F-F105E65BAFF6}" srcId="{A1FB01F6-83AC-4F0F-A4C1-BA2DAC2B8E29}" destId="{E9F69C6B-0EE6-4237-BAE9-0FD913E9DB15}" srcOrd="1" destOrd="0" parTransId="{4B05C60B-F23E-41D6-8448-AA099AEFBC54}" sibTransId="{0255CC2A-B966-4B0F-8BD6-0AB0F1F1A646}"/>
    <dgm:cxn modelId="{7EBFD863-8B00-4D67-AC01-AEAFA96B49A7}" type="presOf" srcId="{0586245C-25F5-4091-B94F-01FDA2A46EFD}" destId="{44D5E432-609A-4FD3-80EC-8E705D471819}" srcOrd="0" destOrd="0" presId="urn:microsoft.com/office/officeart/2005/8/layout/vList5"/>
    <dgm:cxn modelId="{E1684AC7-AC1C-47F5-8D7F-67D15583785A}" srcId="{AAC52490-8583-4289-8E18-BA439045DE8A}" destId="{69D4C400-7614-45F1-880B-76965E613DBF}" srcOrd="2" destOrd="0" parTransId="{97CDB473-20A1-47E1-A248-4EC85A1C02AF}" sibTransId="{6649ADC5-36BF-41E3-B430-8CF05B4CA137}"/>
    <dgm:cxn modelId="{B032B9E6-C01E-4523-9F05-71899C49F7AF}" srcId="{A1FB01F6-83AC-4F0F-A4C1-BA2DAC2B8E29}" destId="{BBECCDBA-29C8-4A3B-8D20-D9FA68EB3C36}" srcOrd="0" destOrd="0" parTransId="{2CE9737B-C929-4C02-ADBC-8376833EF6FE}" sibTransId="{2CD3B991-39D1-4F32-A60C-478D87F88545}"/>
    <dgm:cxn modelId="{8D437F52-7DC7-4B0D-A01D-1765BAA8E289}" type="presOf" srcId="{AAC52490-8583-4289-8E18-BA439045DE8A}" destId="{C1856933-6B9E-4D03-BCD8-7019789DFB45}" srcOrd="0" destOrd="0" presId="urn:microsoft.com/office/officeart/2005/8/layout/vList5"/>
    <dgm:cxn modelId="{1B46F1DA-D17D-4E87-ADCD-5F7DFE4931D3}" type="presOf" srcId="{AD08CC85-E440-43DB-84E2-0F46F2C11AB5}" destId="{3F8328C1-AB02-41E1-B040-EFFABC40ADB3}" srcOrd="0" destOrd="0" presId="urn:microsoft.com/office/officeart/2005/8/layout/vList5"/>
    <dgm:cxn modelId="{EAB6985B-893B-4886-8001-F0EB63D497C7}" type="presOf" srcId="{080FA230-B459-4974-9B01-1574464E7312}" destId="{5E0CF66A-7CDC-4B04-B63D-C5B465953FB5}" srcOrd="0" destOrd="1" presId="urn:microsoft.com/office/officeart/2005/8/layout/vList5"/>
    <dgm:cxn modelId="{A138949B-4504-4EE6-80BD-36E08BE9E2FD}" srcId="{37A4B59A-36E0-4375-889D-7F2D94A36756}" destId="{AAC52490-8583-4289-8E18-BA439045DE8A}" srcOrd="2" destOrd="0" parTransId="{B0B72B3A-0B3A-471B-82BD-ABE20FBCF06F}" sibTransId="{C330BF66-A53A-4091-8A57-155BCAA4E1B7}"/>
    <dgm:cxn modelId="{3E281469-8AB1-429E-AF93-829D42AA1F0F}" type="presOf" srcId="{69D4C400-7614-45F1-880B-76965E613DBF}" destId="{1A781DA4-2BE7-49DE-8214-A1423945E46D}" srcOrd="0" destOrd="2" presId="urn:microsoft.com/office/officeart/2005/8/layout/vList5"/>
    <dgm:cxn modelId="{879AD99C-C384-4075-9C3D-36BACA7CB118}" srcId="{37A4B59A-36E0-4375-889D-7F2D94A36756}" destId="{85E73239-C896-4B60-8446-E79D59F750BD}" srcOrd="4" destOrd="0" parTransId="{84F4D29F-AA2B-4A18-82DD-253BBF30BCF8}" sibTransId="{520CE843-2616-4445-A0CE-D7CE3FADE7F6}"/>
    <dgm:cxn modelId="{EE3366CC-2440-4C02-82AD-D4625B0D7623}" srcId="{85E73239-C896-4B60-8446-E79D59F750BD}" destId="{AD08CC85-E440-43DB-84E2-0F46F2C11AB5}" srcOrd="0" destOrd="0" parTransId="{BE0BD7FB-CD99-4A87-A351-C3F4F64AA9E6}" sibTransId="{08497E91-7C34-4E7C-A00F-1EF9891F5B40}"/>
    <dgm:cxn modelId="{53402109-A405-4226-B046-5E1BDC4B538E}" type="presParOf" srcId="{1DA2BC67-E388-4D13-A60B-3F002B0FE286}" destId="{4CEC06E2-E249-4081-9B7B-E3A994F45F49}" srcOrd="0" destOrd="0" presId="urn:microsoft.com/office/officeart/2005/8/layout/vList5"/>
    <dgm:cxn modelId="{5DE661A0-F51E-499F-A002-7F66C334EDAB}" type="presParOf" srcId="{4CEC06E2-E249-4081-9B7B-E3A994F45F49}" destId="{F6BB7E06-F512-4F2C-B9BE-BB398E751BDD}" srcOrd="0" destOrd="0" presId="urn:microsoft.com/office/officeart/2005/8/layout/vList5"/>
    <dgm:cxn modelId="{5D591929-C099-49B6-BB0D-7368465B1A97}" type="presParOf" srcId="{4CEC06E2-E249-4081-9B7B-E3A994F45F49}" destId="{44D5E432-609A-4FD3-80EC-8E705D471819}" srcOrd="1" destOrd="0" presId="urn:microsoft.com/office/officeart/2005/8/layout/vList5"/>
    <dgm:cxn modelId="{1A0C971E-9123-4DF2-8D34-751B912BAD20}" type="presParOf" srcId="{1DA2BC67-E388-4D13-A60B-3F002B0FE286}" destId="{794B74DD-7C7D-4B22-B543-02DD928832E9}" srcOrd="1" destOrd="0" presId="urn:microsoft.com/office/officeart/2005/8/layout/vList5"/>
    <dgm:cxn modelId="{B5EEC9B9-A0CE-4559-A36E-470892BB62A0}" type="presParOf" srcId="{1DA2BC67-E388-4D13-A60B-3F002B0FE286}" destId="{1AB13908-91B2-461E-A028-80F5D6119814}" srcOrd="2" destOrd="0" presId="urn:microsoft.com/office/officeart/2005/8/layout/vList5"/>
    <dgm:cxn modelId="{32DC9D24-07CB-40F2-ABEF-0277C1FE1DAC}" type="presParOf" srcId="{1AB13908-91B2-461E-A028-80F5D6119814}" destId="{3A175990-B07F-4B4E-ADCF-3E89A70911B4}" srcOrd="0" destOrd="0" presId="urn:microsoft.com/office/officeart/2005/8/layout/vList5"/>
    <dgm:cxn modelId="{A67F59BD-69D8-453F-BAAE-5C83E5C325D6}" type="presParOf" srcId="{1AB13908-91B2-461E-A028-80F5D6119814}" destId="{BEC6E11C-A416-445E-B459-2155C95BB95A}" srcOrd="1" destOrd="0" presId="urn:microsoft.com/office/officeart/2005/8/layout/vList5"/>
    <dgm:cxn modelId="{827A5C5F-9AC3-477D-9788-DAA64D9CF746}" type="presParOf" srcId="{1DA2BC67-E388-4D13-A60B-3F002B0FE286}" destId="{27085AD6-FA19-4664-AD85-CC0B87C27B05}" srcOrd="3" destOrd="0" presId="urn:microsoft.com/office/officeart/2005/8/layout/vList5"/>
    <dgm:cxn modelId="{5AE487CC-C1E3-4337-A0FA-8A3217AF254E}" type="presParOf" srcId="{1DA2BC67-E388-4D13-A60B-3F002B0FE286}" destId="{DF08145B-F57B-4582-A1FF-B2801B559748}" srcOrd="4" destOrd="0" presId="urn:microsoft.com/office/officeart/2005/8/layout/vList5"/>
    <dgm:cxn modelId="{730A3D26-2358-40D3-BEAA-404FA8B24F1F}" type="presParOf" srcId="{DF08145B-F57B-4582-A1FF-B2801B559748}" destId="{C1856933-6B9E-4D03-BCD8-7019789DFB45}" srcOrd="0" destOrd="0" presId="urn:microsoft.com/office/officeart/2005/8/layout/vList5"/>
    <dgm:cxn modelId="{2DAF49DD-B82C-456B-984B-180DE09B610B}" type="presParOf" srcId="{DF08145B-F57B-4582-A1FF-B2801B559748}" destId="{1A781DA4-2BE7-49DE-8214-A1423945E46D}" srcOrd="1" destOrd="0" presId="urn:microsoft.com/office/officeart/2005/8/layout/vList5"/>
    <dgm:cxn modelId="{1607FD0B-9F06-4378-9D94-927B942C036F}" type="presParOf" srcId="{1DA2BC67-E388-4D13-A60B-3F002B0FE286}" destId="{61C4BBD6-8A7F-44C3-BEA6-15FA602F83E5}" srcOrd="5" destOrd="0" presId="urn:microsoft.com/office/officeart/2005/8/layout/vList5"/>
    <dgm:cxn modelId="{5CB22FCA-B457-4801-857E-C201283FBF43}" type="presParOf" srcId="{1DA2BC67-E388-4D13-A60B-3F002B0FE286}" destId="{E4CDA07C-24CB-4A43-92A4-7689BBD5915B}" srcOrd="6" destOrd="0" presId="urn:microsoft.com/office/officeart/2005/8/layout/vList5"/>
    <dgm:cxn modelId="{D9AD33C8-1ED3-4C3D-A3E0-841C8B178B96}" type="presParOf" srcId="{E4CDA07C-24CB-4A43-92A4-7689BBD5915B}" destId="{F52FD8B8-01E3-4942-92F6-C2E1A457AD4D}" srcOrd="0" destOrd="0" presId="urn:microsoft.com/office/officeart/2005/8/layout/vList5"/>
    <dgm:cxn modelId="{0277463D-80C0-4A83-9C39-257010BFA79E}" type="presParOf" srcId="{E4CDA07C-24CB-4A43-92A4-7689BBD5915B}" destId="{5E0CF66A-7CDC-4B04-B63D-C5B465953FB5}" srcOrd="1" destOrd="0" presId="urn:microsoft.com/office/officeart/2005/8/layout/vList5"/>
    <dgm:cxn modelId="{820596D2-84A2-45D8-8CA2-BEBAC635C843}" type="presParOf" srcId="{1DA2BC67-E388-4D13-A60B-3F002B0FE286}" destId="{6C3E194B-E01C-49B1-9DE8-D08465DCAE99}" srcOrd="7" destOrd="0" presId="urn:microsoft.com/office/officeart/2005/8/layout/vList5"/>
    <dgm:cxn modelId="{C42EE95B-8A6B-4757-9B88-2A46AB82FB91}" type="presParOf" srcId="{1DA2BC67-E388-4D13-A60B-3F002B0FE286}" destId="{21EE1DFC-3973-40C2-9652-FACF5B6AB9E6}" srcOrd="8" destOrd="0" presId="urn:microsoft.com/office/officeart/2005/8/layout/vList5"/>
    <dgm:cxn modelId="{ACCC5058-E83C-4F49-9377-5964D082157B}" type="presParOf" srcId="{21EE1DFC-3973-40C2-9652-FACF5B6AB9E6}" destId="{3C9505BF-E568-4213-BC9A-44BFE6C6A8C3}" srcOrd="0" destOrd="0" presId="urn:microsoft.com/office/officeart/2005/8/layout/vList5"/>
    <dgm:cxn modelId="{EBB1943A-C8EC-48F5-8F2A-DE8D9E9A0947}" type="presParOf" srcId="{21EE1DFC-3973-40C2-9652-FACF5B6AB9E6}" destId="{3F8328C1-AB02-41E1-B040-EFFABC40ADB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F8C77-19C3-4394-9FF7-541A2FE5D4D0}">
      <dsp:nvSpPr>
        <dsp:cNvPr id="0" name=""/>
        <dsp:cNvSpPr/>
      </dsp:nvSpPr>
      <dsp:spPr>
        <a:xfrm>
          <a:off x="0" y="344269"/>
          <a:ext cx="865870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D18E4D-5960-44CF-A431-C7FC4F8E6D7A}">
      <dsp:nvSpPr>
        <dsp:cNvPr id="0" name=""/>
        <dsp:cNvSpPr/>
      </dsp:nvSpPr>
      <dsp:spPr>
        <a:xfrm>
          <a:off x="432935" y="48708"/>
          <a:ext cx="7740019" cy="5760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5" tIns="36000" rIns="229095" bIns="36000" numCol="1" spcCol="1270" anchor="ctr" anchorCtr="0">
          <a:noAutofit/>
        </a:bodyPr>
        <a:lstStyle/>
        <a:p>
          <a:pPr lvl="0" algn="l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/>
            <a:t>Паром скоростной </a:t>
          </a:r>
          <a:r>
            <a:rPr lang="ru-RU" sz="1800" b="1" kern="1200" dirty="0" err="1" smtClean="0"/>
            <a:t>автопассажирский</a:t>
          </a:r>
          <a:r>
            <a:rPr lang="ru-RU" sz="1800" b="1" kern="1200" dirty="0" smtClean="0"/>
            <a:t> – ж/д </a:t>
          </a:r>
        </a:p>
        <a:p>
          <a:pPr marL="0" lvl="0" indent="0" algn="r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1800" b="0" kern="1200" dirty="0" smtClean="0"/>
            <a:t>Усть-Луга – Балтийск</a:t>
          </a:r>
          <a:endParaRPr lang="ru-RU" sz="1800" b="0" kern="1200" dirty="0"/>
        </a:p>
      </dsp:txBody>
      <dsp:txXfrm>
        <a:off x="461053" y="76826"/>
        <a:ext cx="7683783" cy="519765"/>
      </dsp:txXfrm>
    </dsp:sp>
    <dsp:sp modelId="{B2E6CCCE-C476-41E4-92F1-302E768AF827}">
      <dsp:nvSpPr>
        <dsp:cNvPr id="0" name=""/>
        <dsp:cNvSpPr/>
      </dsp:nvSpPr>
      <dsp:spPr>
        <a:xfrm>
          <a:off x="0" y="1221230"/>
          <a:ext cx="865870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202140"/>
              <a:satOff val="-5276"/>
              <a:lumOff val="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A3127-BB8D-426C-ABE7-943B53E69720}">
      <dsp:nvSpPr>
        <dsp:cNvPr id="0" name=""/>
        <dsp:cNvSpPr/>
      </dsp:nvSpPr>
      <dsp:spPr>
        <a:xfrm>
          <a:off x="432935" y="925669"/>
          <a:ext cx="7740019" cy="576001"/>
        </a:xfrm>
        <a:prstGeom prst="roundRect">
          <a:avLst/>
        </a:prstGeom>
        <a:solidFill>
          <a:schemeClr val="accent5">
            <a:hueOff val="1202140"/>
            <a:satOff val="-5276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5" tIns="36000" rIns="229095" bIns="36000" numCol="1" spcCol="1270" anchor="ctr" anchorCtr="0">
          <a:noAutofit/>
        </a:bodyPr>
        <a:lstStyle/>
        <a:p>
          <a:pPr lvl="0" algn="l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/>
            <a:t>Контейнеровоз 4000 </a:t>
          </a:r>
          <a:r>
            <a:rPr lang="en-US" sz="1800" b="1" kern="1200" dirty="0" smtClean="0"/>
            <a:t>TEU</a:t>
          </a:r>
          <a:endParaRPr lang="ru-RU" sz="1800" b="1" kern="1200" dirty="0" smtClean="0"/>
        </a:p>
        <a:p>
          <a:pPr lvl="0" algn="r" defTabSz="8001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1800" b="0" kern="1200" dirty="0" smtClean="0"/>
            <a:t>Усть-Луга – Гамбург – Роттердам – Антверпен</a:t>
          </a:r>
          <a:endParaRPr lang="ru-RU" sz="1800" b="0" kern="1200" dirty="0"/>
        </a:p>
      </dsp:txBody>
      <dsp:txXfrm>
        <a:off x="461053" y="953787"/>
        <a:ext cx="7683783" cy="519765"/>
      </dsp:txXfrm>
    </dsp:sp>
    <dsp:sp modelId="{7F562E8B-B87B-4B6C-AA1F-5C4D138C99C6}">
      <dsp:nvSpPr>
        <dsp:cNvPr id="0" name=""/>
        <dsp:cNvSpPr/>
      </dsp:nvSpPr>
      <dsp:spPr>
        <a:xfrm>
          <a:off x="0" y="2098192"/>
          <a:ext cx="865870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404280"/>
              <a:satOff val="-10552"/>
              <a:lumOff val="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F9B47-0C98-4FAC-BC07-A07EAAC56128}">
      <dsp:nvSpPr>
        <dsp:cNvPr id="0" name=""/>
        <dsp:cNvSpPr/>
      </dsp:nvSpPr>
      <dsp:spPr>
        <a:xfrm>
          <a:off x="432935" y="1802630"/>
          <a:ext cx="7740019" cy="576001"/>
        </a:xfrm>
        <a:prstGeom prst="roundRect">
          <a:avLst/>
        </a:prstGeom>
        <a:solidFill>
          <a:schemeClr val="accent5">
            <a:hueOff val="2404280"/>
            <a:satOff val="-10552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5" tIns="36000" rIns="229095" bIns="36000" numCol="1" spcCol="1270" anchor="ctr" anchorCtr="0">
          <a:noAutofit/>
        </a:bodyPr>
        <a:lstStyle/>
        <a:p>
          <a:pPr lvl="0" algn="l" defTabSz="8001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/>
            <a:t>Танкер дедвейтом 100 000 т</a:t>
          </a:r>
        </a:p>
        <a:p>
          <a:pPr lvl="0" algn="r" defTabSz="8001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ru-RU" sz="1800" b="0" kern="1200" dirty="0" smtClean="0"/>
            <a:t>Сабетта – Гамбург</a:t>
          </a:r>
          <a:endParaRPr lang="ru-RU" sz="1800" b="0" kern="1200" dirty="0"/>
        </a:p>
      </dsp:txBody>
      <dsp:txXfrm>
        <a:off x="461053" y="1830748"/>
        <a:ext cx="7683783" cy="519765"/>
      </dsp:txXfrm>
    </dsp:sp>
    <dsp:sp modelId="{B34C8E2A-16FC-4FD1-961F-4D2E835876C4}">
      <dsp:nvSpPr>
        <dsp:cNvPr id="0" name=""/>
        <dsp:cNvSpPr/>
      </dsp:nvSpPr>
      <dsp:spPr>
        <a:xfrm>
          <a:off x="0" y="2975153"/>
          <a:ext cx="865870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606419"/>
              <a:satOff val="-15828"/>
              <a:lumOff val="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2B3F86-0D36-4285-A80D-3958B93C9DDB}">
      <dsp:nvSpPr>
        <dsp:cNvPr id="0" name=""/>
        <dsp:cNvSpPr/>
      </dsp:nvSpPr>
      <dsp:spPr>
        <a:xfrm>
          <a:off x="432935" y="2679592"/>
          <a:ext cx="7740019" cy="576001"/>
        </a:xfrm>
        <a:prstGeom prst="roundRect">
          <a:avLst/>
        </a:prstGeom>
        <a:solidFill>
          <a:schemeClr val="accent5">
            <a:hueOff val="3606419"/>
            <a:satOff val="-15828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5" tIns="36000" rIns="229095" bIns="36000" numCol="1" spcCol="1270" anchor="ctr" anchorCtr="0">
          <a:noAutofit/>
        </a:bodyPr>
        <a:lstStyle/>
        <a:p>
          <a:pPr lvl="0" algn="l" defTabSz="8001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/>
            <a:t>Танкер-</a:t>
          </a:r>
          <a:r>
            <a:rPr lang="ru-RU" sz="1800" b="1" kern="1200" dirty="0" err="1" smtClean="0"/>
            <a:t>продуктовоз</a:t>
          </a:r>
          <a:r>
            <a:rPr lang="ru-RU" sz="1800" b="1" kern="1200" dirty="0" smtClean="0"/>
            <a:t> дедвейтом 16 000 т</a:t>
          </a:r>
        </a:p>
        <a:p>
          <a:pPr lvl="0" algn="r" defTabSz="8001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ru-RU" sz="1800" b="0" kern="1200" dirty="0" smtClean="0"/>
            <a:t>Сабетта – Мурманск</a:t>
          </a:r>
          <a:endParaRPr lang="ru-RU" sz="1800" b="0" kern="1200" dirty="0"/>
        </a:p>
      </dsp:txBody>
      <dsp:txXfrm>
        <a:off x="461053" y="2707710"/>
        <a:ext cx="7683783" cy="519765"/>
      </dsp:txXfrm>
    </dsp:sp>
    <dsp:sp modelId="{92BD2D4D-DBCA-483B-A32F-7DAEF506D4CC}">
      <dsp:nvSpPr>
        <dsp:cNvPr id="0" name=""/>
        <dsp:cNvSpPr/>
      </dsp:nvSpPr>
      <dsp:spPr>
        <a:xfrm>
          <a:off x="0" y="3852114"/>
          <a:ext cx="865870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4808559"/>
              <a:satOff val="-21104"/>
              <a:lumOff val="62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51A49-972D-43E2-AA3F-D2701A725C21}">
      <dsp:nvSpPr>
        <dsp:cNvPr id="0" name=""/>
        <dsp:cNvSpPr/>
      </dsp:nvSpPr>
      <dsp:spPr>
        <a:xfrm>
          <a:off x="432935" y="3556553"/>
          <a:ext cx="7740019" cy="576001"/>
        </a:xfrm>
        <a:prstGeom prst="roundRect">
          <a:avLst/>
        </a:prstGeom>
        <a:solidFill>
          <a:schemeClr val="accent5">
            <a:hueOff val="4808559"/>
            <a:satOff val="-21104"/>
            <a:lumOff val="627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5" tIns="36000" rIns="229095" bIns="36000" numCol="1" spcCol="1270" anchor="ctr" anchorCtr="0">
          <a:noAutofit/>
        </a:bodyPr>
        <a:lstStyle/>
        <a:p>
          <a:pPr lvl="0" algn="l" defTabSz="8001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/>
            <a:t>Судно-снабженец</a:t>
          </a:r>
        </a:p>
        <a:p>
          <a:pPr lvl="0" algn="r" defTabSz="8001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для проекта «Сахалин-3»</a:t>
          </a:r>
          <a:endParaRPr lang="ru-RU" sz="1800" kern="1200" dirty="0"/>
        </a:p>
      </dsp:txBody>
      <dsp:txXfrm>
        <a:off x="461053" y="3584671"/>
        <a:ext cx="7683783" cy="519765"/>
      </dsp:txXfrm>
    </dsp:sp>
    <dsp:sp modelId="{8C91C09A-788C-407A-87F0-0AC824C95CB9}">
      <dsp:nvSpPr>
        <dsp:cNvPr id="0" name=""/>
        <dsp:cNvSpPr/>
      </dsp:nvSpPr>
      <dsp:spPr>
        <a:xfrm>
          <a:off x="0" y="4729075"/>
          <a:ext cx="865870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6010699"/>
              <a:satOff val="-26380"/>
              <a:lumOff val="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04DF3-0BEB-4529-B22B-C41A98C38579}">
      <dsp:nvSpPr>
        <dsp:cNvPr id="0" name=""/>
        <dsp:cNvSpPr/>
      </dsp:nvSpPr>
      <dsp:spPr>
        <a:xfrm>
          <a:off x="432935" y="4433514"/>
          <a:ext cx="7740019" cy="576001"/>
        </a:xfrm>
        <a:prstGeom prst="roundRect">
          <a:avLst/>
        </a:prstGeom>
        <a:solidFill>
          <a:schemeClr val="accent5">
            <a:hueOff val="6010699"/>
            <a:satOff val="-26380"/>
            <a:lumOff val="7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95" tIns="36000" rIns="229095" bIns="36000" numCol="1" spcCol="1270" anchor="ctr" anchorCtr="0">
          <a:noAutofit/>
        </a:bodyPr>
        <a:lstStyle/>
        <a:p>
          <a:pPr lvl="0" algn="l" defTabSz="8001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/>
            <a:t>Буксир</a:t>
          </a:r>
        </a:p>
        <a:p>
          <a:pPr lvl="0" algn="r" defTabSz="8001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для порта Сабетта</a:t>
          </a:r>
          <a:endParaRPr lang="ru-RU" sz="1800" kern="1200" dirty="0"/>
        </a:p>
      </dsp:txBody>
      <dsp:txXfrm>
        <a:off x="461053" y="4461632"/>
        <a:ext cx="7683783" cy="519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5E432-609A-4FD3-80EC-8E705D471819}">
      <dsp:nvSpPr>
        <dsp:cNvPr id="0" name=""/>
        <dsp:cNvSpPr/>
      </dsp:nvSpPr>
      <dsp:spPr>
        <a:xfrm rot="5400000">
          <a:off x="5412744" y="-2507332"/>
          <a:ext cx="794148" cy="600148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0" rIns="3600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bg2">
                  <a:lumMod val="25000"/>
                </a:schemeClr>
              </a:solidFill>
            </a:rPr>
            <a:t>Усть-Луга – Балтийск</a:t>
          </a:r>
          <a:endParaRPr lang="ru-RU" sz="1800" kern="1200" dirty="0">
            <a:solidFill>
              <a:schemeClr val="bg2">
                <a:lumMod val="25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bg2">
                  <a:lumMod val="25000"/>
                </a:schemeClr>
              </a:solidFill>
            </a:rPr>
            <a:t>487 миль – 2,6 суток</a:t>
          </a:r>
          <a:endParaRPr lang="ru-RU" sz="1800" kern="1200" dirty="0">
            <a:solidFill>
              <a:schemeClr val="bg2">
                <a:lumMod val="25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bg2">
                  <a:lumMod val="25000"/>
                </a:schemeClr>
              </a:solidFill>
            </a:rPr>
            <a:t>94 рейса</a:t>
          </a:r>
          <a:endParaRPr lang="ru-RU" sz="1800" kern="1200" dirty="0">
            <a:solidFill>
              <a:schemeClr val="bg2">
                <a:lumMod val="25000"/>
              </a:schemeClr>
            </a:solidFill>
          </a:endParaRPr>
        </a:p>
      </dsp:txBody>
      <dsp:txXfrm rot="-5400000">
        <a:off x="2809078" y="135101"/>
        <a:ext cx="5962714" cy="716614"/>
      </dsp:txXfrm>
    </dsp:sp>
    <dsp:sp modelId="{F6BB7E06-F512-4F2C-B9BE-BB398E751BDD}">
      <dsp:nvSpPr>
        <dsp:cNvPr id="0" name=""/>
        <dsp:cNvSpPr/>
      </dsp:nvSpPr>
      <dsp:spPr>
        <a:xfrm>
          <a:off x="73091" y="2246"/>
          <a:ext cx="2735986" cy="98232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Паром</a:t>
          </a:r>
          <a:endParaRPr lang="ru-RU" sz="2500" kern="1200" dirty="0"/>
        </a:p>
      </dsp:txBody>
      <dsp:txXfrm>
        <a:off x="121044" y="50199"/>
        <a:ext cx="2640080" cy="886416"/>
      </dsp:txXfrm>
    </dsp:sp>
    <dsp:sp modelId="{BEC6E11C-A416-445E-B459-2155C95BB95A}">
      <dsp:nvSpPr>
        <dsp:cNvPr id="0" name=""/>
        <dsp:cNvSpPr/>
      </dsp:nvSpPr>
      <dsp:spPr>
        <a:xfrm rot="5400000">
          <a:off x="5412744" y="-1475894"/>
          <a:ext cx="794148" cy="600148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0" rIns="3600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3">
                  <a:lumMod val="50000"/>
                </a:schemeClr>
              </a:solidFill>
            </a:rPr>
            <a:t>Усть-Луга – Гамбург – Роттердам - Антверпен</a:t>
          </a:r>
          <a:endParaRPr lang="ru-RU" sz="1800" kern="1200" dirty="0">
            <a:solidFill>
              <a:schemeClr val="accent3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3">
                  <a:lumMod val="50000"/>
                </a:schemeClr>
              </a:solidFill>
            </a:rPr>
            <a:t>1 547 миль – 12,5 суток</a:t>
          </a:r>
          <a:endParaRPr lang="ru-RU" sz="1800" kern="1200" dirty="0">
            <a:solidFill>
              <a:schemeClr val="accent3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3">
                  <a:lumMod val="50000"/>
                </a:schemeClr>
              </a:solidFill>
            </a:rPr>
            <a:t>24 рейса</a:t>
          </a:r>
          <a:endParaRPr lang="ru-RU" sz="1800" kern="1200" dirty="0">
            <a:solidFill>
              <a:schemeClr val="accent3">
                <a:lumMod val="50000"/>
              </a:schemeClr>
            </a:solidFill>
          </a:endParaRPr>
        </a:p>
      </dsp:txBody>
      <dsp:txXfrm rot="-5400000">
        <a:off x="2809078" y="1166539"/>
        <a:ext cx="5962714" cy="716614"/>
      </dsp:txXfrm>
    </dsp:sp>
    <dsp:sp modelId="{3A175990-B07F-4B4E-ADCF-3E89A70911B4}">
      <dsp:nvSpPr>
        <dsp:cNvPr id="0" name=""/>
        <dsp:cNvSpPr/>
      </dsp:nvSpPr>
      <dsp:spPr>
        <a:xfrm>
          <a:off x="73091" y="1033684"/>
          <a:ext cx="2735986" cy="9823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Контейнеровоз</a:t>
          </a:r>
          <a:endParaRPr lang="ru-RU" sz="2500" kern="1200" dirty="0"/>
        </a:p>
      </dsp:txBody>
      <dsp:txXfrm>
        <a:off x="121044" y="1081637"/>
        <a:ext cx="2640080" cy="886416"/>
      </dsp:txXfrm>
    </dsp:sp>
    <dsp:sp modelId="{1A781DA4-2BE7-49DE-8214-A1423945E46D}">
      <dsp:nvSpPr>
        <dsp:cNvPr id="0" name=""/>
        <dsp:cNvSpPr/>
      </dsp:nvSpPr>
      <dsp:spPr>
        <a:xfrm rot="5400000">
          <a:off x="5397201" y="-413871"/>
          <a:ext cx="794148" cy="600148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0" rIns="3600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4">
                  <a:lumMod val="50000"/>
                </a:schemeClr>
              </a:solidFill>
            </a:rPr>
            <a:t>Сабетта – Гамбург</a:t>
          </a:r>
          <a:endParaRPr lang="ru-RU" sz="1800" kern="1200" dirty="0">
            <a:solidFill>
              <a:schemeClr val="accent4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4">
                  <a:lumMod val="50000"/>
                </a:schemeClr>
              </a:solidFill>
            </a:rPr>
            <a:t>2 646 миль – 19,7 суток</a:t>
          </a:r>
          <a:endParaRPr lang="ru-RU" sz="1800" kern="1200" dirty="0">
            <a:solidFill>
              <a:schemeClr val="accent4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4">
                  <a:lumMod val="50000"/>
                </a:schemeClr>
              </a:solidFill>
            </a:rPr>
            <a:t>16 рейсов</a:t>
          </a:r>
          <a:endParaRPr lang="ru-RU" sz="1800" kern="1200" dirty="0">
            <a:solidFill>
              <a:schemeClr val="accent4">
                <a:lumMod val="50000"/>
              </a:schemeClr>
            </a:solidFill>
          </a:endParaRPr>
        </a:p>
      </dsp:txBody>
      <dsp:txXfrm rot="-5400000">
        <a:off x="2793535" y="2228562"/>
        <a:ext cx="5962714" cy="716614"/>
      </dsp:txXfrm>
    </dsp:sp>
    <dsp:sp modelId="{C1856933-6B9E-4D03-BCD8-7019789DFB45}">
      <dsp:nvSpPr>
        <dsp:cNvPr id="0" name=""/>
        <dsp:cNvSpPr/>
      </dsp:nvSpPr>
      <dsp:spPr>
        <a:xfrm>
          <a:off x="73091" y="2065122"/>
          <a:ext cx="2735986" cy="98232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Танкер НО-100А</a:t>
          </a:r>
          <a:endParaRPr lang="ru-RU" sz="2500" kern="1200" dirty="0"/>
        </a:p>
      </dsp:txBody>
      <dsp:txXfrm>
        <a:off x="121044" y="2113075"/>
        <a:ext cx="2640080" cy="886416"/>
      </dsp:txXfrm>
    </dsp:sp>
    <dsp:sp modelId="{5E0CF66A-7CDC-4B04-B63D-C5B465953FB5}">
      <dsp:nvSpPr>
        <dsp:cNvPr id="0" name=""/>
        <dsp:cNvSpPr/>
      </dsp:nvSpPr>
      <dsp:spPr>
        <a:xfrm rot="5400000">
          <a:off x="5412744" y="586981"/>
          <a:ext cx="794148" cy="600148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0" rIns="3600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5">
                  <a:lumMod val="50000"/>
                </a:schemeClr>
              </a:solidFill>
            </a:rPr>
            <a:t>Сабетта – Мурманск</a:t>
          </a:r>
          <a:endParaRPr lang="ru-RU" sz="1800" kern="1200" dirty="0">
            <a:solidFill>
              <a:schemeClr val="accent5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5">
                  <a:lumMod val="50000"/>
                </a:schemeClr>
              </a:solidFill>
            </a:rPr>
            <a:t>1 126 миль – 9,7 суток</a:t>
          </a:r>
          <a:endParaRPr lang="ru-RU" sz="1800" kern="1200" dirty="0">
            <a:solidFill>
              <a:schemeClr val="accent5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5">
                  <a:lumMod val="50000"/>
                </a:schemeClr>
              </a:solidFill>
            </a:rPr>
            <a:t>34 рейса</a:t>
          </a:r>
          <a:endParaRPr lang="ru-RU" sz="1800" kern="1200" dirty="0">
            <a:solidFill>
              <a:schemeClr val="accent5">
                <a:lumMod val="50000"/>
              </a:schemeClr>
            </a:solidFill>
          </a:endParaRPr>
        </a:p>
      </dsp:txBody>
      <dsp:txXfrm rot="-5400000">
        <a:off x="2809078" y="3229415"/>
        <a:ext cx="5962714" cy="716614"/>
      </dsp:txXfrm>
    </dsp:sp>
    <dsp:sp modelId="{F52FD8B8-01E3-4942-92F6-C2E1A457AD4D}">
      <dsp:nvSpPr>
        <dsp:cNvPr id="0" name=""/>
        <dsp:cNvSpPr/>
      </dsp:nvSpPr>
      <dsp:spPr>
        <a:xfrm>
          <a:off x="73091" y="3096561"/>
          <a:ext cx="2735986" cy="98232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Танкер НО-16А</a:t>
          </a:r>
          <a:endParaRPr lang="ru-RU" sz="2500" kern="1200" dirty="0"/>
        </a:p>
      </dsp:txBody>
      <dsp:txXfrm>
        <a:off x="121044" y="3144514"/>
        <a:ext cx="2640080" cy="886416"/>
      </dsp:txXfrm>
    </dsp:sp>
    <dsp:sp modelId="{3F8328C1-AB02-41E1-B040-EFFABC40ADB3}">
      <dsp:nvSpPr>
        <dsp:cNvPr id="0" name=""/>
        <dsp:cNvSpPr/>
      </dsp:nvSpPr>
      <dsp:spPr>
        <a:xfrm rot="5400000">
          <a:off x="5412744" y="1618419"/>
          <a:ext cx="794148" cy="6001481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0" rIns="3600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</a:rPr>
            <a:t>Пригородное – </a:t>
          </a:r>
          <a:r>
            <a:rPr lang="ru-RU" sz="1800" kern="1200" dirty="0" err="1" smtClean="0">
              <a:solidFill>
                <a:schemeClr val="accent6">
                  <a:lumMod val="50000"/>
                </a:schemeClr>
              </a:solidFill>
            </a:rPr>
            <a:t>Киринское</a:t>
          </a: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</a:rPr>
            <a:t> месторождение</a:t>
          </a:r>
          <a:endParaRPr lang="ru-RU" sz="18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</a:rPr>
            <a:t>345 миль – 13,8 суток</a:t>
          </a:r>
          <a:endParaRPr lang="ru-RU" sz="18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</a:rPr>
            <a:t>24 рейса</a:t>
          </a:r>
          <a:endParaRPr lang="ru-RU" sz="1800" kern="1200" dirty="0">
            <a:solidFill>
              <a:schemeClr val="accent6">
                <a:lumMod val="50000"/>
              </a:schemeClr>
            </a:solidFill>
          </a:endParaRPr>
        </a:p>
      </dsp:txBody>
      <dsp:txXfrm rot="-5400000">
        <a:off x="2809078" y="4260853"/>
        <a:ext cx="5962714" cy="716614"/>
      </dsp:txXfrm>
    </dsp:sp>
    <dsp:sp modelId="{3C9505BF-E568-4213-BC9A-44BFE6C6A8C3}">
      <dsp:nvSpPr>
        <dsp:cNvPr id="0" name=""/>
        <dsp:cNvSpPr/>
      </dsp:nvSpPr>
      <dsp:spPr>
        <a:xfrm>
          <a:off x="73091" y="4127999"/>
          <a:ext cx="2735986" cy="98232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Судно-снабженец</a:t>
          </a:r>
          <a:endParaRPr lang="ru-RU" sz="2500" kern="1200" dirty="0"/>
        </a:p>
      </dsp:txBody>
      <dsp:txXfrm>
        <a:off x="121044" y="4175952"/>
        <a:ext cx="2640080" cy="886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1"/>
          <p:cNvSpPr>
            <a:spLocks noChangeArrowheads="1"/>
          </p:cNvSpPr>
          <p:nvPr/>
        </p:nvSpPr>
        <p:spPr bwMode="auto">
          <a:xfrm>
            <a:off x="0" y="0"/>
            <a:ext cx="6797675" cy="987425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444" tIns="41722" rIns="83444" bIns="41722" anchor="ctr"/>
          <a:lstStyle/>
          <a:p>
            <a:endParaRPr lang="ru-RU"/>
          </a:p>
        </p:txBody>
      </p:sp>
      <p:sp>
        <p:nvSpPr>
          <p:cNvPr id="20483" name="AutoShape 2"/>
          <p:cNvSpPr>
            <a:spLocks noChangeArrowheads="1"/>
          </p:cNvSpPr>
          <p:nvPr/>
        </p:nvSpPr>
        <p:spPr bwMode="auto">
          <a:xfrm>
            <a:off x="0" y="0"/>
            <a:ext cx="6797675" cy="987425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444" tIns="41722" rIns="83444" bIns="41722" anchor="ctr"/>
          <a:lstStyle/>
          <a:p>
            <a:endParaRPr lang="ru-RU"/>
          </a:p>
        </p:txBody>
      </p:sp>
      <p:sp>
        <p:nvSpPr>
          <p:cNvPr id="20484" name="AutoShape 3"/>
          <p:cNvSpPr>
            <a:spLocks noChangeArrowheads="1"/>
          </p:cNvSpPr>
          <p:nvPr/>
        </p:nvSpPr>
        <p:spPr bwMode="auto">
          <a:xfrm>
            <a:off x="0" y="0"/>
            <a:ext cx="6797675" cy="987425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444" tIns="41722" rIns="83444" bIns="41722" anchor="ctr"/>
          <a:lstStyle/>
          <a:p>
            <a:endParaRPr lang="ru-RU"/>
          </a:p>
        </p:txBody>
      </p:sp>
      <p:sp>
        <p:nvSpPr>
          <p:cNvPr id="2048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30275" y="749300"/>
            <a:ext cx="4930775" cy="369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83" y="4690087"/>
            <a:ext cx="5433001" cy="4437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hdr"/>
          </p:nvPr>
        </p:nvSpPr>
        <p:spPr bwMode="auto">
          <a:xfrm>
            <a:off x="2" y="1"/>
            <a:ext cx="2944898" cy="48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660596" algn="l"/>
                <a:tab pos="1321192" algn="l"/>
                <a:tab pos="1981787" algn="l"/>
                <a:tab pos="2642383" algn="l"/>
              </a:tabLst>
              <a:defRPr sz="13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3847068" y="1"/>
            <a:ext cx="2944897" cy="48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660596" algn="l"/>
                <a:tab pos="1321192" algn="l"/>
                <a:tab pos="1981787" algn="l"/>
                <a:tab pos="2642383" algn="l"/>
              </a:tabLst>
              <a:defRPr sz="13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378705"/>
            <a:ext cx="2944898" cy="48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660596" algn="l"/>
                <a:tab pos="1321192" algn="l"/>
                <a:tab pos="1981787" algn="l"/>
                <a:tab pos="2642383" algn="l"/>
              </a:tabLst>
              <a:defRPr sz="13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47068" y="9378705"/>
            <a:ext cx="2944897" cy="48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660596" algn="l"/>
                <a:tab pos="1321192" algn="l"/>
                <a:tab pos="1981787" algn="l"/>
                <a:tab pos="2642383" algn="l"/>
              </a:tabLst>
              <a:defRPr sz="13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A5BFEFB6-FE09-4B32-973D-02BDDD6B6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6464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/>
            <a:fld id="{86A070A5-235C-4B0D-B71F-E2DBFB879B25}" type="slidenum">
              <a:rPr lang="ru-RU" smtClean="0">
                <a:solidFill>
                  <a:srgbClr val="000000"/>
                </a:solidFill>
                <a:latin typeface="Times New Roman" pitchFamily="18" charset="0"/>
              </a:rPr>
              <a:pPr eaLnBrk="1"/>
              <a:t>1</a:t>
            </a:fld>
            <a:endParaRPr lang="ru-RU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151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BC514C-6D9B-4D53-9EE5-9C0EDC9B307B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23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83310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/>
            <a:fld id="{86A070A5-235C-4B0D-B71F-E2DBFB879B25}" type="slidenum">
              <a:rPr lang="ru-RU" smtClean="0">
                <a:solidFill>
                  <a:srgbClr val="000000"/>
                </a:solidFill>
                <a:latin typeface="Times New Roman" pitchFamily="18" charset="0"/>
              </a:rPr>
              <a:pPr eaLnBrk="1"/>
              <a:t>31</a:t>
            </a:fld>
            <a:endParaRPr lang="ru-RU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566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A5BFEFB6-FE09-4B32-973D-02BDDD6B6C6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849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BC514C-6D9B-4D53-9EE5-9C0EDC9B307B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6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36509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BC514C-6D9B-4D53-9EE5-9C0EDC9B307B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7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62923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BC514C-6D9B-4D53-9EE5-9C0EDC9B307B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14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73328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BC514C-6D9B-4D53-9EE5-9C0EDC9B307B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15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896255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BC514C-6D9B-4D53-9EE5-9C0EDC9B307B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16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845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BC514C-6D9B-4D53-9EE5-9C0EDC9B307B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19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86629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94701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11920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29138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46356" indent="-208609" defTabSz="40997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60596" algn="l"/>
                <a:tab pos="1321192" algn="l"/>
                <a:tab pos="1981787" algn="l"/>
                <a:tab pos="264238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BEBC514C-6D9B-4D53-9EE5-9C0EDC9B307B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22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15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688" y="749300"/>
            <a:ext cx="4938712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82" y="4690087"/>
            <a:ext cx="5434429" cy="44393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524976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4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79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217488"/>
            <a:ext cx="2055812" cy="59070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7488"/>
            <a:ext cx="6015038" cy="59070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467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7488"/>
            <a:ext cx="8223250" cy="1244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64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5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75460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19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5425" cy="4519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632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587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3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090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61853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3688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3124200" y="6356350"/>
            <a:ext cx="28924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7488"/>
            <a:ext cx="8223250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32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395536" y="260647"/>
            <a:ext cx="7558087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600" b="1" dirty="0" smtClean="0">
                <a:solidFill>
                  <a:srgbClr val="000000"/>
                </a:solidFill>
                <a:latin typeface="Georgia" pitchFamily="18" charset="0"/>
              </a:rPr>
              <a:t>VII</a:t>
            </a:r>
            <a:r>
              <a:rPr lang="ru-RU" sz="2600" b="1" dirty="0" smtClean="0">
                <a:solidFill>
                  <a:srgbClr val="000000"/>
                </a:solidFill>
                <a:latin typeface="Georgia" pitchFamily="18" charset="0"/>
              </a:rPr>
              <a:t> Всероссийский форум: 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b="1" dirty="0" smtClean="0">
                <a:solidFill>
                  <a:srgbClr val="000000"/>
                </a:solidFill>
                <a:latin typeface="Georgia" pitchFamily="18" charset="0"/>
              </a:rPr>
              <a:t>«Современное состояние и перспективы развития российского рынка </a:t>
            </a:r>
            <a:r>
              <a:rPr lang="ru-RU" sz="2600" b="1" dirty="0" err="1" smtClean="0">
                <a:solidFill>
                  <a:srgbClr val="000000"/>
                </a:solidFill>
                <a:latin typeface="Georgia" pitchFamily="18" charset="0"/>
              </a:rPr>
              <a:t>бункеровочных</a:t>
            </a:r>
            <a:r>
              <a:rPr lang="ru-RU" sz="2600" b="1" dirty="0" smtClean="0">
                <a:solidFill>
                  <a:srgbClr val="000000"/>
                </a:solidFill>
                <a:latin typeface="Georgia" pitchFamily="18" charset="0"/>
              </a:rPr>
              <a:t> услуг»</a:t>
            </a: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108745" y="3861048"/>
            <a:ext cx="9035255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215968"/>
                </a:solidFill>
                <a:effectLst>
                  <a:outerShdw blurRad="139700" sx="97000" sy="97000" algn="ctr" rotWithShape="0">
                    <a:schemeClr val="bg1"/>
                  </a:outerShdw>
                </a:effectLst>
                <a:latin typeface="Georgia" pitchFamily="18" charset="0"/>
              </a:rPr>
              <a:t>«Обзор мирового рынка строительства и переоборудования флота с учетом его соответствия жестким экологическим нормам. Экономика предлагаемых решений»</a:t>
            </a:r>
            <a:endParaRPr lang="ru-RU" sz="2400" b="1" dirty="0">
              <a:solidFill>
                <a:srgbClr val="215968"/>
              </a:solidFill>
              <a:effectLst>
                <a:outerShdw blurRad="139700" sx="97000" sy="97000" algn="ctr" rotWithShape="0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6172" y="5180999"/>
            <a:ext cx="48453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50000"/>
                  </a:srgbClr>
                </a:solidFill>
                <a:effectLst/>
                <a:uLnTx/>
                <a:uFillTx/>
                <a:latin typeface="+mn-lt"/>
              </a:rPr>
              <a:t>Докладчик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50000"/>
                  </a:srgbClr>
                </a:solidFill>
                <a:effectLst/>
                <a:uLnTx/>
                <a:uFillTx/>
                <a:latin typeface="+mn-lt"/>
              </a:rPr>
              <a:t>: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50000"/>
                </a:srgbClr>
              </a:solidFill>
              <a:effectLst/>
              <a:uLnTx/>
              <a:uFillTx/>
              <a:latin typeface="+mn-lt"/>
            </a:endParaRPr>
          </a:p>
          <a:p>
            <a:pPr marL="534988" marR="0" lvl="0" indent="-5349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solidFill>
                  <a:srgbClr val="EEECE1">
                    <a:lumMod val="50000"/>
                  </a:srgbClr>
                </a:solidFill>
                <a:latin typeface="+mn-lt"/>
              </a:rPr>
              <a:t>	Буянов Сергей Иванович, генеральный директор </a:t>
            </a:r>
          </a:p>
          <a:p>
            <a:pPr marL="534988" marR="0" lvl="0" indent="-5349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EEECE1">
                    <a:lumMod val="50000"/>
                  </a:srgbClr>
                </a:solidFill>
                <a:latin typeface="+mn-lt"/>
              </a:rPr>
              <a:t> </a:t>
            </a:r>
            <a:r>
              <a:rPr lang="ru-RU" sz="2000" b="1" kern="0" dirty="0" smtClean="0">
                <a:solidFill>
                  <a:srgbClr val="EEECE1">
                    <a:lumMod val="50000"/>
                  </a:srgbClr>
                </a:solidFill>
                <a:latin typeface="+mn-lt"/>
              </a:rPr>
              <a:t>        ЗАО «ЦНИИМФ»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3549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ОБЩИЙ ВИД СИСТЕМЫ ХРАНЕНИЯ ГАЗА </a:t>
            </a:r>
            <a:r>
              <a:rPr lang="en-US" sz="2400" b="1" dirty="0" err="1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LNGPac</a:t>
            </a:r>
            <a:endParaRPr lang="ru-RU" sz="28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50" name="Рисунок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9" t="22020" r="7739" b="52104"/>
          <a:stretch>
            <a:fillRect/>
          </a:stretch>
        </p:blipFill>
        <p:spPr bwMode="auto">
          <a:xfrm>
            <a:off x="1187624" y="1473366"/>
            <a:ext cx="6743389" cy="4259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01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РАСПОЛОЖЕНИЕ ЦИСТЕРН </a:t>
            </a:r>
            <a:r>
              <a:rPr lang="ru-RU" sz="24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СПГ.</a:t>
            </a: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 НА ПАЛУБЕ</a:t>
            </a:r>
            <a:endParaRPr lang="ru-RU" sz="28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124744"/>
            <a:ext cx="864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П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аром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Viking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</a:rPr>
              <a:t>Grase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7" r="35809" b="12036"/>
          <a:stretch/>
        </p:blipFill>
        <p:spPr bwMode="auto">
          <a:xfrm>
            <a:off x="1403648" y="1788860"/>
            <a:ext cx="6264696" cy="41604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17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РАСПОЛОЖЕНИЕ ЦИСТЕРН </a:t>
            </a:r>
            <a:r>
              <a:rPr lang="ru-RU" sz="24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СПГ.</a:t>
            </a: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 НА ПАЛУБЕ</a:t>
            </a:r>
            <a:endParaRPr lang="ru-RU" sz="28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124744"/>
            <a:ext cx="864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Танкер-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химовоз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«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Bit Viking»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91" y="1916832"/>
            <a:ext cx="7515225" cy="3743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40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РАСПОЛОЖЕНИЕ ЦИСТЕРН </a:t>
            </a:r>
            <a:r>
              <a:rPr lang="ru-RU" sz="24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СПГ.</a:t>
            </a: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 В ТРЮМЕ</a:t>
            </a:r>
            <a:endParaRPr lang="ru-RU" sz="28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124744"/>
            <a:ext cx="864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П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роект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судна обеспечения платформ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45" y="1700808"/>
            <a:ext cx="8288337" cy="4276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81025"/>
          </a:xfrm>
        </p:spPr>
        <p:txBody>
          <a:bodyPr tIns="12240"/>
          <a:lstStyle/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СИСТЕМЫ БУНКЕРОВКИ</a:t>
            </a:r>
            <a:endParaRPr lang="ru-RU" sz="2000" b="1" kern="1200" dirty="0">
              <a:solidFill>
                <a:srgbClr val="215968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292" y="1052736"/>
            <a:ext cx="864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С помощью автомобильных цистерн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122" name="Рисунок 5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17"/>
          <a:stretch>
            <a:fillRect/>
          </a:stretch>
        </p:blipFill>
        <p:spPr bwMode="auto">
          <a:xfrm>
            <a:off x="1043722" y="1625116"/>
            <a:ext cx="7056784" cy="46789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7739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81025"/>
          </a:xfrm>
        </p:spPr>
        <p:txBody>
          <a:bodyPr tIns="12240"/>
          <a:lstStyle/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СИСТЕМЫ БУНКЕРОВКИ</a:t>
            </a:r>
            <a:endParaRPr lang="ru-RU" sz="2000" b="1" kern="1200" dirty="0">
              <a:solidFill>
                <a:srgbClr val="215968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292" y="1052736"/>
            <a:ext cx="864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С помощью плавучего бункеровщика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146" name="Рисунок 5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632848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7156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81025"/>
          </a:xfrm>
        </p:spPr>
        <p:txBody>
          <a:bodyPr tIns="12240"/>
          <a:lstStyle/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СИСТЕМЫ БУНКЕРОВКИ</a:t>
            </a:r>
            <a:endParaRPr lang="ru-RU" sz="2000" b="1" kern="1200" dirty="0">
              <a:solidFill>
                <a:srgbClr val="215968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292" y="1052736"/>
            <a:ext cx="864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У причала</a:t>
            </a:r>
          </a:p>
        </p:txBody>
      </p:sp>
      <p:pic>
        <p:nvPicPr>
          <p:cNvPr id="7170" name="Рисунок 581" descr="LNG-Bunke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480720" cy="4565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7604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52400" y="119063"/>
            <a:ext cx="88836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СРАВНИТЕЛЬНЫЙ АНАЛИЗ ПО ТИПУ СУДНА, ВИДУ ТОПЛИВА И ПРОТЯЖЕННОСТИ ЛИНИИ ЭКСПЛУАТАЦИИ</a:t>
            </a:r>
            <a:endParaRPr lang="ru-RU" sz="2000" b="1" dirty="0">
              <a:solidFill>
                <a:srgbClr val="215968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341437"/>
            <a:ext cx="8739981" cy="3852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defRPr/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ЦЕЛИ сравнительного анализа:</a:t>
            </a:r>
            <a:endParaRPr lang="ru-RU" sz="2800" kern="0" dirty="0">
              <a:solidFill>
                <a:sysClr val="window" lastClr="FFFFFF">
                  <a:lumMod val="50000"/>
                </a:sys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2400" dirty="0">
              <a:solidFill>
                <a:schemeClr val="tx1"/>
              </a:solidFill>
            </a:endParaRPr>
          </a:p>
          <a:p>
            <a:pPr marL="798513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насколько целесообразно использование СПГ в качестве моторного топлива</a:t>
            </a:r>
          </a:p>
          <a:p>
            <a:pPr marL="798513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каких типов судов </a:t>
            </a: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наиболее </a:t>
            </a: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эффективно использование СПГ</a:t>
            </a:r>
          </a:p>
          <a:p>
            <a:pPr marL="798513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каких линиях и при какой цене на СПГ эксплуатация </a:t>
            </a: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судна является </a:t>
            </a: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рентабельной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27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E3A68F6A-1A27-4755-99C7-2693D134538B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17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4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52400" y="119063"/>
            <a:ext cx="88836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ОЦЕНКА ЦЕЛЕСООБРАЗНОСТИ ИСПОЛЬЗОВАНИЯ СПГ В КАЧЕСТВЕ МОТОРНОГО ТОПЛИВА</a:t>
            </a:r>
            <a:endParaRPr lang="ru-RU" sz="2000" b="1" dirty="0">
              <a:solidFill>
                <a:srgbClr val="215968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124744"/>
            <a:ext cx="8568853" cy="511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defRPr/>
            </a:pP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ЭТАПЫ ОЦЕНКИ: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pPr marL="798513" lv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расчётных типов </a:t>
            </a: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морских судов</a:t>
            </a:r>
          </a:p>
          <a:p>
            <a:pPr marL="798513" lv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линий </a:t>
            </a: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эксплуатации судов</a:t>
            </a:r>
          </a:p>
          <a:p>
            <a:pPr marL="798513" lv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расчетной стоимости </a:t>
            </a: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газомоторного топлива</a:t>
            </a:r>
          </a:p>
          <a:p>
            <a:pPr marL="798513" lv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прогноз возможного диапазона </a:t>
            </a: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изменения цены газомоторного топлива </a:t>
            </a:r>
          </a:p>
          <a:p>
            <a:pPr marL="798513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сравнительный </a:t>
            </a: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</a:t>
            </a:r>
            <a:endParaRPr lang="ru-RU" sz="24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55713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типу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судна</a:t>
            </a:r>
          </a:p>
          <a:p>
            <a:pPr marL="1255713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виду топлива</a:t>
            </a:r>
          </a:p>
          <a:p>
            <a:pPr marL="1255713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протяженности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линии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эксплуатации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27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16042E95-2DBE-44E5-A4BB-019689B8CA4E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18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34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81025"/>
          </a:xfrm>
        </p:spPr>
        <p:txBody>
          <a:bodyPr tIns="12240"/>
          <a:lstStyle/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РАСЧЕТНЫЕ СУДА И ЛИНИИ ИХ ЭКСПЛУАТАЦИИ</a:t>
            </a:r>
            <a:endParaRPr lang="ru-RU" sz="2000" b="1" kern="1200" dirty="0">
              <a:solidFill>
                <a:srgbClr val="215968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2154006186"/>
              </p:ext>
            </p:extLst>
          </p:nvPr>
        </p:nvGraphicFramePr>
        <p:xfrm>
          <a:off x="179512" y="1052736"/>
          <a:ext cx="865870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73973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20891" y="286438"/>
            <a:ext cx="8928992" cy="360040"/>
          </a:xfrm>
          <a:prstGeom prst="rect">
            <a:avLst/>
          </a:prstGeom>
        </p:spPr>
        <p:txBody>
          <a:bodyPr tIns="12240"/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smtClean="0">
                <a:solidFill>
                  <a:srgbClr val="215968"/>
                </a:solidFill>
                <a:ea typeface="+mn-ea"/>
                <a:cs typeface="Arial Unicode MS" charset="0"/>
              </a:rPr>
              <a:t>ПРЕДПОСЫЛКИ СОЗДАНИЯ СУДОВ-ГАЗОХОДОВ</a:t>
            </a:r>
            <a:endParaRPr lang="ru-RU" sz="2000" b="1" dirty="0">
              <a:solidFill>
                <a:srgbClr val="215968"/>
              </a:solidFill>
              <a:ea typeface="+mn-ea"/>
              <a:cs typeface="Arial Unicode MS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594813"/>
            <a:ext cx="8641188" cy="3994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ОГРАНИЧЕНИЕ ВЫБРОСОВ ОКСИДОВ АЗОТА И СЕРЫ ПРИЛОЖЕНИЕМ VI МАРПОЛ</a:t>
            </a:r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СОЗДАНИЕ ОСОБЫХ РАЙОНОВ ПО КОНТРОЛЮ ВЫБРОСОВ</a:t>
            </a:r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ОГРАНИЧЕНИЕ ВЫБРОСОВ ОКСИДОВ СЕРЫ ПО ТРЕБОВАНИЯМ ЕВРОСОЮЗА</a:t>
            </a:r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РОСТ ЦЕН НА ЖИДКОЕ ТОПЛИВО И ВОЗМОЖНЫЙ ДЕФИЦИТ ЕГО В НЕКОТОРЫХ РЕГИОНАХ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3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08292" y="116632"/>
            <a:ext cx="8856196" cy="669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21596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ТЕХНИЧЕСКИЕ ХАРАКТЕРИСТИКИ РАСЧЕТНЫХ СУДОВ</a:t>
            </a:r>
            <a:endParaRPr lang="ru-RU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825679"/>
              </p:ext>
            </p:extLst>
          </p:nvPr>
        </p:nvGraphicFramePr>
        <p:xfrm>
          <a:off x="179512" y="1206480"/>
          <a:ext cx="8784980" cy="4814808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800200"/>
                <a:gridCol w="1164130"/>
                <a:gridCol w="1164130"/>
                <a:gridCol w="1164130"/>
                <a:gridCol w="1164130"/>
                <a:gridCol w="1164130"/>
                <a:gridCol w="1164130"/>
              </a:tblGrid>
              <a:tr h="7549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+mn-ea"/>
                        </a:rPr>
                        <a:t>Характеристики судов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</a:rPr>
                        <a:t>АПЖП 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СКН – 4000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НО – 100А 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НО – 16А 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СС – 4 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Ледок. буксир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</a:tr>
              <a:tr h="41544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Дедвейт, 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12 000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81 155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104 600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15 780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4 160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2 170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9378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Длина 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max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м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Ширина, м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Высота борта, м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210,0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28,8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9,2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270,0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32,2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19,1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270,0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44,0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22,0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164,4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22,2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12,0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99,9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21,3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11,0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18,5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18,0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9,1</a:t>
                      </a:r>
                    </a:p>
                  </a:txBody>
                  <a:tcPr marL="36000" marR="36000" marT="72000" marB="72000" anchor="ctr"/>
                </a:tc>
              </a:tr>
              <a:tr h="6766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Скорость</a:t>
                      </a:r>
                      <a:r>
                        <a:rPr lang="ru-RU" sz="16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br>
                        <a:rPr lang="ru-RU" sz="16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эксплуатац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., 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уз.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25,0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25,5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15,5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15,5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16,0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15,0</a:t>
                      </a:r>
                    </a:p>
                  </a:txBody>
                  <a:tcPr marL="36000" marR="36000" marT="72000" marB="72000" anchor="ctr"/>
                </a:tc>
              </a:tr>
              <a:tr h="41544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Ледовый класс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Arc 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Arc 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Arc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7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Arc 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Icebreaker 6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Arc</a:t>
                      </a: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7</a:t>
                      </a:r>
                    </a:p>
                  </a:txBody>
                  <a:tcPr marL="36000" marR="36000" marT="72000" marB="72000" anchor="ctr"/>
                </a:tc>
              </a:tr>
              <a:tr h="41544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Тип ЭУ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ДЭУ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ДЭУ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ДЭУ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ДЭУ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ДЭУ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ДЭУ</a:t>
                      </a:r>
                    </a:p>
                  </a:txBody>
                  <a:tcPr marL="36000" marR="36000" marT="72000" marB="72000" anchor="ctr"/>
                </a:tc>
              </a:tr>
              <a:tr h="119902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Главные </a:t>
                      </a:r>
                      <a:b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двигатели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Wartsila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V50DF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6L50DF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Wartsila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lang="en-US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V50DF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lang="en-US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6L50DF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Wartsila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DF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DF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34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DF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Wartsila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lang="en-US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6L50DF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Wartsila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34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DF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6L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34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DF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Wartsila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L34DF 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71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08292" y="116632"/>
            <a:ext cx="8856196" cy="669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rgbClr val="21596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ТЕХНИЧЕСКИЕ ХАРАКТЕРИСТИКИ РАСЧЕТНЫХ СУДОВ</a:t>
            </a:r>
            <a:endParaRPr lang="ru-RU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21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153302"/>
              </p:ext>
            </p:extLst>
          </p:nvPr>
        </p:nvGraphicFramePr>
        <p:xfrm>
          <a:off x="179512" y="1207632"/>
          <a:ext cx="8784980" cy="4741647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232248"/>
                <a:gridCol w="1092122"/>
                <a:gridCol w="1092122"/>
                <a:gridCol w="1092122"/>
                <a:gridCol w="1044114"/>
                <a:gridCol w="1140130"/>
                <a:gridCol w="1092122"/>
              </a:tblGrid>
              <a:tr h="788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+mn-ea"/>
                        </a:rPr>
                        <a:t>Характеристики судов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</a:rPr>
                        <a:t>АПЖП 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СКН – 4000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НО – 100А 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НО – 16А 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СС – 4 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Ледок. буксир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72000" marB="72000" anchor="ctr"/>
                </a:tc>
              </a:tr>
              <a:tr h="44905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Мощность ГД, кВт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45 600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5 13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 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00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 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18 0</a:t>
                      </a:r>
                      <a:r>
                        <a:rPr lang="en-US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13 500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73137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Гребные </a:t>
                      </a:r>
                      <a:r>
                        <a:rPr lang="ru-RU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эл.моторы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число х мощность, кВт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2х15 300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2х18 020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2х19 000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1х11 400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2х6 500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2х5 200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73137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Движители: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число х тип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х</a:t>
                      </a:r>
                      <a:r>
                        <a:rPr lang="ru-RU" sz="16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ВРШ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х ВФШ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х</a:t>
                      </a:r>
                      <a:r>
                        <a:rPr lang="ru-RU" sz="16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Azipod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х </a:t>
                      </a: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Azipod</a:t>
                      </a:r>
                      <a:endParaRPr lang="ru-RU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 21/31 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х ВРК</a:t>
                      </a:r>
                      <a:endParaRPr lang="en-US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Steerprop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73137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Запасы СПГ, куб. м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4х280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 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1024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х305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220</a:t>
                      </a: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6х1300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7800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4х252=</a:t>
                      </a:r>
                      <a:endParaRPr lang="en-US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1008</a:t>
                      </a:r>
                      <a:endParaRPr lang="en-US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2х215=</a:t>
                      </a:r>
                      <a:endParaRPr lang="en-US" sz="16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430  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175+215=390</a:t>
                      </a:r>
                    </a:p>
                  </a:txBody>
                  <a:tcPr marL="68580" marR="68580" marT="72000" marB="72000" anchor="ctr"/>
                </a:tc>
              </a:tr>
              <a:tr h="131003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Цистерны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LNGPac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339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LNGPac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339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≈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Symbol"/>
                        </a:rPr>
                        <a:t>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=5,5м; </a:t>
                      </a:r>
                      <a:r>
                        <a:rPr lang="en-US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=40м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LNGPac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280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LNGPac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239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LNGPac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194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LNGPac</a:t>
                      </a: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239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72000" marB="72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23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81025"/>
          </a:xfrm>
        </p:spPr>
        <p:txBody>
          <a:bodyPr tIns="12240"/>
          <a:lstStyle/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МЕТОДИКА ОЦЕНКИ СТРОИТЕЛЬНОЙ СТОИМОСТИ</a:t>
            </a:r>
            <a:b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                                                                                       РАСЧЕТНЫХ СУДОВ</a:t>
            </a:r>
            <a:endParaRPr lang="ru-RU" sz="2000" b="1" kern="1200" dirty="0">
              <a:solidFill>
                <a:srgbClr val="215968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818969"/>
            <a:ext cx="8641188" cy="3266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БАЗОВАЯ СТОИМОСТЬ СТАТИСТИЧЕСКАЯ</a:t>
            </a:r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СТОИМОСТЬ ЦИСТЕРН ХРАНЕНИЯ СПГ И ТОПЛИВНОЙ СИСТЕМЫ</a:t>
            </a:r>
          </a:p>
          <a:p>
            <a:pPr marL="457200" indent="-457200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УВЕЛИЧЕНИЕ СТОИМОСТИ ЭНЕРГЕТИЧЕСКОЙ УСТАНОВКИ В СВЯЗИ С ИСПОЛЬЗОВАНИЕМ ДВУХТОПЛИВНЫХ ДИЗЕЛЕЙ И ИЗМЕНЕНИЕМ КОМПЛЕКТАЦИИ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8082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81025"/>
          </a:xfrm>
        </p:spPr>
        <p:txBody>
          <a:bodyPr tIns="12240"/>
          <a:lstStyle/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ОЦЕНКА СТРОИТЕЛЬНОЙ СТОИМОСТИ РАСЧЕТНЫХ СУДОВ</a:t>
            </a:r>
            <a:endParaRPr lang="ru-RU" sz="2000" b="1" kern="1200" dirty="0">
              <a:solidFill>
                <a:srgbClr val="215968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23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425717"/>
              </p:ext>
            </p:extLst>
          </p:nvPr>
        </p:nvGraphicFramePr>
        <p:xfrm>
          <a:off x="179512" y="1451738"/>
          <a:ext cx="8856984" cy="442553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808312"/>
                <a:gridCol w="2016224"/>
                <a:gridCol w="2016224"/>
                <a:gridCol w="2016224"/>
              </a:tblGrid>
              <a:tr h="1599159"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Расчетное судно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>
                          <a:effectLst/>
                        </a:rPr>
                        <a:t>Строительная стоимость базового судна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>
                          <a:effectLst/>
                        </a:rPr>
                        <a:t>Строительная стоимость </a:t>
                      </a:r>
                      <a:r>
                        <a:rPr lang="ru-RU" sz="1800" dirty="0" smtClean="0">
                          <a:effectLst/>
                        </a:rPr>
                        <a:t>расчетного судна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Увеличение </a:t>
                      </a:r>
                      <a:r>
                        <a:rPr lang="ru-RU" sz="1800" dirty="0">
                          <a:effectLst/>
                        </a:rPr>
                        <a:t>строительной стоимости </a:t>
                      </a:r>
                      <a:r>
                        <a:rPr lang="ru-RU" sz="1800" dirty="0" smtClean="0">
                          <a:effectLst/>
                        </a:rPr>
                        <a:t>расчетных судов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</a:tr>
              <a:tr h="432365">
                <a:tc>
                  <a:txBody>
                    <a:bodyPr/>
                    <a:lstStyle/>
                    <a:p>
                      <a:pPr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Паром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136,0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13,3%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432365">
                <a:tc>
                  <a:txBody>
                    <a:bodyPr/>
                    <a:lstStyle/>
                    <a:p>
                      <a:pPr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Контейнеровоз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</a:t>
                      </a: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61,0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15,4%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0">
                <a:tc>
                  <a:txBody>
                    <a:bodyPr/>
                    <a:lstStyle/>
                    <a:p>
                      <a:pPr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Танкер типа НО – 100А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150</a:t>
                      </a: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167,0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11,3%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204844">
                <a:tc>
                  <a:txBody>
                    <a:bodyPr/>
                    <a:lstStyle/>
                    <a:p>
                      <a:pPr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Танкер типа НО – 16А</a:t>
                      </a:r>
                      <a:endParaRPr lang="ru-RU" sz="1800" baseline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91,0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97,0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6,6%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639664">
                <a:tc>
                  <a:txBody>
                    <a:bodyPr/>
                    <a:lstStyle/>
                    <a:p>
                      <a:pPr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Судно – снабженец  </a:t>
                      </a:r>
                      <a:r>
                        <a:rPr lang="ru-RU" sz="18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буровых платформ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  <a:r>
                        <a:rPr lang="en-US" sz="1800" baseline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ru-RU" sz="1800" baseline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,0</a:t>
                      </a:r>
                      <a:endParaRPr lang="ru-RU" sz="1800" baseline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104,0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4,0%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432365">
                <a:tc>
                  <a:txBody>
                    <a:bodyPr/>
                    <a:lstStyle/>
                    <a:p>
                      <a:pPr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Ледокольный буксир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72,0 (Тобой)</a:t>
                      </a:r>
                      <a:endParaRPr lang="ru-RU" sz="1800" baseline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76,0</a:t>
                      </a:r>
                      <a:endParaRPr lang="ru-RU" sz="1800" baseline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5,6%</a:t>
                      </a:r>
                      <a:endParaRPr lang="ru-RU" sz="1800" baseline="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292" y="1043444"/>
            <a:ext cx="8785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млн долларов США</a:t>
            </a:r>
          </a:p>
        </p:txBody>
      </p:sp>
    </p:spTree>
    <p:extLst>
      <p:ext uri="{BB962C8B-B14F-4D97-AF65-F5344CB8AC3E}">
        <p14:creationId xmlns:p14="http://schemas.microsoft.com/office/powerpoint/2010/main" val="6122586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52400" y="119063"/>
            <a:ext cx="88836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РАСЧЕТНАЯ СТОИМОСТЬ БУНКЕРНОГО ТОПЛИВА</a:t>
            </a:r>
            <a:endParaRPr lang="ru-RU" sz="2000" b="1" dirty="0">
              <a:solidFill>
                <a:srgbClr val="215968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124744"/>
            <a:ext cx="8883650" cy="5187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Рыночная цена на </a:t>
            </a:r>
            <a:r>
              <a:rPr lang="en-US" sz="3200" dirty="0">
                <a:solidFill>
                  <a:schemeClr val="tx1"/>
                </a:solidFill>
              </a:rPr>
              <a:t>MGO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endParaRPr lang="ru-RU" sz="3200" dirty="0" smtClean="0">
              <a:solidFill>
                <a:schemeClr val="tx1"/>
              </a:solidFill>
            </a:endParaRPr>
          </a:p>
          <a:p>
            <a:pPr indent="5745163"/>
            <a:r>
              <a:rPr lang="ru-RU" sz="3200" dirty="0" smtClean="0">
                <a:solidFill>
                  <a:schemeClr val="tx1"/>
                </a:solidFill>
              </a:rPr>
              <a:t>–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815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долл. / т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3200" dirty="0" smtClean="0">
              <a:solidFill>
                <a:schemeClr val="tx1"/>
              </a:solidFill>
            </a:endParaRPr>
          </a:p>
          <a:p>
            <a:r>
              <a:rPr lang="ru-RU" sz="3200" dirty="0" smtClean="0">
                <a:solidFill>
                  <a:schemeClr val="tx1"/>
                </a:solidFill>
              </a:rPr>
              <a:t>Расчетная </a:t>
            </a:r>
            <a:r>
              <a:rPr lang="ru-RU" sz="3200" dirty="0">
                <a:solidFill>
                  <a:schemeClr val="tx1"/>
                </a:solidFill>
              </a:rPr>
              <a:t>цена на газомоторное топливо </a:t>
            </a:r>
            <a:endParaRPr lang="ru-RU" sz="3200" dirty="0" smtClean="0">
              <a:solidFill>
                <a:schemeClr val="tx1"/>
              </a:solidFill>
            </a:endParaRPr>
          </a:p>
          <a:p>
            <a:pPr indent="5745163"/>
            <a:r>
              <a:rPr lang="ru-RU" sz="3200" dirty="0" smtClean="0">
                <a:solidFill>
                  <a:schemeClr val="tx1"/>
                </a:solidFill>
              </a:rPr>
              <a:t>–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380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долл. / т 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определена на основе:  </a:t>
            </a:r>
          </a:p>
          <a:p>
            <a:pPr marL="355600" lvl="1" indent="-3556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экспортных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ц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ен на газ</a:t>
            </a:r>
          </a:p>
          <a:p>
            <a:pPr marL="355600" lvl="1" indent="-3556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внутренней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закупочной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цены на газ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для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предприятий</a:t>
            </a:r>
          </a:p>
          <a:p>
            <a:pPr lvl="1"/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b="1" dirty="0" smtClean="0">
              <a:solidFill>
                <a:srgbClr val="215968"/>
              </a:solidFill>
            </a:endParaRPr>
          </a:p>
          <a:p>
            <a:pPr algn="ctr"/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Изменение цен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топливо в перспективе будет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определяться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ситуацией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рынке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бункеровочных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услуг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683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85E624A5-6033-44EC-8B91-0CBFCD8912AC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24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 bwMode="auto">
          <a:xfrm>
            <a:off x="1043608" y="2276872"/>
            <a:ext cx="6984776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 bwMode="auto">
          <a:xfrm>
            <a:off x="1043608" y="4869160"/>
            <a:ext cx="6984776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00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52400" y="119063"/>
            <a:ext cx="794861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ДИНАМИКА ЦЕН НА БУНКЕРНОЕ ТОПЛИВО И СПГ</a:t>
            </a:r>
            <a:endParaRPr lang="ru-RU" sz="1200" dirty="0">
              <a:solidFill>
                <a:srgbClr val="215968"/>
              </a:solidFill>
              <a:cs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27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D8FEB43C-3038-4428-8673-1C057320B83C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25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613775" cy="540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51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27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B5663880-3C56-4344-866F-B04F7D9461F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26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" y="119063"/>
            <a:ext cx="88836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ЭКСПЛУАТАЦИОННЫЕ ПОКАЗАТЕЛИ РАБОТЫ СУДОВ</a:t>
            </a:r>
            <a:endParaRPr lang="ru-RU" sz="2000" b="1" dirty="0">
              <a:solidFill>
                <a:srgbClr val="215968"/>
              </a:solidFill>
              <a:cs typeface="Arial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044183280"/>
              </p:ext>
            </p:extLst>
          </p:nvPr>
        </p:nvGraphicFramePr>
        <p:xfrm>
          <a:off x="152400" y="1124744"/>
          <a:ext cx="88836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011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52400" y="119063"/>
            <a:ext cx="88836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ОЦЕНКА ЭКСПЛУАТАЦИОННЫХ РАСХОДОВ </a:t>
            </a:r>
            <a:endParaRPr lang="ru-RU" sz="2000" b="1" dirty="0">
              <a:solidFill>
                <a:srgbClr val="215968"/>
              </a:solidFill>
              <a:cs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27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E3A68F6A-1A27-4755-99C7-2693D134538B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27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757135"/>
              </p:ext>
            </p:extLst>
          </p:nvPr>
        </p:nvGraphicFramePr>
        <p:xfrm>
          <a:off x="107504" y="1052736"/>
          <a:ext cx="8874767" cy="520584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406717"/>
                <a:gridCol w="676889"/>
                <a:gridCol w="676889"/>
                <a:gridCol w="601679"/>
                <a:gridCol w="676889"/>
                <a:gridCol w="601679"/>
                <a:gridCol w="601679"/>
                <a:gridCol w="601679"/>
                <a:gridCol w="752099"/>
                <a:gridCol w="601679"/>
                <a:gridCol w="676889"/>
              </a:tblGrid>
              <a:tr h="56400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Тип судна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Паром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</a:rPr>
                        <a:t>Контейнеро</a:t>
                      </a:r>
                      <a:r>
                        <a:rPr lang="ru-RU" sz="1400" dirty="0" smtClean="0">
                          <a:effectLst/>
                        </a:rPr>
                        <a:t>-воз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Танкер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НО-100А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Танкер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НО-16А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Судно-снабженец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 marT="72000" marB="72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2715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Вид топлива</a:t>
                      </a: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MGO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СПГ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MGO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СПГ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MGO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СПГ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MGO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СПГ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MGO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СПГ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</a:tr>
              <a:tr h="5640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Линия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Усть-Луга – Балтийск</a:t>
                      </a: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Усть-Луга –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Антверпен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Сабетта –Гамбург</a:t>
                      </a: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Сабетта –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Мурманск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Пригородное – Сахалин 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2715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Расстояние, миль</a:t>
                      </a:r>
                    </a:p>
                  </a:txBody>
                  <a:tcPr marL="36000" marR="36000" marT="72000" marB="72000" anchor="ctr"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1547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2642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1126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345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Годовые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эксплуатационные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расходы,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</a:p>
                    <a:p>
                      <a:pPr marL="3556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т. ч. на топливо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915,2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656,1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517,5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254,7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850,9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710,2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468,6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316,6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770,6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644,2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391,3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250,2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420,5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372,0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195,8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144,5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278,0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236,9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134,4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91,9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/>
                </a:tc>
              </a:tr>
              <a:tr h="56400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Инвестиции для перехода на газ,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/>
                      </a:r>
                      <a:b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528,0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396,0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561,0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198,0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132,0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Экономия эксплуатационных расходов,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397,7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382,3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379,4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224,7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143,6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Срок окупаемости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инвестиций для перехода на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газ,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лет</a:t>
                      </a: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1,3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1,0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1,5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0,9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36000" marR="36000" marT="72000" marB="72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0,9</a:t>
                      </a:r>
                    </a:p>
                  </a:txBody>
                  <a:tcPr marL="36000" marR="36000" marT="72000" marB="72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6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52400" y="119063"/>
            <a:ext cx="88836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ЭКСПЛУАТАЦИОННО-ЭКОНОМИЧЕСКИЕ ПОКАЗАТЕЛИ</a:t>
            </a:r>
          </a:p>
          <a:p>
            <a:pPr algn="r"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РАБОТЫ БУКСИРА</a:t>
            </a:r>
            <a:endParaRPr lang="ru-RU" sz="2000" b="1" dirty="0">
              <a:solidFill>
                <a:srgbClr val="215968"/>
              </a:solidFill>
              <a:cs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27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E3A68F6A-1A27-4755-99C7-2693D134538B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28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483868"/>
              </p:ext>
            </p:extLst>
          </p:nvPr>
        </p:nvGraphicFramePr>
        <p:xfrm>
          <a:off x="251520" y="1124744"/>
          <a:ext cx="8712968" cy="5106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48672"/>
                <a:gridCol w="1332148"/>
                <a:gridCol w="1332148"/>
              </a:tblGrid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Показатели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effectLst/>
                          <a:latin typeface="+mn-lt"/>
                          <a:cs typeface="Times New Roman"/>
                        </a:rPr>
                        <a:t>Буксир - спасатель</a:t>
                      </a:r>
                      <a:endParaRPr lang="ru-RU" sz="160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71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Эксплуатационный период, </a:t>
                      </a:r>
                      <a:r>
                        <a:rPr lang="ru-RU" sz="1600" dirty="0" err="1">
                          <a:effectLst/>
                          <a:latin typeface="+mn-lt"/>
                        </a:rPr>
                        <a:t>сут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.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330,0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66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Коэффициент использования бюджета рабочего времени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0,9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71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</a:rPr>
                        <a:t>Бюджет времени буксира за навигацию, 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сут.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718">
                <a:tc>
                  <a:txBody>
                    <a:bodyPr/>
                    <a:lstStyle/>
                    <a:p>
                      <a:pPr indent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</a:rPr>
                        <a:t>на стоянке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+mn-lt"/>
                        </a:rPr>
                        <a:t>49,5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751">
                <a:tc>
                  <a:txBody>
                    <a:bodyPr/>
                    <a:lstStyle/>
                    <a:p>
                      <a:pPr indent="360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 ходу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+mn-lt"/>
                        </a:rPr>
                        <a:t>280,5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399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Тип</a:t>
                      </a:r>
                      <a:r>
                        <a:rPr lang="ru-RU" sz="1600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топлива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MGO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LNG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72000" marR="72000" marT="108000" marB="108000" anchor="ctr"/>
                </a:tc>
              </a:tr>
              <a:tr h="41371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Годовые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расходы, млн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руб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L="0" indent="3556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 т. ч. на топливо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4501" marR="64501" marT="108000" marB="108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355,6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319,6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501" marR="64501" marT="108000" marB="108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163,5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126,1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501" marR="64501" marT="108000" marB="108000" anchor="ctr"/>
                </a:tc>
              </a:tr>
              <a:tr h="41371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Инвестиции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перехода на газ,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млн руб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4501" marR="64501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endParaRPr lang="ru-RU" sz="13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501" marR="64501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132,0</a:t>
                      </a:r>
                    </a:p>
                  </a:txBody>
                  <a:tcPr marL="64501" marR="64501" marT="0" marB="0" anchor="ctr"/>
                </a:tc>
              </a:tr>
              <a:tr h="38507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Экономия эксплуатационных расходов,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млн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руб.</a:t>
                      </a:r>
                    </a:p>
                  </a:txBody>
                  <a:tcPr marL="64501" marR="64501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endParaRPr lang="ru-RU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501" marR="64501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192,1</a:t>
                      </a:r>
                    </a:p>
                  </a:txBody>
                  <a:tcPr marL="64501" marR="64501" marT="0" marB="0" anchor="ctr"/>
                </a:tc>
              </a:tr>
              <a:tr h="3850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окупаемости инвестиций для перехода на газ, лет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501" marR="64501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endParaRPr lang="ru-RU" sz="130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4501" marR="64501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</a:t>
                      </a:r>
                      <a:endParaRPr lang="ru-RU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501" marR="6450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92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2400" y="119063"/>
            <a:ext cx="89741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215968"/>
                </a:solidFill>
                <a:cs typeface="Arial" charset="0"/>
              </a:rPr>
              <a:t>ДИНАМИКА ИЗМЕНЕНИЯ ГОДОВЫХ РАСХОДОВ СУДНА В ЗАВИСМИМОСТИ </a:t>
            </a:r>
          </a:p>
          <a:p>
            <a:pPr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215968"/>
                </a:solidFill>
                <a:cs typeface="Arial" charset="0"/>
              </a:rPr>
              <a:t>ОТ ЦЕНЫ НА ГАЗОМОТОРНОЕ ТОПЛИВО (на примере контейнеровоза)</a:t>
            </a:r>
            <a:endParaRPr lang="ru-RU" b="1" dirty="0">
              <a:solidFill>
                <a:srgbClr val="215968"/>
              </a:solidFill>
              <a:cs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27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AEE88D7A-075E-4A74-BB76-4689B2788889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29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3380864"/>
              </p:ext>
            </p:extLst>
          </p:nvPr>
        </p:nvGraphicFramePr>
        <p:xfrm>
          <a:off x="152400" y="1052736"/>
          <a:ext cx="8884096" cy="5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09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ВАРИАНТЫ РЕШЕНИЯ ПРОБЛЕМЫ СУДОВЛАДЕЛЬЦАМИ:</a:t>
            </a:r>
            <a:endParaRPr lang="ru-RU" sz="20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777740"/>
            <a:ext cx="8641188" cy="3650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3000"/>
              </a:spcAft>
              <a:buAutoNum type="arabicPeriod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ИСПОЛЬЗОВАНИЕ НИЗКОСЕРНИСТОГО ТОПЛИВА (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MGO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2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. ИСПОЛЬЗОВАНИЕ ОБОРУДОВАНИЯ ПО ОЧИСТКЕ СУДОВЫХ ВЫХЛОПОВ (СКРУББЕРОВ)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3. ИСПОЛЬЗОВАНИЕ СПГ В КАЧЕСТВЕ МОТОРНОГО ТОПЛИВА</a:t>
            </a:r>
          </a:p>
          <a:p>
            <a:pPr>
              <a:spcBef>
                <a:spcPts val="0"/>
              </a:spcBef>
              <a:spcAft>
                <a:spcPts val="3000"/>
              </a:spcAft>
            </a:pP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500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2400" y="119063"/>
            <a:ext cx="88836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240" rIns="0" bIns="0" anchor="ctr"/>
          <a:lstStyle/>
          <a:p>
            <a:pPr>
              <a:lnSpc>
                <a:spcPct val="93000"/>
              </a:lnSpc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РЕЗУЛЬТАТЫ ОЦЕНКИ </a:t>
            </a:r>
            <a:r>
              <a:rPr lang="ru-RU" sz="2000" b="1" dirty="0">
                <a:solidFill>
                  <a:srgbClr val="215968"/>
                </a:solidFill>
                <a:cs typeface="Arial" charset="0"/>
              </a:rPr>
              <a:t>ЦЕЛЕСООБРАЗНОСТИ </a:t>
            </a: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/>
            </a:r>
            <a:br>
              <a:rPr lang="ru-RU" sz="2000" b="1" dirty="0" smtClean="0">
                <a:solidFill>
                  <a:srgbClr val="215968"/>
                </a:solidFill>
                <a:cs typeface="Arial" charset="0"/>
              </a:rPr>
            </a:br>
            <a:r>
              <a:rPr lang="ru-RU" sz="2000" b="1" dirty="0" smtClean="0">
                <a:solidFill>
                  <a:srgbClr val="215968"/>
                </a:solidFill>
                <a:cs typeface="Arial" charset="0"/>
              </a:rPr>
              <a:t>ИСПОЛЬЗОВАНИЯ </a:t>
            </a:r>
            <a:r>
              <a:rPr lang="ru-RU" sz="2400" b="1" dirty="0">
                <a:solidFill>
                  <a:srgbClr val="215968"/>
                </a:solidFill>
                <a:cs typeface="Arial" charset="0"/>
              </a:rPr>
              <a:t>СПГ </a:t>
            </a:r>
            <a:r>
              <a:rPr lang="ru-RU" sz="2000" b="1" dirty="0">
                <a:solidFill>
                  <a:srgbClr val="215968"/>
                </a:solidFill>
                <a:cs typeface="Arial" charset="0"/>
              </a:rPr>
              <a:t>В КАЧЕСТВЕ МОТОРНОГО ТОПЛИВА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1124744"/>
            <a:ext cx="888365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Эксплуатация судов на СПГ требуется, если маршруты пролегают в зонах контроля выбросов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Дальность плавания </a:t>
            </a: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влияет на количество топливных цистерн для СПГ, а следовательно, на грузоподъемность судна</a:t>
            </a:r>
            <a:endParaRPr lang="ru-RU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Размещение </a:t>
            </a: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топливных </a:t>
            </a: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танков зависит от архитектурно-конструктивного типа судна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 при переходе на СПГ в качестве моторного топлива возрастают с увеличением дедвейта </a:t>
            </a: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судна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Эксплуатация судов на СПГ целесообразна до тех пор, пока его стоимость не превысит стоимость </a:t>
            </a:r>
            <a:r>
              <a:rPr lang="en-US" sz="2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MGO</a:t>
            </a:r>
            <a:endParaRPr lang="ru-RU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225" y="6381750"/>
            <a:ext cx="468313" cy="427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AEE88D7A-075E-4A74-BB76-4689B2788889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Arial Unicode MS" charset="0"/>
              </a:rPr>
              <a:pPr algn="ctr" hangingPunct="0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30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1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4809346"/>
            <a:ext cx="8713196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normalizeH="0" baseline="0" noProof="0" dirty="0" smtClean="0">
                <a:ln w="1905"/>
                <a:solidFill>
                  <a:srgbClr val="948A5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БЛАГОДАРИМ ЗА ВНИМАНИЕ!</a:t>
            </a:r>
            <a:endParaRPr lang="ru-RU" sz="4000" b="1" kern="0" dirty="0" smtClean="0">
              <a:ln w="1905"/>
              <a:solidFill>
                <a:srgbClr val="948A5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31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98813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СУЩЕСТВУЮЩИЕ СУДА НА ГАЗОМОТОРНОМ ТОПЛИВЕ</a:t>
            </a:r>
            <a:endParaRPr lang="ru-RU" sz="20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24744"/>
            <a:ext cx="8641188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В настоящее время эксплуатируется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</a:rPr>
              <a:t>47 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</a:rPr>
              <a:t>судов-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</a:rPr>
              <a:t>негазовозов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использующих СПГ в качестве топлива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автомобильно-пассажирские паромы – 20 ед.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суда 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обеспечения буровых </a:t>
            </a: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платформ – 12 ед.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err="1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химовоз</a:t>
            </a: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1 ед.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err="1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ролкер</a:t>
            </a: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1 ед.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сухогруз – 1 ед.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патрульные суда – 3 ед.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Прочие суда – 9 ед.</a:t>
            </a:r>
            <a:endParaRPr lang="ru-RU" sz="2800" kern="0" dirty="0">
              <a:solidFill>
                <a:sysClr val="window" lastClr="FFFFFF">
                  <a:lumMod val="50000"/>
                </a:sys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566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ПОРТФЕЛЬ ЗАКАЗОВ СУДОВ, ИСПОЛЬЗУЮЩИХ </a:t>
            </a:r>
            <a:r>
              <a:rPr lang="ru-RU" sz="24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СПГ</a:t>
            </a:r>
            <a:endParaRPr lang="ru-RU" sz="28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24744"/>
            <a:ext cx="864118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В настоящее время заказано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</a:rPr>
              <a:t>48 судов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которые будут использовать СПГ </a:t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в качестве топлива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паромы – 8 ед.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суда 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обеспечения буровых </a:t>
            </a: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платформ – 10 ед.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буксиры – 4 ед.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kern="0" dirty="0" err="1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ролкеры</a:t>
            </a: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7 ед.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контейнеровозы – 2 ед.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прочие – 17 ед.</a:t>
            </a:r>
            <a:endParaRPr lang="ru-RU" sz="2800" kern="0" dirty="0">
              <a:solidFill>
                <a:sysClr val="window" lastClr="FFFFFF">
                  <a:lumMod val="50000"/>
                </a:sys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932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81025"/>
          </a:xfrm>
        </p:spPr>
        <p:txBody>
          <a:bodyPr tIns="12240"/>
          <a:lstStyle/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КОНЦЕПЦИЯ ТЕХНИЧЕСКИХ РЕШЕНИЙ ТОПЛИВНЫХ СИСТЕМ </a:t>
            </a:r>
            <a:r>
              <a:rPr lang="ru-RU" sz="24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СПГ</a:t>
            </a:r>
            <a:endParaRPr lang="ru-RU" sz="2000" b="1" kern="1200" dirty="0">
              <a:solidFill>
                <a:srgbClr val="215968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611560" y="1159293"/>
            <a:ext cx="1224136" cy="64807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Тип</a:t>
            </a:r>
            <a:r>
              <a:rPr kumimoji="0" lang="ru-RU" sz="1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 судна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2591780" y="1164362"/>
            <a:ext cx="1656184" cy="64807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Линия</a:t>
            </a:r>
            <a:b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</a:b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эксплуатации</a:t>
            </a: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5904148" y="1169431"/>
            <a:ext cx="1224136" cy="64807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Тип</a:t>
            </a:r>
            <a:r>
              <a:rPr kumimoji="0" lang="ru-RU" sz="1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 ЭУ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7215083" y="2566660"/>
            <a:ext cx="1692188" cy="64807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Тип</a:t>
            </a:r>
            <a:r>
              <a:rPr kumimoji="0" lang="ru-RU" sz="1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 передачи на движитель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5846931" y="4437112"/>
            <a:ext cx="1368152" cy="64807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Тип движителя</a:t>
            </a:r>
          </a:p>
        </p:txBody>
      </p:sp>
      <p:sp>
        <p:nvSpPr>
          <p:cNvPr id="6" name="Выноска 1 (с границей) 5"/>
          <p:cNvSpPr/>
          <p:nvPr/>
        </p:nvSpPr>
        <p:spPr bwMode="auto">
          <a:xfrm>
            <a:off x="251520" y="2423930"/>
            <a:ext cx="2016224" cy="2517238"/>
          </a:xfrm>
          <a:prstGeom prst="accentCallout1">
            <a:avLst>
              <a:gd name="adj1" fmla="val -2620"/>
              <a:gd name="adj2" fmla="val -5278"/>
              <a:gd name="adj3" fmla="val -23348"/>
              <a:gd name="adj4" fmla="val 48582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Паром</a:t>
            </a: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cs typeface="Arial Unicode MS" charset="0"/>
              </a:rPr>
              <a:t>Круизное судно</a:t>
            </a: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Ро-Ро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charset="0"/>
              <a:cs typeface="Arial Unicode MS" charset="0"/>
            </a:endParaRP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cs typeface="Arial Unicode MS" charset="0"/>
              </a:rPr>
              <a:t>Контейнеровоз</a:t>
            </a: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Судно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 обеспечения буровых платформ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charset="0"/>
              <a:cs typeface="Arial Unicode MS" charset="0"/>
            </a:endParaRP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cs typeface="Arial Unicode MS" charset="0"/>
              </a:rPr>
              <a:t>Танкер</a:t>
            </a: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Буксир</a:t>
            </a:r>
          </a:p>
        </p:txBody>
      </p:sp>
      <p:sp>
        <p:nvSpPr>
          <p:cNvPr id="20" name="Выноска 1 (с границей) 19"/>
          <p:cNvSpPr/>
          <p:nvPr/>
        </p:nvSpPr>
        <p:spPr bwMode="auto">
          <a:xfrm>
            <a:off x="2411760" y="2420888"/>
            <a:ext cx="2016224" cy="2016224"/>
          </a:xfrm>
          <a:prstGeom prst="accentCallout1">
            <a:avLst>
              <a:gd name="adj1" fmla="val -2620"/>
              <a:gd name="adj2" fmla="val -5278"/>
              <a:gd name="adj3" fmla="val -27949"/>
              <a:gd name="adj4" fmla="val 49897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" charset="0"/>
                <a:cs typeface="Arial Unicode MS" charset="0"/>
              </a:rPr>
              <a:t>Протяженность</a:t>
            </a:r>
          </a:p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 Unicode MS" charset="0"/>
              </a:rPr>
              <a:t>Требования по выбросам</a:t>
            </a:r>
          </a:p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" charset="0"/>
                <a:cs typeface="Arial Unicode MS" charset="0"/>
              </a:rPr>
              <a:t>Наличие системы бункеровки</a:t>
            </a:r>
          </a:p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 Unicode MS" charset="0"/>
              </a:rPr>
              <a:t>Ветро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 Unicode MS" charset="0"/>
              </a:rPr>
              <a:t>-волновые и ледовые режимы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21" name="Выноска 1 (с границей) 20"/>
          <p:cNvSpPr/>
          <p:nvPr/>
        </p:nvSpPr>
        <p:spPr bwMode="auto">
          <a:xfrm>
            <a:off x="4499992" y="2420888"/>
            <a:ext cx="2016224" cy="1584176"/>
          </a:xfrm>
          <a:prstGeom prst="accentCallout1">
            <a:avLst>
              <a:gd name="adj1" fmla="val -2620"/>
              <a:gd name="adj2" fmla="val -5278"/>
              <a:gd name="adj3" fmla="val -35118"/>
              <a:gd name="adj4" fmla="val 96827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2-х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тактный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 дизель</a:t>
            </a:r>
          </a:p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 Unicode MS" charset="0"/>
              </a:rPr>
              <a:t>4-х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 Unicode MS" charset="0"/>
              </a:rPr>
              <a:t>тактный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 Unicode MS" charset="0"/>
              </a:rPr>
              <a:t> дизель</a:t>
            </a:r>
          </a:p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Газовый двигатель</a:t>
            </a:r>
          </a:p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 Unicode MS" charset="0"/>
              </a:rPr>
              <a:t>Газовая турбина</a:t>
            </a:r>
          </a:p>
          <a:p>
            <a:pPr marL="92075" marR="0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Паровая турбина</a:t>
            </a:r>
          </a:p>
        </p:txBody>
      </p:sp>
      <p:sp>
        <p:nvSpPr>
          <p:cNvPr id="19" name="Овал 18"/>
          <p:cNvSpPr/>
          <p:nvPr/>
        </p:nvSpPr>
        <p:spPr bwMode="auto">
          <a:xfrm>
            <a:off x="6909049" y="3501008"/>
            <a:ext cx="1152128" cy="6480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  <a:t>Электр.</a:t>
            </a:r>
          </a:p>
        </p:txBody>
      </p:sp>
      <p:sp>
        <p:nvSpPr>
          <p:cNvPr id="23" name="Овал 22"/>
          <p:cNvSpPr/>
          <p:nvPr/>
        </p:nvSpPr>
        <p:spPr bwMode="auto">
          <a:xfrm>
            <a:off x="7891189" y="4077072"/>
            <a:ext cx="1152128" cy="6480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  <a:t>Прямая</a:t>
            </a:r>
          </a:p>
        </p:txBody>
      </p:sp>
      <p:sp>
        <p:nvSpPr>
          <p:cNvPr id="24" name="Овал 23"/>
          <p:cNvSpPr/>
          <p:nvPr/>
        </p:nvSpPr>
        <p:spPr bwMode="auto">
          <a:xfrm>
            <a:off x="7308304" y="5445224"/>
            <a:ext cx="1152128" cy="6480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  <a:t>ВРК</a:t>
            </a:r>
          </a:p>
        </p:txBody>
      </p:sp>
      <p:sp>
        <p:nvSpPr>
          <p:cNvPr id="25" name="Овал 24"/>
          <p:cNvSpPr/>
          <p:nvPr/>
        </p:nvSpPr>
        <p:spPr bwMode="auto">
          <a:xfrm>
            <a:off x="5954943" y="5445224"/>
            <a:ext cx="1152128" cy="6480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  <a:t>ВФШ</a:t>
            </a:r>
          </a:p>
        </p:txBody>
      </p:sp>
      <p:sp>
        <p:nvSpPr>
          <p:cNvPr id="26" name="Овал 25"/>
          <p:cNvSpPr/>
          <p:nvPr/>
        </p:nvSpPr>
        <p:spPr bwMode="auto">
          <a:xfrm>
            <a:off x="4572000" y="5445224"/>
            <a:ext cx="1152128" cy="6480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  <a:t>ВРШ</a:t>
            </a:r>
          </a:p>
        </p:txBody>
      </p:sp>
      <p:cxnSp>
        <p:nvCxnSpPr>
          <p:cNvPr id="27" name="Прямая соединительная линия 26"/>
          <p:cNvCxnSpPr>
            <a:endCxn id="14" idx="0"/>
          </p:cNvCxnSpPr>
          <p:nvPr/>
        </p:nvCxnSpPr>
        <p:spPr bwMode="auto">
          <a:xfrm>
            <a:off x="6599583" y="1860605"/>
            <a:ext cx="1461594" cy="706055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 bwMode="auto">
          <a:xfrm>
            <a:off x="6531007" y="1916832"/>
            <a:ext cx="8016" cy="2474415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187" name="Прямая соединительная линия 7186"/>
          <p:cNvCxnSpPr/>
          <p:nvPr/>
        </p:nvCxnSpPr>
        <p:spPr bwMode="auto">
          <a:xfrm flipH="1">
            <a:off x="5136078" y="5112327"/>
            <a:ext cx="1341912" cy="296883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189" name="Прямая соединительная линия 7188"/>
          <p:cNvCxnSpPr/>
          <p:nvPr/>
        </p:nvCxnSpPr>
        <p:spPr bwMode="auto">
          <a:xfrm>
            <a:off x="6525491" y="5124203"/>
            <a:ext cx="11875" cy="290945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191" name="Прямая соединительная линия 7190"/>
          <p:cNvCxnSpPr/>
          <p:nvPr/>
        </p:nvCxnSpPr>
        <p:spPr bwMode="auto">
          <a:xfrm>
            <a:off x="6561117" y="5118265"/>
            <a:ext cx="1324099" cy="296883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193" name="Прямая соединительная линия 7192"/>
          <p:cNvCxnSpPr/>
          <p:nvPr/>
        </p:nvCxnSpPr>
        <p:spPr bwMode="auto">
          <a:xfrm flipH="1">
            <a:off x="7469579" y="3241964"/>
            <a:ext cx="570016" cy="231568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195" name="Прямая соединительная линия 7194"/>
          <p:cNvCxnSpPr/>
          <p:nvPr/>
        </p:nvCxnSpPr>
        <p:spPr bwMode="auto">
          <a:xfrm>
            <a:off x="8093034" y="3247901"/>
            <a:ext cx="385948" cy="801585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9055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81025"/>
          </a:xfrm>
        </p:spPr>
        <p:txBody>
          <a:bodyPr tIns="12240"/>
          <a:lstStyle/>
          <a:p>
            <a:pPr algn="l" eaLnBrk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КОНЦЕПЦИЯ ТЕХНИЧЕСКИХ РЕШЕНИЙ ТОПЛИВНЫХ СИСТЕМ </a:t>
            </a:r>
            <a:r>
              <a:rPr lang="ru-RU" sz="2400" b="1" kern="1200" dirty="0" smtClean="0">
                <a:solidFill>
                  <a:srgbClr val="215968"/>
                </a:solidFill>
                <a:latin typeface="Arial" pitchFamily="34" charset="0"/>
                <a:ea typeface="+mn-ea"/>
                <a:cs typeface="Arial" pitchFamily="34" charset="0"/>
              </a:rPr>
              <a:t>СПГ</a:t>
            </a:r>
            <a:endParaRPr lang="ru-RU" sz="2000" b="1" kern="1200" dirty="0">
              <a:solidFill>
                <a:srgbClr val="215968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971600" y="1233215"/>
            <a:ext cx="1224136" cy="64807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Тип</a:t>
            </a:r>
            <a:r>
              <a:rPr kumimoji="0" lang="ru-RU" sz="1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 цистерн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3573016" y="2369614"/>
            <a:ext cx="1512168" cy="64807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Размещение цистерн</a:t>
            </a: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5688124" y="3934577"/>
            <a:ext cx="2970584" cy="64807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 Unicode MS" charset="0"/>
              </a:rPr>
              <a:t>Способ обеспечения взрывобезопасности МО</a:t>
            </a:r>
          </a:p>
        </p:txBody>
      </p:sp>
      <p:sp>
        <p:nvSpPr>
          <p:cNvPr id="19" name="Выноска 1 (с границей) 18"/>
          <p:cNvSpPr/>
          <p:nvPr/>
        </p:nvSpPr>
        <p:spPr bwMode="auto">
          <a:xfrm>
            <a:off x="503548" y="2532401"/>
            <a:ext cx="2160240" cy="2661254"/>
          </a:xfrm>
          <a:prstGeom prst="accentCallout1">
            <a:avLst>
              <a:gd name="adj1" fmla="val -2620"/>
              <a:gd name="adj2" fmla="val -5278"/>
              <a:gd name="adj3" fmla="val -23348"/>
              <a:gd name="adj4" fmla="val 48582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  <a:t>Мембранная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  <a:t>(интегральная)</a:t>
            </a: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 Unicode MS" charset="0"/>
              </a:rPr>
              <a:t>Вкладная</a:t>
            </a:r>
            <a:b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 Unicode MS" charset="0"/>
              </a:rPr>
            </a:b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 Unicode MS" charset="0"/>
              </a:rPr>
              <a:t>(независимая)</a:t>
            </a:r>
          </a:p>
          <a:p>
            <a:pPr marL="35242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cs typeface="Arial Unicode MS" charset="0"/>
              </a:rPr>
              <a:t>призматическая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cs typeface="Arial Unicode MS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cs typeface="Arial Unicode MS" charset="0"/>
              </a:rPr>
              <a:t>цилиндрическая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cs typeface="Arial Unicode MS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cs typeface="Arial Unicode MS" charset="0"/>
              </a:rPr>
              <a:t>сферическая</a:t>
            </a: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 Unicode MS" charset="0"/>
              </a:rPr>
              <a:t>SPB</a:t>
            </a:r>
            <a:endParaRPr lang="ru-RU" sz="1600" dirty="0" smtClean="0">
              <a:solidFill>
                <a:schemeClr val="accent4">
                  <a:lumMod val="75000"/>
                </a:schemeClr>
              </a:solidFill>
              <a:latin typeface="Arial" charset="0"/>
              <a:cs typeface="Arial Unicode MS" charset="0"/>
            </a:endParaRP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  <a:cs typeface="Arial Unicode MS" charset="0"/>
              </a:rPr>
              <a:t>Контейнер-цистерна</a:t>
            </a:r>
          </a:p>
        </p:txBody>
      </p:sp>
      <p:sp>
        <p:nvSpPr>
          <p:cNvPr id="20" name="Выноска 1 (с границей) 19"/>
          <p:cNvSpPr/>
          <p:nvPr/>
        </p:nvSpPr>
        <p:spPr bwMode="auto">
          <a:xfrm>
            <a:off x="3284984" y="3665758"/>
            <a:ext cx="2160240" cy="576064"/>
          </a:xfrm>
          <a:prstGeom prst="accentCallout1">
            <a:avLst>
              <a:gd name="adj1" fmla="val -2620"/>
              <a:gd name="adj2" fmla="val -5278"/>
              <a:gd name="adj3" fmla="val -107868"/>
              <a:gd name="adj4" fmla="val 48582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Под палубой</a:t>
            </a: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 Unicode MS" charset="0"/>
              </a:rPr>
              <a:t>На верхней палубе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21" name="Выноска 1 (с границей) 20"/>
          <p:cNvSpPr/>
          <p:nvPr/>
        </p:nvSpPr>
        <p:spPr bwMode="auto">
          <a:xfrm>
            <a:off x="6066192" y="5230721"/>
            <a:ext cx="2160240" cy="576064"/>
          </a:xfrm>
          <a:prstGeom prst="accentCallout1">
            <a:avLst>
              <a:gd name="adj1" fmla="val -2620"/>
              <a:gd name="adj2" fmla="val -5278"/>
              <a:gd name="adj3" fmla="val -107868"/>
              <a:gd name="adj4" fmla="val 48582"/>
            </a:avLst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charset="0"/>
                <a:cs typeface="Arial Unicode MS" charset="0"/>
              </a:rPr>
              <a:t>Газобезопасное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charset="0"/>
              <a:cs typeface="Arial Unicode MS" charset="0"/>
            </a:endParaRPr>
          </a:p>
          <a:p>
            <a:pPr marL="92075" marR="0" algn="l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 Unicode MS" charset="0"/>
              </a:rPr>
              <a:t>Газоопасное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9511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ЭНЕРГЕТИЧЕСКИЕ УСТАНОВКИ СУДОВ, ИСПОЛЬЗУЮЩИХ </a:t>
            </a:r>
            <a:r>
              <a:rPr lang="ru-RU" sz="24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СПГ</a:t>
            </a:r>
            <a:endParaRPr lang="ru-RU" sz="28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124744"/>
            <a:ext cx="864118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На судах, использующих СПГ,</a:t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наиболее часто применяются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kern="0" dirty="0" err="1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двухтопливные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четырехтактные дизели </a:t>
            </a:r>
            <a:b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(фирмы </a:t>
            </a:r>
            <a:r>
              <a:rPr lang="ru-RU" sz="2800" kern="0" dirty="0" err="1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Wärtsilä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20DF, 34DF, </a:t>
            </a: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50DF)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ДЭУ 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</a:t>
            </a: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ВФШ</a:t>
            </a:r>
          </a:p>
          <a:p>
            <a:pPr marL="542925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kern="0" dirty="0" smtClean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прямая </a:t>
            </a: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передача с ВРШ</a:t>
            </a:r>
          </a:p>
        </p:txBody>
      </p:sp>
    </p:spTree>
    <p:extLst>
      <p:ext uri="{BB962C8B-B14F-4D97-AF65-F5344CB8AC3E}">
        <p14:creationId xmlns:p14="http://schemas.microsoft.com/office/powerpoint/2010/main" val="74764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973" y="118898"/>
            <a:ext cx="888352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240" rIns="0" bIns="0" numCol="1" anchor="ctr" anchorCtr="0" compatLnSpc="1">
            <a:prstTxWarp prst="textNoShape">
              <a:avLst/>
            </a:prstTxWarp>
          </a:bodyPr>
          <a:lstStyle/>
          <a:p>
            <a:pPr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ХРАНЕНИЕ </a:t>
            </a:r>
            <a:r>
              <a:rPr lang="ru-RU" sz="24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СПГ </a:t>
            </a:r>
            <a:r>
              <a:rPr lang="ru-RU" sz="2000" b="1" dirty="0" smtClean="0">
                <a:solidFill>
                  <a:srgbClr val="215968"/>
                </a:solidFill>
                <a:latin typeface="Arial" pitchFamily="34" charset="0"/>
                <a:cs typeface="Arial" pitchFamily="34" charset="0"/>
              </a:rPr>
              <a:t>НА СУДНЕ</a:t>
            </a:r>
            <a:endParaRPr lang="ru-RU" sz="2000" b="1" dirty="0">
              <a:solidFill>
                <a:srgbClr val="2159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8708" y="6381328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342B09-E2F8-47CA-9705-8F51A43C3792}" type="slidenum">
              <a:rPr lang="ru-RU" sz="2800" b="1">
                <a:solidFill>
                  <a:schemeClr val="accent6">
                    <a:lumMod val="50000"/>
                  </a:schemeClr>
                </a:solidFill>
                <a:latin typeface="+mn-lt"/>
              </a:rPr>
              <a:pPr algn="ctr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124744"/>
            <a:ext cx="864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Емкости для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хранения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газа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судне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04" y="1773977"/>
            <a:ext cx="462801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вкладные цистерны типа 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11350" y="1773977"/>
            <a:ext cx="378135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ru-RU" sz="2800" kern="0" dirty="0">
                <a:solidFill>
                  <a:sysClr val="window" lastClr="FFFFFF">
                    <a:lumMod val="50000"/>
                  </a:sys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контейнер-цистерны</a:t>
            </a: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251520" y="2433662"/>
            <a:ext cx="4529472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0" indent="0"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20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Криогенный топливный танк вместимостью 125 м</a:t>
            </a:r>
            <a:r>
              <a:rPr lang="ru-RU" sz="2000" kern="0" baseline="3000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ru-RU" sz="20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2000" kern="0" dirty="0" err="1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Chart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kern="0" dirty="0" err="1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Ferox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Норвегия</a:t>
            </a:r>
            <a:r>
              <a:rPr lang="ru-RU" sz="20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4499992" y="2433662"/>
            <a:ext cx="4529472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0" indent="0"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20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Контейнер-цистерна 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КЦМ-35/0,6</a:t>
            </a:r>
            <a:b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(ОАО </a:t>
            </a:r>
            <a:r>
              <a:rPr lang="ru-RU" sz="20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ru-RU" sz="2000" kern="0" dirty="0" err="1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Уралкриомаш</a:t>
            </a:r>
            <a:r>
              <a:rPr lang="ru-RU" sz="2000" kern="0" dirty="0" smtClean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»)</a:t>
            </a:r>
            <a:endParaRPr lang="ru-RU" sz="2000" kern="0" dirty="0">
              <a:solidFill>
                <a:sysClr val="windowText" lastClr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http://www.chart-ferox.com/App_Themes/ferox/images/HT-1000-CHART%20FERO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5" r="16304"/>
          <a:stretch/>
        </p:blipFill>
        <p:spPr bwMode="auto">
          <a:xfrm>
            <a:off x="179512" y="3610321"/>
            <a:ext cx="4359966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ryogas.ru/files/images/kon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8"/>
          <a:stretch/>
        </p:blipFill>
        <p:spPr bwMode="auto">
          <a:xfrm>
            <a:off x="4932040" y="3610321"/>
            <a:ext cx="396044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91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Тема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37684</TotalTime>
  <Words>1277</Words>
  <Application>Microsoft Office PowerPoint</Application>
  <PresentationFormat>Экран (4:3)</PresentationFormat>
  <Paragraphs>509</Paragraphs>
  <Slides>31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КОНЦЕПЦИЯ ТЕХНИЧЕСКИХ РЕШЕНИЙ ТОПЛИВНЫХ СИСТЕМ СПГ</vt:lpstr>
      <vt:lpstr>КОНЦЕПЦИЯ ТЕХНИЧЕСКИХ РЕШЕНИЙ ТОПЛИВНЫХ СИСТЕМ СПГ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СИСТЕМЫ БУНКЕРОВКИ</vt:lpstr>
      <vt:lpstr>СИСТЕМЫ БУНКЕРОВКИ</vt:lpstr>
      <vt:lpstr>СИСТЕМЫ БУНКЕРОВКИ</vt:lpstr>
      <vt:lpstr>Презентация PowerPoint</vt:lpstr>
      <vt:lpstr>Презентация PowerPoint</vt:lpstr>
      <vt:lpstr>РАСЧЕТНЫЕ СУДА И ЛИНИИ ИХ ЭКСПЛУАТАЦИИ</vt:lpstr>
      <vt:lpstr>Презентация PowerPoint</vt:lpstr>
      <vt:lpstr>Презентация PowerPoint</vt:lpstr>
      <vt:lpstr>МЕТОДИКА ОЦЕНКИ СТРОИТЕЛЬНОЙ СТОИМОСТИ                                                                                        РАСЧЕТНЫХ СУДОВ</vt:lpstr>
      <vt:lpstr>ОЦЕНКА СТРОИТЕЛЬНОЙ СТОИМОСТИ РАСЧЕТНЫХ СУДОВ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Alex_Buyanov</dc:creator>
  <cp:lastModifiedBy>Зак Анна</cp:lastModifiedBy>
  <cp:revision>272</cp:revision>
  <cp:lastPrinted>2013-11-13T13:14:53Z</cp:lastPrinted>
  <dcterms:created xsi:type="dcterms:W3CDTF">1601-01-01T00:00:00Z</dcterms:created>
  <dcterms:modified xsi:type="dcterms:W3CDTF">2014-05-30T07:44:12Z</dcterms:modified>
</cp:coreProperties>
</file>