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315" r:id="rId3"/>
    <p:sldId id="295" r:id="rId4"/>
    <p:sldId id="298" r:id="rId5"/>
    <p:sldId id="299" r:id="rId6"/>
    <p:sldId id="300" r:id="rId7"/>
    <p:sldId id="303" r:id="rId8"/>
    <p:sldId id="301" r:id="rId9"/>
    <p:sldId id="305" r:id="rId10"/>
    <p:sldId id="307" r:id="rId11"/>
    <p:sldId id="314" r:id="rId12"/>
    <p:sldId id="262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527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665" autoAdjust="0"/>
    <p:restoredTop sz="95771" autoAdjust="0"/>
  </p:normalViewPr>
  <p:slideViewPr>
    <p:cSldViewPr>
      <p:cViewPr>
        <p:scale>
          <a:sx n="118" d="100"/>
          <a:sy n="118" d="100"/>
        </p:scale>
        <p:origin x="-474" y="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D\PortNews\&#1048;&#1089;&#1089;&#1083;&#1077;&#1076;&#1086;&#1074;&#1072;&#1085;&#1080;&#1103;\2018\&#1087;&#1088;&#1077;&#1079;&#1077;&#1085;&#1090;&#1072;&#1094;&#1080;&#1103;%20&#1073;&#1091;&#1085;&#1082;&#1077;&#1088;\&#1050;&#1086;&#1087;&#1080;&#1103;%20&#1057;&#1055;&#1041;%20&#1059;&#105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2224823248444"/>
          <c:y val="0.16694684558073272"/>
          <c:w val="0.58988361589936389"/>
          <c:h val="0.80045331741845227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17"/>
            <c:spPr>
              <a:solidFill>
                <a:srgbClr val="FF0000"/>
              </a:solidFill>
            </c:spPr>
          </c:dPt>
          <c:dPt>
            <c:idx val="1"/>
            <c:bubble3D val="0"/>
            <c:explosion val="2"/>
            <c:spPr>
              <a:solidFill>
                <a:srgbClr val="FFFF00"/>
              </a:solidFill>
            </c:spPr>
          </c:dPt>
          <c:dPt>
            <c:idx val="2"/>
            <c:bubble3D val="0"/>
            <c:explosion val="8"/>
            <c:spPr>
              <a:solidFill>
                <a:schemeClr val="tx2">
                  <a:lumMod val="75000"/>
                </a:schemeClr>
              </a:solidFill>
            </c:spPr>
          </c:dPt>
          <c:dPt>
            <c:idx val="3"/>
            <c:bubble3D val="0"/>
            <c:explosion val="6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0.18853795938382326"/>
                  <c:y val="0.32211082557636178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СЗ</a:t>
                    </a:r>
                  </a:p>
                  <a:p>
                    <a:r>
                      <a:rPr lang="en-US" sz="1400" b="1"/>
                      <a:t>48%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7.5175555206509592E-2"/>
                  <c:y val="3.6498047115619721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ЮГ</a:t>
                    </a:r>
                  </a:p>
                  <a:p>
                    <a:r>
                      <a:rPr lang="en-US" sz="1400" b="1"/>
                      <a:t>21%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5653002156848472"/>
                  <c:y val="-0.15879830266524356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ДВ</a:t>
                    </a:r>
                  </a:p>
                  <a:p>
                    <a:r>
                      <a:rPr lang="en-US" sz="1400" b="1"/>
                      <a:t>29%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8.6120220358657518E-2"/>
                  <c:y val="-6.1446441764411351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/>
                      <a:t>ВВП</a:t>
                    </a:r>
                  </a:p>
                  <a:p>
                    <a:r>
                      <a:rPr lang="en-US" sz="1400" b="1"/>
                      <a:t>2%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Лист1!$A$82:$A$85</c:f>
              <c:strCache>
                <c:ptCount val="4"/>
                <c:pt idx="0">
                  <c:v>Балтийский и Арктический бассейны</c:v>
                </c:pt>
                <c:pt idx="1">
                  <c:v>Южный бассейны</c:v>
                </c:pt>
                <c:pt idx="2">
                  <c:v>Дальний Восток</c:v>
                </c:pt>
                <c:pt idx="3">
                  <c:v>Речные бункеровки</c:v>
                </c:pt>
              </c:strCache>
            </c:strRef>
          </c:cat>
          <c:val>
            <c:numRef>
              <c:f>Лист1!$B$82:$B$85</c:f>
              <c:numCache>
                <c:formatCode>General</c:formatCode>
                <c:ptCount val="4"/>
                <c:pt idx="0">
                  <c:v>810.71100000000001</c:v>
                </c:pt>
                <c:pt idx="1">
                  <c:v>362.83699999999999</c:v>
                </c:pt>
                <c:pt idx="2">
                  <c:v>487</c:v>
                </c:pt>
                <c:pt idx="3">
                  <c:v>29.475000000000001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61EA-8701-4833-AE41-A4A8D2488AF4}" type="datetimeFigureOut">
              <a:rPr lang="ru-RU" smtClean="0"/>
              <a:t>27.06.2022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5C658-58E7-426D-8F15-DFF2A9078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61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58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26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88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0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21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2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4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6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5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1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5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7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1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69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95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60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9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27.06.2022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65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.jp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3.jp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1.png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3.png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Marina\Downloads\DSC_01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35" b="12415"/>
          <a:stretch/>
        </p:blipFill>
        <p:spPr bwMode="auto">
          <a:xfrm>
            <a:off x="0" y="-34390"/>
            <a:ext cx="9144000" cy="689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98" y="0"/>
            <a:ext cx="9133002" cy="1448494"/>
          </a:xfrm>
          <a:effectLst>
            <a:outerShdw blurRad="444500" dir="336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r>
              <a:rPr lang="ru-RU" sz="41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рынок </a:t>
            </a:r>
            <a:r>
              <a:rPr lang="ru-RU" sz="41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бункеровки судов: </a:t>
            </a: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«шторм»</a:t>
            </a:r>
            <a:endParaRPr lang="ru-RU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227291" y="6001077"/>
            <a:ext cx="1440160" cy="344447"/>
          </a:xfrm>
          <a:prstGeom prst="rect">
            <a:avLst/>
          </a:prstGeom>
          <a:effectLst>
            <a:outerShdw blurRad="114300" dir="6600000" algn="ctr" rotWithShape="0">
              <a:srgbClr val="000000"/>
            </a:outerShdw>
          </a:effectLst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Июнь 2022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Внутренний рынок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07504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326" y="227131"/>
            <a:ext cx="398170" cy="400950"/>
          </a:xfrm>
          <a:prstGeom prst="rect">
            <a:avLst/>
          </a:prstGeom>
        </p:spPr>
      </p:pic>
      <p:pic>
        <p:nvPicPr>
          <p:cNvPr id="5123" name="Picture 3" descr="C:\Users\Marina\Downloads\карта-крупнейших-рек-Росси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13" y="836712"/>
            <a:ext cx="5578568" cy="301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Marina\Downloads\1467387456_2740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93" y="1988840"/>
            <a:ext cx="1584176" cy="143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444073"/>
              </p:ext>
            </p:extLst>
          </p:nvPr>
        </p:nvGraphicFramePr>
        <p:xfrm>
          <a:off x="1745113" y="4149080"/>
          <a:ext cx="560253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0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32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296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025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ВВП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2019</a:t>
                      </a:r>
                      <a:r>
                        <a:rPr lang="ru-RU" sz="1200" baseline="0" dirty="0" smtClean="0"/>
                        <a:t>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2020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2021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96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Объем продаж бункерного топлива</a:t>
                      </a:r>
                      <a:r>
                        <a:rPr lang="ru-RU" sz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(тыс. тонн)</a:t>
                      </a:r>
                      <a:endParaRPr lang="ru-RU" sz="12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620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610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610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22506"/>
              </p:ext>
            </p:extLst>
          </p:nvPr>
        </p:nvGraphicFramePr>
        <p:xfrm>
          <a:off x="1751800" y="5301208"/>
          <a:ext cx="562914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0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92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1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17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СМТ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2019</a:t>
                      </a:r>
                      <a:r>
                        <a:rPr lang="ru-RU" sz="1200" baseline="0" dirty="0" smtClean="0"/>
                        <a:t>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2020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2021 г.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96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Средняя стоимость</a:t>
                      </a:r>
                      <a:endParaRPr lang="ru-RU" sz="1200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(руб. за тонну)</a:t>
                      </a:r>
                      <a:endParaRPr lang="ru-RU" sz="120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52000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45000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60000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4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/>
                </a:solidFill>
              </a:rPr>
              <a:t>Что ожидать?</a:t>
            </a:r>
            <a:endParaRPr lang="ru-RU" sz="4400" b="1" dirty="0">
              <a:solidFill>
                <a:schemeClr val="tx2"/>
              </a:solidFill>
            </a:endParaRPr>
          </a:p>
        </p:txBody>
      </p:sp>
      <p:pic>
        <p:nvPicPr>
          <p:cNvPr id="27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sp>
        <p:nvSpPr>
          <p:cNvPr id="62" name="AutoShape 2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utoShape 4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AutoShape 6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AutoShape 8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AutoShape 10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AutoShape 12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AutoShape 2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7" name="AutoShape 4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="" xmlns:a16="http://schemas.microsoft.com/office/drawing/2014/main" id="{816A3119-6A5B-4D1A-9E5A-33E877AEDE98}"/>
              </a:ext>
            </a:extLst>
          </p:cNvPr>
          <p:cNvSpPr/>
          <p:nvPr/>
        </p:nvSpPr>
        <p:spPr>
          <a:xfrm>
            <a:off x="950321" y="1663467"/>
            <a:ext cx="1383715" cy="140459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Наличие ресурса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="" xmlns:a16="http://schemas.microsoft.com/office/drawing/2014/main" id="{C9ED446A-66DA-4DA9-953C-58AD0743E891}"/>
              </a:ext>
            </a:extLst>
          </p:cNvPr>
          <p:cNvSpPr/>
          <p:nvPr/>
        </p:nvSpPr>
        <p:spPr>
          <a:xfrm>
            <a:off x="2915816" y="1700808"/>
            <a:ext cx="1368152" cy="1538952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Зеленый</a:t>
            </a: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тренд</a:t>
            </a:r>
          </a:p>
          <a:p>
            <a:pPr algn="ctr"/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6736940" y="1664169"/>
            <a:ext cx="1383714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Интенсивность</a:t>
            </a:r>
          </a:p>
          <a:p>
            <a:pPr algn="ctr"/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</a:rPr>
              <a:t>судозаходов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="" xmlns:a16="http://schemas.microsoft.com/office/drawing/2014/main" id="{18191AA4-9604-41A4-A95A-DE043157E0D1}"/>
              </a:ext>
            </a:extLst>
          </p:cNvPr>
          <p:cNvSpPr/>
          <p:nvPr/>
        </p:nvSpPr>
        <p:spPr>
          <a:xfrm flipV="1">
            <a:off x="950321" y="1450997"/>
            <a:ext cx="7170333" cy="114680"/>
          </a:xfrm>
          <a:prstGeom prst="rect">
            <a:avLst/>
          </a:prstGeom>
          <a:solidFill>
            <a:srgbClr val="E73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="" xmlns:a16="http://schemas.microsoft.com/office/drawing/2014/main" id="{F822ED1A-DB5F-480F-AE89-86C9DF7D2891}"/>
              </a:ext>
            </a:extLst>
          </p:cNvPr>
          <p:cNvSpPr/>
          <p:nvPr/>
        </p:nvSpPr>
        <p:spPr>
          <a:xfrm>
            <a:off x="2915816" y="1548961"/>
            <a:ext cx="1368152" cy="15633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392F6CEC-13E8-402B-A110-DB20B7CB1F50}"/>
              </a:ext>
            </a:extLst>
          </p:cNvPr>
          <p:cNvSpPr/>
          <p:nvPr/>
        </p:nvSpPr>
        <p:spPr>
          <a:xfrm>
            <a:off x="6736940" y="1560989"/>
            <a:ext cx="1383714" cy="1468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950323" y="1550522"/>
            <a:ext cx="1383713" cy="1468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4932040" y="1560360"/>
            <a:ext cx="1368152" cy="1629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8" name="Прямоугольник 87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4933034" y="1705294"/>
            <a:ext cx="1367158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Новые виды топлив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grpSp>
        <p:nvGrpSpPr>
          <p:cNvPr id="89" name="Группа 88">
            <a:extLst>
              <a:ext uri="{FF2B5EF4-FFF2-40B4-BE49-F238E27FC236}">
                <a16:creationId xmlns="" xmlns:a16="http://schemas.microsoft.com/office/drawing/2014/main" id="{008B3096-71F5-4D64-ACC6-F635B98045DD}"/>
              </a:ext>
            </a:extLst>
          </p:cNvPr>
          <p:cNvGrpSpPr/>
          <p:nvPr/>
        </p:nvGrpSpPr>
        <p:grpSpPr>
          <a:xfrm>
            <a:off x="35496" y="3239760"/>
            <a:ext cx="9143999" cy="2081561"/>
            <a:chOff x="935038" y="4940779"/>
            <a:chExt cx="7092950" cy="1365742"/>
          </a:xfrm>
          <a:solidFill>
            <a:srgbClr val="E73527"/>
          </a:solidFill>
        </p:grpSpPr>
        <p:sp>
          <p:nvSpPr>
            <p:cNvPr id="90" name="Равнобедренный треугольник 89">
              <a:extLst>
                <a:ext uri="{FF2B5EF4-FFF2-40B4-BE49-F238E27FC236}">
                  <a16:creationId xmlns="" xmlns:a16="http://schemas.microsoft.com/office/drawing/2014/main" id="{2E05905F-F522-430A-8347-8E2841650299}"/>
                </a:ext>
              </a:extLst>
            </p:cNvPr>
            <p:cNvSpPr/>
            <p:nvPr/>
          </p:nvSpPr>
          <p:spPr>
            <a:xfrm flipV="1">
              <a:off x="935040" y="5569006"/>
              <a:ext cx="7092948" cy="7375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1" name="Прямоугольник 90">
              <a:extLst>
                <a:ext uri="{FF2B5EF4-FFF2-40B4-BE49-F238E27FC236}">
                  <a16:creationId xmlns="" xmlns:a16="http://schemas.microsoft.com/office/drawing/2014/main" id="{02EFB40E-3FE8-49F1-8336-C17DD09080AF}"/>
                </a:ext>
              </a:extLst>
            </p:cNvPr>
            <p:cNvSpPr/>
            <p:nvPr/>
          </p:nvSpPr>
          <p:spPr>
            <a:xfrm flipV="1">
              <a:off x="935038" y="4940779"/>
              <a:ext cx="7092950" cy="6282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428797" y="2938142"/>
            <a:ext cx="1343246" cy="1368302"/>
            <a:chOff x="6769065" y="2953238"/>
            <a:chExt cx="1343246" cy="1368302"/>
          </a:xfrm>
        </p:grpSpPr>
        <p:sp>
          <p:nvSpPr>
            <p:cNvPr id="102" name="Овал 101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769065" y="2953238"/>
              <a:ext cx="1343246" cy="13683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94" name="Picture 4" descr="C:\_D\PortNews\Исследования\2022\Форум бункеровщиков\картинки для през\судозаход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4531" y="3000740"/>
              <a:ext cx="1232313" cy="1294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2119136" y="2821235"/>
            <a:ext cx="1345249" cy="1417652"/>
            <a:chOff x="964976" y="2833056"/>
            <a:chExt cx="1345249" cy="1417652"/>
          </a:xfrm>
        </p:grpSpPr>
        <p:sp>
          <p:nvSpPr>
            <p:cNvPr id="99" name="Овал 98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964976" y="2833056"/>
              <a:ext cx="1345249" cy="14176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098" name="Picture 2" descr="C:\Users\Marina\Downloads\imo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598" y="3055910"/>
              <a:ext cx="1021162" cy="1021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259955" y="2789778"/>
            <a:ext cx="1419620" cy="1399825"/>
            <a:chOff x="2898681" y="2892030"/>
            <a:chExt cx="1419620" cy="1399825"/>
          </a:xfrm>
        </p:grpSpPr>
        <p:sp>
          <p:nvSpPr>
            <p:cNvPr id="96" name="Овал 95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2898681" y="2892030"/>
              <a:ext cx="1419620" cy="13998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100" name="Picture 4" descr="Дизельное топливо зимнее ДТ-З-к5 в бочках купить в Москве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1718" y="3010931"/>
              <a:ext cx="1193546" cy="1193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AutoShape 6" descr="Эксперты усомнились в эффективности аммиака в качестве судового топлива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Эксперты усомнились в эффективности аммиака в качестве судового топлива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5636657" y="2953237"/>
            <a:ext cx="1376109" cy="1368302"/>
            <a:chOff x="4966803" y="2923553"/>
            <a:chExt cx="1376109" cy="1368302"/>
          </a:xfrm>
        </p:grpSpPr>
        <p:sp>
          <p:nvSpPr>
            <p:cNvPr id="93" name="Овал 92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966803" y="2923553"/>
              <a:ext cx="1351589" cy="13683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108" name="Picture 12" descr="File:Ammonia-3D-balls-A.png - Wikipedia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323" y="3115875"/>
              <a:ext cx="1351589" cy="10430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Группа 40"/>
          <p:cNvGrpSpPr/>
          <p:nvPr/>
        </p:nvGrpSpPr>
        <p:grpSpPr>
          <a:xfrm>
            <a:off x="3849497" y="2897440"/>
            <a:ext cx="1401186" cy="1368302"/>
            <a:chOff x="6820808" y="2954479"/>
            <a:chExt cx="1167693" cy="1119408"/>
          </a:xfrm>
        </p:grpSpPr>
        <p:sp>
          <p:nvSpPr>
            <p:cNvPr id="42" name="Овал 41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869093" y="2954479"/>
              <a:ext cx="1119408" cy="1119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3" name="Picture 2" descr="C:\_D\PortNews\Исследования\2022\Форум бункеровщиков\картинки для през\деньги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01"/>
            <a:stretch/>
          </p:blipFill>
          <p:spPr bwMode="auto">
            <a:xfrm>
              <a:off x="6820808" y="3140968"/>
              <a:ext cx="1167693" cy="661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29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Марина Борисенко</a:t>
            </a:r>
          </a:p>
          <a:p>
            <a:r>
              <a:rPr lang="en-US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@portnews.ru </a:t>
            </a:r>
          </a:p>
          <a:p>
            <a:endParaRPr lang="ru-RU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9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6">
            <a:extLst>
              <a:ext uri="{FF2B5EF4-FFF2-40B4-BE49-F238E27FC236}">
                <a16:creationId xmlns="" xmlns:a16="http://schemas.microsoft.com/office/drawing/2014/main" id="{F8DB960A-70E9-452B-BD39-2E73D7C28043}"/>
              </a:ext>
            </a:extLst>
          </p:cNvPr>
          <p:cNvSpPr/>
          <p:nvPr/>
        </p:nvSpPr>
        <p:spPr>
          <a:xfrm>
            <a:off x="0" y="836712"/>
            <a:ext cx="12192000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3" y="6781800"/>
            <a:ext cx="9264629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utoShape 2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Медиа-группа «</a:t>
            </a:r>
            <a:r>
              <a:rPr lang="ru-RU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52902" y="1569848"/>
            <a:ext cx="2557586" cy="1092607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Подразделения агентства работают в сфере журналистики и аналитики, маркетинга и дизайна, общественных коммуникаций и развития корпоративного имиджа</a:t>
            </a:r>
          </a:p>
          <a:p>
            <a:pPr algn="ctr"/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00" name="Oval 20">
            <a:extLst>
              <a:ext uri="{FF2B5EF4-FFF2-40B4-BE49-F238E27FC236}">
                <a16:creationId xmlns="" xmlns:a16="http://schemas.microsoft.com/office/drawing/2014/main" id="{12F7ED84-F8B1-4F7C-A974-CA55FD41FE05}"/>
              </a:ext>
            </a:extLst>
          </p:cNvPr>
          <p:cNvSpPr/>
          <p:nvPr/>
        </p:nvSpPr>
        <p:spPr>
          <a:xfrm>
            <a:off x="3973694" y="1484784"/>
            <a:ext cx="1174572" cy="1082052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лет</a:t>
            </a:r>
          </a:p>
          <a:p>
            <a:pPr algn="ctr"/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отрасли!</a:t>
            </a:r>
            <a:endParaRPr lang="en-US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1" name="Connector: Elbow 47">
            <a:extLst>
              <a:ext uri="{FF2B5EF4-FFF2-40B4-BE49-F238E27FC236}">
                <a16:creationId xmlns="" xmlns:a16="http://schemas.microsoft.com/office/drawing/2014/main" id="{CA9F66E8-74D5-4860-8500-6CA73613E5AF}"/>
              </a:ext>
            </a:extLst>
          </p:cNvPr>
          <p:cNvCxnSpPr/>
          <p:nvPr/>
        </p:nvCxnSpPr>
        <p:spPr>
          <a:xfrm rot="5400000" flipH="1" flipV="1">
            <a:off x="4565649" y="-617171"/>
            <a:ext cx="12700" cy="6830615"/>
          </a:xfrm>
          <a:prstGeom prst="bentConnector3">
            <a:avLst>
              <a:gd name="adj1" fmla="val 1559984"/>
            </a:avLst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4574778" y="3257103"/>
            <a:ext cx="0" cy="25118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28586" y="208098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324268" y="836712"/>
            <a:ext cx="2303516" cy="648072"/>
          </a:xfrm>
          <a:prstGeom prst="chevron">
            <a:avLst/>
          </a:prstGeom>
          <a:solidFill>
            <a:srgbClr val="E73527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Отраслевая аудитория</a:t>
            </a:r>
          </a:p>
        </p:txBody>
      </p:sp>
      <p:sp>
        <p:nvSpPr>
          <p:cNvPr id="106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3420612" y="836712"/>
            <a:ext cx="2375524" cy="648072"/>
          </a:xfrm>
          <a:prstGeom prst="chevron">
            <a:avLst/>
          </a:prstGeom>
          <a:solidFill>
            <a:srgbClr val="E73527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взаимодействия бизнеса, власти и </a:t>
            </a:r>
            <a:r>
              <a:rPr lang="ru-RU" sz="1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сми</a:t>
            </a:r>
            <a:endPara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6588964" y="836712"/>
            <a:ext cx="2303516" cy="648072"/>
          </a:xfrm>
          <a:prstGeom prst="chevron">
            <a:avLst/>
          </a:prstGeom>
          <a:solidFill>
            <a:srgbClr val="E73527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и английский контент </a:t>
            </a:r>
          </a:p>
        </p:txBody>
      </p:sp>
      <p:grpSp>
        <p:nvGrpSpPr>
          <p:cNvPr id="108" name="Группа 107"/>
          <p:cNvGrpSpPr/>
          <p:nvPr/>
        </p:nvGrpSpPr>
        <p:grpSpPr>
          <a:xfrm>
            <a:off x="5508104" y="2679619"/>
            <a:ext cx="869954" cy="843405"/>
            <a:chOff x="5508251" y="5306841"/>
            <a:chExt cx="1434460" cy="1461920"/>
          </a:xfrm>
        </p:grpSpPr>
        <p:sp>
          <p:nvSpPr>
            <p:cNvPr id="10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0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1" name="Группа 110"/>
          <p:cNvGrpSpPr/>
          <p:nvPr/>
        </p:nvGrpSpPr>
        <p:grpSpPr>
          <a:xfrm>
            <a:off x="6789992" y="2681008"/>
            <a:ext cx="869954" cy="843405"/>
            <a:chOff x="7214550" y="5328064"/>
            <a:chExt cx="1434460" cy="1461920"/>
          </a:xfrm>
        </p:grpSpPr>
        <p:sp>
          <p:nvSpPr>
            <p:cNvPr id="112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3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4" name="Группа 113"/>
          <p:cNvGrpSpPr/>
          <p:nvPr/>
        </p:nvGrpSpPr>
        <p:grpSpPr>
          <a:xfrm>
            <a:off x="4100511" y="2647190"/>
            <a:ext cx="869954" cy="843405"/>
            <a:chOff x="3751343" y="5306841"/>
            <a:chExt cx="1434460" cy="1461920"/>
          </a:xfrm>
        </p:grpSpPr>
        <p:sp>
          <p:nvSpPr>
            <p:cNvPr id="11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6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Группа 116"/>
          <p:cNvGrpSpPr/>
          <p:nvPr/>
        </p:nvGrpSpPr>
        <p:grpSpPr>
          <a:xfrm>
            <a:off x="2653812" y="2681008"/>
            <a:ext cx="869954" cy="843405"/>
            <a:chOff x="2056713" y="5319880"/>
            <a:chExt cx="1434460" cy="1461920"/>
          </a:xfrm>
        </p:grpSpPr>
        <p:sp>
          <p:nvSpPr>
            <p:cNvPr id="11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9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887" y="5751354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3" name="Рисунок 1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66" y="265814"/>
            <a:ext cx="398170" cy="400950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6516585" y="1827939"/>
            <a:ext cx="2448273" cy="553998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Ведущее и самое читаемое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СМИ в области морского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и речного транспорта</a:t>
            </a:r>
          </a:p>
        </p:txBody>
      </p:sp>
      <p:grpSp>
        <p:nvGrpSpPr>
          <p:cNvPr id="125" name="Группа 124"/>
          <p:cNvGrpSpPr/>
          <p:nvPr/>
        </p:nvGrpSpPr>
        <p:grpSpPr>
          <a:xfrm>
            <a:off x="917575" y="5323151"/>
            <a:ext cx="1133650" cy="1490225"/>
            <a:chOff x="966773" y="1800590"/>
            <a:chExt cx="1598056" cy="2114557"/>
          </a:xfrm>
          <a:solidFill>
            <a:srgbClr val="E73527"/>
          </a:solidFill>
        </p:grpSpPr>
        <p:sp>
          <p:nvSpPr>
            <p:cNvPr id="126" name="Прямоугольник 125">
              <a:extLst>
                <a:ext uri="{FF2B5EF4-FFF2-40B4-BE49-F238E27FC236}">
                  <a16:creationId xmlns="" xmlns:a16="http://schemas.microsoft.com/office/drawing/2014/main" id="{CAE38681-B3E3-4EF3-B2DF-1BD38FF8E98F}"/>
                </a:ext>
              </a:extLst>
            </p:cNvPr>
            <p:cNvSpPr/>
            <p:nvPr/>
          </p:nvSpPr>
          <p:spPr>
            <a:xfrm>
              <a:off x="1043608" y="1800590"/>
              <a:ext cx="1466472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127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317" b="51906"/>
            <a:stretch/>
          </p:blipFill>
          <p:spPr bwMode="auto">
            <a:xfrm>
              <a:off x="1043608" y="1846310"/>
              <a:ext cx="1466472" cy="1844864"/>
            </a:xfrm>
            <a:prstGeom prst="rect">
              <a:avLst/>
            </a:prstGeom>
            <a:grpFill/>
            <a:extLst/>
          </p:spPr>
        </p:pic>
        <p:sp>
          <p:nvSpPr>
            <p:cNvPr id="128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1624545" y="2974864"/>
              <a:ext cx="282511" cy="1598056"/>
            </a:xfrm>
            <a:prstGeom prst="chevron">
              <a:avLst>
                <a:gd name="adj" fmla="val 444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2496786" y="5323062"/>
            <a:ext cx="1127259" cy="1490314"/>
            <a:chOff x="1967098" y="1750779"/>
            <a:chExt cx="1598056" cy="2110269"/>
          </a:xfrm>
          <a:solidFill>
            <a:srgbClr val="E73527"/>
          </a:solidFill>
        </p:grpSpPr>
        <p:sp>
          <p:nvSpPr>
            <p:cNvPr id="130" name="Прямоугольник 129">
              <a:extLst>
                <a:ext uri="{FF2B5EF4-FFF2-40B4-BE49-F238E27FC236}">
                  <a16:creationId xmlns="" xmlns:a16="http://schemas.microsoft.com/office/drawing/2014/main" id="{11F803FE-2FDB-4977-8975-35D2B5D78AD7}"/>
                </a:ext>
              </a:extLst>
            </p:cNvPr>
            <p:cNvSpPr/>
            <p:nvPr/>
          </p:nvSpPr>
          <p:spPr>
            <a:xfrm>
              <a:off x="2025101" y="1750779"/>
              <a:ext cx="1466472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131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70" r="50787" b="53317"/>
            <a:stretch/>
          </p:blipFill>
          <p:spPr bwMode="auto">
            <a:xfrm>
              <a:off x="2025101" y="1796499"/>
              <a:ext cx="1466303" cy="1923294"/>
            </a:xfrm>
            <a:prstGeom prst="rect">
              <a:avLst/>
            </a:prstGeom>
            <a:grpFill/>
            <a:extLst/>
          </p:spPr>
        </p:pic>
        <p:sp>
          <p:nvSpPr>
            <p:cNvPr id="132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2624870" y="2920765"/>
              <a:ext cx="282511" cy="1598056"/>
            </a:xfrm>
            <a:prstGeom prst="chevron">
              <a:avLst>
                <a:gd name="adj" fmla="val 444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5688789" y="5328329"/>
            <a:ext cx="1138714" cy="1485047"/>
            <a:chOff x="5155885" y="1760869"/>
            <a:chExt cx="1598056" cy="2106992"/>
          </a:xfrm>
          <a:solidFill>
            <a:srgbClr val="E73527"/>
          </a:solidFill>
        </p:grpSpPr>
        <p:sp>
          <p:nvSpPr>
            <p:cNvPr id="134" name="Прямоугольник 133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5238466" y="1760869"/>
              <a:ext cx="1466472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135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14" t="51922"/>
            <a:stretch/>
          </p:blipFill>
          <p:spPr bwMode="auto">
            <a:xfrm>
              <a:off x="5244928" y="1806589"/>
              <a:ext cx="1456370" cy="1937123"/>
            </a:xfrm>
            <a:prstGeom prst="rect">
              <a:avLst/>
            </a:prstGeom>
            <a:grpFill/>
            <a:extLst/>
          </p:spPr>
        </p:pic>
        <p:sp>
          <p:nvSpPr>
            <p:cNvPr id="136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5813657" y="2927578"/>
              <a:ext cx="282511" cy="1598056"/>
            </a:xfrm>
            <a:prstGeom prst="chevron">
              <a:avLst>
                <a:gd name="adj" fmla="val 444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37" name="Группа 136"/>
          <p:cNvGrpSpPr/>
          <p:nvPr/>
        </p:nvGrpSpPr>
        <p:grpSpPr>
          <a:xfrm>
            <a:off x="4069596" y="5323921"/>
            <a:ext cx="1150476" cy="1489455"/>
            <a:chOff x="3563888" y="1757234"/>
            <a:chExt cx="1598056" cy="2110627"/>
          </a:xfrm>
          <a:solidFill>
            <a:srgbClr val="E73527"/>
          </a:solidFill>
        </p:grpSpPr>
        <p:pic>
          <p:nvPicPr>
            <p:cNvPr id="138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73" r="25489" b="52125"/>
            <a:stretch/>
          </p:blipFill>
          <p:spPr bwMode="auto">
            <a:xfrm>
              <a:off x="3627691" y="1801826"/>
              <a:ext cx="1456372" cy="1927987"/>
            </a:xfrm>
            <a:prstGeom prst="rect">
              <a:avLst/>
            </a:prstGeom>
            <a:grpFill/>
            <a:extLst/>
          </p:spPr>
        </p:pic>
        <p:sp>
          <p:nvSpPr>
            <p:cNvPr id="139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4221660" y="2927578"/>
              <a:ext cx="282511" cy="1598056"/>
            </a:xfrm>
            <a:prstGeom prst="chevron">
              <a:avLst>
                <a:gd name="adj" fmla="val 444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40" name="Прямоугольник 139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3635896" y="1757234"/>
              <a:ext cx="1448167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grpSp>
        <p:nvGrpSpPr>
          <p:cNvPr id="141" name="Группа 140"/>
          <p:cNvGrpSpPr/>
          <p:nvPr/>
        </p:nvGrpSpPr>
        <p:grpSpPr>
          <a:xfrm>
            <a:off x="7316538" y="5323061"/>
            <a:ext cx="1118069" cy="1490315"/>
            <a:chOff x="6934384" y="1755977"/>
            <a:chExt cx="1598056" cy="2111884"/>
          </a:xfrm>
          <a:solidFill>
            <a:srgbClr val="E73527"/>
          </a:solidFill>
        </p:grpSpPr>
        <p:pic>
          <p:nvPicPr>
            <p:cNvPr id="142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958" t="-544" r="-1" b="52120"/>
            <a:stretch/>
          </p:blipFill>
          <p:spPr bwMode="auto">
            <a:xfrm>
              <a:off x="7034531" y="1760869"/>
              <a:ext cx="1466091" cy="1951943"/>
            </a:xfrm>
            <a:prstGeom prst="rect">
              <a:avLst/>
            </a:prstGeom>
            <a:grpFill/>
            <a:extLst/>
          </p:spPr>
        </p:pic>
        <p:sp>
          <p:nvSpPr>
            <p:cNvPr id="143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7592156" y="2927578"/>
              <a:ext cx="282511" cy="1598056"/>
            </a:xfrm>
            <a:prstGeom prst="chevron">
              <a:avLst>
                <a:gd name="adj" fmla="val 4448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7034150" y="1755977"/>
              <a:ext cx="1466472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120629" y="4921423"/>
            <a:ext cx="9107488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Журналы и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спецвыпуски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к отраслевым мероприятиям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627784" y="4178808"/>
            <a:ext cx="631618" cy="618344"/>
            <a:chOff x="7424912" y="5933522"/>
            <a:chExt cx="631618" cy="618344"/>
          </a:xfrm>
        </p:grpSpPr>
        <p:sp>
          <p:nvSpPr>
            <p:cNvPr id="16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42491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4" name="Picture 6" descr="C:\Users\Marina\Downloads\125684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238" y="6045211"/>
              <a:ext cx="394965" cy="394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3787366" y="4193744"/>
            <a:ext cx="631618" cy="618344"/>
            <a:chOff x="6614192" y="5933522"/>
            <a:chExt cx="631618" cy="618344"/>
          </a:xfrm>
        </p:grpSpPr>
        <p:sp>
          <p:nvSpPr>
            <p:cNvPr id="17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61419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5" name="Picture 7" descr="C:\Users\Marina\Downloads\1telegram_PNG10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2585" y="6094778"/>
              <a:ext cx="271462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4940348" y="4178808"/>
            <a:ext cx="631618" cy="618344"/>
            <a:chOff x="8260862" y="5921338"/>
            <a:chExt cx="631618" cy="618344"/>
          </a:xfrm>
        </p:grpSpPr>
        <p:sp>
          <p:nvSpPr>
            <p:cNvPr id="16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8260862" y="5921338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6" name="Picture 8" descr="C:\Users\Marina\Downloads\1480px-Yandex_Zen_logo_icon.svg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0085" y="6078613"/>
              <a:ext cx="318379" cy="318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6" name="TextBox 175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2594308" y="3725943"/>
            <a:ext cx="3783750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в 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соцсетях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044145" y="4211646"/>
            <a:ext cx="631618" cy="618344"/>
            <a:chOff x="6476776" y="4211646"/>
            <a:chExt cx="631618" cy="618344"/>
          </a:xfrm>
        </p:grpSpPr>
        <p:sp>
          <p:nvSpPr>
            <p:cNvPr id="18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476776" y="4211646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9" name="Picture 11" descr="C:\Users\Marina\Downloads\87421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931" y="4305164"/>
              <a:ext cx="431308" cy="431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1331695" y="2681007"/>
            <a:ext cx="869954" cy="843405"/>
            <a:chOff x="1331695" y="2681007"/>
            <a:chExt cx="869954" cy="843405"/>
          </a:xfrm>
        </p:grpSpPr>
        <p:sp>
          <p:nvSpPr>
            <p:cNvPr id="12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1331695" y="2681007"/>
              <a:ext cx="869954" cy="84340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26" name="Picture 2" descr="C:\_D\PortNews\Инфо-поддержка\PORTNEWS_LOGO\2016-17-18\logo (5)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216" y="2888150"/>
              <a:ext cx="696912" cy="368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36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1907704" y="188640"/>
            <a:ext cx="5328592" cy="212365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Дайджест</a:t>
            </a:r>
          </a:p>
          <a:p>
            <a:pPr algn="ctr"/>
            <a:r>
              <a:rPr lang="ru-RU" sz="3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Бункерный рынок. Цены</a:t>
            </a:r>
            <a:endParaRPr lang="ru-RU" sz="34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algn="ctr"/>
            <a:r>
              <a:rPr lang="ru-RU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3400" b="1" dirty="0">
                <a:solidFill>
                  <a:srgbClr val="E73527"/>
                </a:solidFill>
                <a:cs typeface="Arial" panose="020B0604020202020204" pitchFamily="34" charset="0"/>
              </a:rPr>
              <a:t>ПОРТНЬЮС</a:t>
            </a:r>
          </a:p>
          <a:p>
            <a:pPr algn="ctr"/>
            <a:r>
              <a:rPr lang="ru-RU" sz="3400" b="1" dirty="0">
                <a:solidFill>
                  <a:srgbClr val="E73527"/>
                </a:solidFill>
                <a:cs typeface="Arial" panose="020B0604020202020204" pitchFamily="34" charset="0"/>
              </a:rPr>
              <a:t>Более 200 подписчиков</a:t>
            </a:r>
            <a:endParaRPr lang="ru-RU" sz="3400" dirty="0">
              <a:solidFill>
                <a:srgbClr val="E73527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57276"/>
              </p:ext>
            </p:extLst>
          </p:nvPr>
        </p:nvGraphicFramePr>
        <p:xfrm>
          <a:off x="278622" y="2415444"/>
          <a:ext cx="1778648" cy="3821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Усть-Луга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Калининград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Мурманск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Архангельск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Владивосток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Ванино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Новороссийск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Туапсе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Кавказ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Азов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Таганрог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Темрюк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Тамань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Ейск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370914"/>
              </p:ext>
            </p:extLst>
          </p:nvPr>
        </p:nvGraphicFramePr>
        <p:xfrm>
          <a:off x="2554032" y="2415445"/>
          <a:ext cx="1778648" cy="3354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7199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Речные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Ярославль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Нижний Новгород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Самара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Казань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Волгоград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Астрахань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120044"/>
              </p:ext>
            </p:extLst>
          </p:nvPr>
        </p:nvGraphicFramePr>
        <p:xfrm>
          <a:off x="4788024" y="2415444"/>
          <a:ext cx="1778648" cy="2671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Виды топлива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35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VLSFO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ULSFO (RMD)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MGO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IFO-380</a:t>
                      </a:r>
                      <a:r>
                        <a:rPr lang="en-US" sz="14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HS</a:t>
                      </a:r>
                      <a:endParaRPr lang="en-U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СМТ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Ф5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44155"/>
              </p:ext>
            </p:extLst>
          </p:nvPr>
        </p:nvGraphicFramePr>
        <p:xfrm>
          <a:off x="7041824" y="2425975"/>
          <a:ext cx="1778648" cy="2297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Дайджест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35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Что влияет на стоимость топлива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Объемы продаж бункерного топлива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Новости рынка бункеровки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AutoShape 2" descr="Новости – Бесплатные иконки: Социальн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Новости – Бесплатные иконки: Социально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C:\_D\PortNews\Исследования\2022\Форум бункеровщиков\картинки для през\Без имени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-105148"/>
            <a:ext cx="2199727" cy="190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_D\PortNews\Исследования\2022\Форум бункеровщиков\картинки для през\Без имени-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01095"/>
            <a:ext cx="2226495" cy="192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</a:rPr>
              <a:t>Вызовы </a:t>
            </a:r>
            <a:r>
              <a:rPr lang="ru-RU" sz="4400" b="1" dirty="0" smtClean="0">
                <a:solidFill>
                  <a:schemeClr val="tx2"/>
                </a:solidFill>
              </a:rPr>
              <a:t>2022</a:t>
            </a:r>
            <a:endParaRPr lang="ru-RU" sz="44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Заголовок 1"/>
          <p:cNvSpPr txBox="1">
            <a:spLocks/>
          </p:cNvSpPr>
          <p:nvPr/>
        </p:nvSpPr>
        <p:spPr>
          <a:xfrm>
            <a:off x="-36512" y="5949280"/>
            <a:ext cx="91440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E73527"/>
                </a:solidFill>
              </a:rPr>
              <a:t>С чем рынок бункеровки столкнулся в 2022 году</a:t>
            </a:r>
            <a:endParaRPr lang="ru-RU" sz="3200" b="1" dirty="0">
              <a:solidFill>
                <a:srgbClr val="E73527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816A3119-6A5B-4D1A-9E5A-33E877AEDE98}"/>
              </a:ext>
            </a:extLst>
          </p:cNvPr>
          <p:cNvSpPr/>
          <p:nvPr/>
        </p:nvSpPr>
        <p:spPr>
          <a:xfrm>
            <a:off x="950321" y="1663467"/>
            <a:ext cx="1383715" cy="1404590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Пакет санкций против России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C9ED446A-66DA-4DA9-953C-58AD0743E891}"/>
              </a:ext>
            </a:extLst>
          </p:cNvPr>
          <p:cNvSpPr/>
          <p:nvPr/>
        </p:nvSpPr>
        <p:spPr>
          <a:xfrm>
            <a:off x="2915816" y="1700808"/>
            <a:ext cx="1368152" cy="128961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Нарушение мировых логистических цепочек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6736940" y="1664169"/>
            <a:ext cx="1383714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Волатильность валют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18191AA4-9604-41A4-A95A-DE043157E0D1}"/>
              </a:ext>
            </a:extLst>
          </p:cNvPr>
          <p:cNvSpPr/>
          <p:nvPr/>
        </p:nvSpPr>
        <p:spPr>
          <a:xfrm flipV="1">
            <a:off x="950321" y="1450997"/>
            <a:ext cx="7170333" cy="114680"/>
          </a:xfrm>
          <a:prstGeom prst="rect">
            <a:avLst/>
          </a:prstGeom>
          <a:solidFill>
            <a:srgbClr val="E73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F822ED1A-DB5F-480F-AE89-86C9DF7D2891}"/>
              </a:ext>
            </a:extLst>
          </p:cNvPr>
          <p:cNvSpPr/>
          <p:nvPr/>
        </p:nvSpPr>
        <p:spPr>
          <a:xfrm>
            <a:off x="2915816" y="1548961"/>
            <a:ext cx="1368152" cy="15633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392F6CEC-13E8-402B-A110-DB20B7CB1F50}"/>
              </a:ext>
            </a:extLst>
          </p:cNvPr>
          <p:cNvSpPr/>
          <p:nvPr/>
        </p:nvSpPr>
        <p:spPr>
          <a:xfrm>
            <a:off x="6736940" y="1560989"/>
            <a:ext cx="1383714" cy="1468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950323" y="1550522"/>
            <a:ext cx="1383713" cy="14686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sp>
        <p:nvSpPr>
          <p:cNvPr id="3" name="AutoShape 2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4932040" y="1560360"/>
            <a:ext cx="1368152" cy="1629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4933034" y="1705294"/>
            <a:ext cx="1367158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Снижение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</a:rPr>
              <a:t>судозаходов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 в российские порты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="" xmlns:a16="http://schemas.microsoft.com/office/drawing/2014/main" id="{008B3096-71F5-4D64-ACC6-F635B98045DD}"/>
              </a:ext>
            </a:extLst>
          </p:cNvPr>
          <p:cNvGrpSpPr/>
          <p:nvPr/>
        </p:nvGrpSpPr>
        <p:grpSpPr>
          <a:xfrm>
            <a:off x="35496" y="3239760"/>
            <a:ext cx="9143999" cy="2081561"/>
            <a:chOff x="935038" y="4940779"/>
            <a:chExt cx="7092950" cy="1365742"/>
          </a:xfrm>
          <a:solidFill>
            <a:srgbClr val="E73527"/>
          </a:solidFill>
        </p:grpSpPr>
        <p:sp>
          <p:nvSpPr>
            <p:cNvPr id="64" name="Равнобедренный треугольник 63">
              <a:extLst>
                <a:ext uri="{FF2B5EF4-FFF2-40B4-BE49-F238E27FC236}">
                  <a16:creationId xmlns="" xmlns:a16="http://schemas.microsoft.com/office/drawing/2014/main" id="{2E05905F-F522-430A-8347-8E2841650299}"/>
                </a:ext>
              </a:extLst>
            </p:cNvPr>
            <p:cNvSpPr/>
            <p:nvPr/>
          </p:nvSpPr>
          <p:spPr>
            <a:xfrm flipV="1">
              <a:off x="935040" y="5569006"/>
              <a:ext cx="7092948" cy="7375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ик 64">
              <a:extLst>
                <a:ext uri="{FF2B5EF4-FFF2-40B4-BE49-F238E27FC236}">
                  <a16:creationId xmlns="" xmlns:a16="http://schemas.microsoft.com/office/drawing/2014/main" id="{02EFB40E-3FE8-49F1-8336-C17DD09080AF}"/>
                </a:ext>
              </a:extLst>
            </p:cNvPr>
            <p:cNvSpPr/>
            <p:nvPr/>
          </p:nvSpPr>
          <p:spPr>
            <a:xfrm flipV="1">
              <a:off x="935038" y="4940779"/>
              <a:ext cx="7092950" cy="6282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966803" y="2923553"/>
            <a:ext cx="1351589" cy="1368302"/>
            <a:chOff x="4935597" y="2913986"/>
            <a:chExt cx="1404084" cy="1407554"/>
          </a:xfrm>
        </p:grpSpPr>
        <p:sp>
          <p:nvSpPr>
            <p:cNvPr id="77" name="Овал 76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4935597" y="2913986"/>
              <a:ext cx="1404084" cy="14075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124" name="Picture 4" descr="C:\_D\PortNews\Исследования\2022\Форум бункеровщиков\картинки для през\судозаход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4289" y="2989492"/>
              <a:ext cx="1280175" cy="133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2898681" y="2892030"/>
            <a:ext cx="1419620" cy="1399825"/>
            <a:chOff x="3808200" y="2797225"/>
            <a:chExt cx="1057457" cy="1081182"/>
          </a:xfrm>
        </p:grpSpPr>
        <p:sp>
          <p:nvSpPr>
            <p:cNvPr id="76" name="Овал 75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808200" y="2797225"/>
              <a:ext cx="1057457" cy="10811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123" name="Picture 3" descr="C:\_D\PortNews\Исследования\2022\Форум бункеровщиков\картинки для през\логистика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2841644"/>
              <a:ext cx="954522" cy="943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Группа 10"/>
          <p:cNvGrpSpPr/>
          <p:nvPr/>
        </p:nvGrpSpPr>
        <p:grpSpPr>
          <a:xfrm>
            <a:off x="964976" y="2833056"/>
            <a:ext cx="1345249" cy="1417652"/>
            <a:chOff x="1730964" y="2757191"/>
            <a:chExt cx="1031849" cy="1031849"/>
          </a:xfrm>
        </p:grpSpPr>
        <p:sp>
          <p:nvSpPr>
            <p:cNvPr id="67" name="Овал 66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1730964" y="2757191"/>
              <a:ext cx="1031849" cy="10318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5122" name="Picture 2" descr="C:\_D\PortNews\Исследования\2022\Форум бункеровщиков\картинки для през\санкции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1999" y="2797228"/>
              <a:ext cx="961646" cy="947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6711125" y="2953238"/>
            <a:ext cx="1401186" cy="1368302"/>
            <a:chOff x="6820808" y="2954479"/>
            <a:chExt cx="1167693" cy="1119408"/>
          </a:xfrm>
        </p:grpSpPr>
        <p:sp>
          <p:nvSpPr>
            <p:cNvPr id="58" name="Овал 57">
              <a:extLst>
                <a:ext uri="{FF2B5EF4-FFF2-40B4-BE49-F238E27FC236}">
                  <a16:creationId xmlns="" xmlns:a16="http://schemas.microsoft.com/office/drawing/2014/main" id="{2C4E5C74-1DAA-4511-8F29-6A00D8DF3FF6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869093" y="2954479"/>
              <a:ext cx="1119408" cy="1119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3074" name="Picture 2" descr="C:\_D\PortNews\Исследования\2022\Форум бункеровщиков\картинки для през\деньги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01"/>
            <a:stretch/>
          </p:blipFill>
          <p:spPr bwMode="auto">
            <a:xfrm>
              <a:off x="6820808" y="3140968"/>
              <a:ext cx="1167693" cy="661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319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1" grpId="0" animBg="1"/>
      <p:bldP spid="53" grpId="0" animBg="1"/>
      <p:bldP spid="54" grpId="0" animBg="1"/>
      <p:bldP spid="57" grpId="0" animBg="1"/>
      <p:bldP spid="59" grpId="0" animBg="1"/>
      <p:bldP spid="61" grpId="0" animBg="1"/>
      <p:bldP spid="50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2123728" y="2232109"/>
            <a:ext cx="4896544" cy="116771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44624"/>
            <a:ext cx="9144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картина рынка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927688"/>
              </p:ext>
            </p:extLst>
          </p:nvPr>
        </p:nvGraphicFramePr>
        <p:xfrm>
          <a:off x="3009668" y="2802458"/>
          <a:ext cx="3124663" cy="3750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5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50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00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879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Регион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2021 г. тыс.</a:t>
                      </a:r>
                      <a:r>
                        <a:rPr lang="ru-RU" sz="1600" baseline="0" dirty="0" smtClean="0"/>
                        <a:t>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19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Северо-Запад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-7,5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Дальневосточный регион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-19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Южный бассейн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-6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Внутренние водные пути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446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Итого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735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7100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735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-10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7352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323" y="2277829"/>
            <a:ext cx="1846913" cy="18528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5772" y="4221088"/>
            <a:ext cx="1549958" cy="456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≈ выручка рынка за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2021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год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3,5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млрд </a:t>
            </a:r>
            <a:r>
              <a:rPr lang="ru-RU" sz="1400" b="1" dirty="0">
                <a:solidFill>
                  <a:srgbClr val="002060"/>
                </a:solidFill>
              </a:rPr>
              <a:t>$</a:t>
            </a:r>
            <a:endParaRPr lang="ru-RU" sz="1400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630014"/>
              </p:ext>
            </p:extLst>
          </p:nvPr>
        </p:nvGraphicFramePr>
        <p:xfrm>
          <a:off x="-324544" y="1599837"/>
          <a:ext cx="2808312" cy="2849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714475"/>
              </p:ext>
            </p:extLst>
          </p:nvPr>
        </p:nvGraphicFramePr>
        <p:xfrm>
          <a:off x="2087724" y="764704"/>
          <a:ext cx="4968551" cy="1405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6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19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00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38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900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млн</a:t>
                      </a:r>
                      <a:r>
                        <a:rPr lang="ru-RU" sz="1200" baseline="0" dirty="0" smtClean="0"/>
                        <a:t> тонн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2021 г. 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Январь-апрель</a:t>
                      </a:r>
                      <a:r>
                        <a:rPr lang="ru-RU" sz="1200" baseline="0" dirty="0" smtClean="0"/>
                        <a:t> 2022 г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968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Грузооборот 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835,2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+1,7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+0,1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2879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Бункерное топливо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7,1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-10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-25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3170" y="2348880"/>
            <a:ext cx="9144000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Объем продаж судового топлива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115888" y="69342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5796136" y="1340768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796136" y="1844824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4051711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004048" y="4593041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004048" y="5085184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004048" y="5589240"/>
            <a:ext cx="148030" cy="1693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Graphic spid="14" grpId="0">
        <p:bldAsOne/>
      </p:bldGraphic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3717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272261"/>
            <a:ext cx="9144000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цен на бункерное топливо (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год)</a:t>
            </a:r>
          </a:p>
        </p:txBody>
      </p:sp>
      <p:sp>
        <p:nvSpPr>
          <p:cNvPr id="35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4142187" y="3930003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-2659140" y="3939578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15627" y="105273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35496" y="378904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5627" y="0"/>
            <a:ext cx="216463" cy="3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46" y="8167"/>
            <a:ext cx="254154" cy="255928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" t="2030" r="1100" b="2174"/>
          <a:stretch/>
        </p:blipFill>
        <p:spPr bwMode="auto">
          <a:xfrm>
            <a:off x="3707904" y="1196753"/>
            <a:ext cx="324035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" t="2339" r="1100" b="3109"/>
          <a:stretch/>
        </p:blipFill>
        <p:spPr bwMode="auto">
          <a:xfrm>
            <a:off x="3635896" y="1155154"/>
            <a:ext cx="3312367" cy="263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" t="2047" r="1660" b="2611"/>
          <a:stretch/>
        </p:blipFill>
        <p:spPr bwMode="auto">
          <a:xfrm>
            <a:off x="3635895" y="3865240"/>
            <a:ext cx="3298167" cy="284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t="2448" r="1780" b="1610"/>
          <a:stretch/>
        </p:blipFill>
        <p:spPr bwMode="auto">
          <a:xfrm>
            <a:off x="191946" y="1152851"/>
            <a:ext cx="3286808" cy="263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" t="3080" r="1133" b="2572"/>
          <a:stretch/>
        </p:blipFill>
        <p:spPr bwMode="auto">
          <a:xfrm>
            <a:off x="3563888" y="1155155"/>
            <a:ext cx="3370173" cy="263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t="1461" r="1186" b="1641"/>
          <a:stretch/>
        </p:blipFill>
        <p:spPr bwMode="auto">
          <a:xfrm>
            <a:off x="3563888" y="3893187"/>
            <a:ext cx="3389193" cy="277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" t="2045" r="970" b="1318"/>
          <a:stretch/>
        </p:blipFill>
        <p:spPr bwMode="auto">
          <a:xfrm>
            <a:off x="191946" y="3868305"/>
            <a:ext cx="3286809" cy="284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8" t="2272" r="20437" b="5004"/>
          <a:stretch/>
        </p:blipFill>
        <p:spPr bwMode="auto">
          <a:xfrm>
            <a:off x="7069166" y="1426672"/>
            <a:ext cx="1947757" cy="20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3" t="1501" r="13907" b="7838"/>
          <a:stretch/>
        </p:blipFill>
        <p:spPr bwMode="auto">
          <a:xfrm>
            <a:off x="7002116" y="4245549"/>
            <a:ext cx="216564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60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Северо-Западный и Арктический бассейны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Oval 25">
            <a:extLst>
              <a:ext uri="{FF2B5EF4-FFF2-40B4-BE49-F238E27FC236}">
                <a16:creationId xmlns="" xmlns:a16="http://schemas.microsoft.com/office/drawing/2014/main" id="{DB487A1D-B74B-419C-9AA3-430CA068E2BC}"/>
              </a:ext>
            </a:extLst>
          </p:cNvPr>
          <p:cNvSpPr/>
          <p:nvPr/>
        </p:nvSpPr>
        <p:spPr>
          <a:xfrm>
            <a:off x="300584" y="6021288"/>
            <a:ext cx="812722" cy="800204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90872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Объем реализованного бункерного топлива в </a:t>
            </a:r>
            <a:r>
              <a:rPr lang="ru-RU" sz="1500" b="1" dirty="0" smtClean="0">
                <a:solidFill>
                  <a:schemeClr val="tx2"/>
                </a:solidFill>
              </a:rPr>
              <a:t>СЗ </a:t>
            </a:r>
            <a:r>
              <a:rPr lang="ru-RU" sz="1500" b="1" dirty="0">
                <a:solidFill>
                  <a:schemeClr val="tx2"/>
                </a:solidFill>
              </a:rPr>
              <a:t>регионе в </a:t>
            </a:r>
            <a:r>
              <a:rPr lang="ru-RU" sz="1500" b="1" dirty="0" smtClean="0">
                <a:solidFill>
                  <a:schemeClr val="tx2"/>
                </a:solidFill>
              </a:rPr>
              <a:t>20</a:t>
            </a:r>
            <a:r>
              <a:rPr lang="en-US" sz="1500" b="1" dirty="0" smtClean="0">
                <a:solidFill>
                  <a:schemeClr val="tx2"/>
                </a:solidFill>
              </a:rPr>
              <a:t>2</a:t>
            </a:r>
            <a:r>
              <a:rPr lang="ru-RU" sz="1500" b="1" dirty="0" smtClean="0">
                <a:solidFill>
                  <a:schemeClr val="tx2"/>
                </a:solidFill>
              </a:rPr>
              <a:t>1 </a:t>
            </a:r>
            <a:r>
              <a:rPr lang="ru-RU" sz="1500" b="1" dirty="0">
                <a:solidFill>
                  <a:schemeClr val="tx2"/>
                </a:solidFill>
              </a:rPr>
              <a:t>году составил </a:t>
            </a:r>
            <a:r>
              <a:rPr lang="ru-RU" sz="1500" b="1" dirty="0" smtClean="0">
                <a:solidFill>
                  <a:schemeClr val="tx2"/>
                </a:solidFill>
              </a:rPr>
              <a:t>2,8 </a:t>
            </a:r>
            <a:r>
              <a:rPr lang="ru-RU" sz="1500" b="1" dirty="0">
                <a:solidFill>
                  <a:schemeClr val="tx2"/>
                </a:solidFill>
              </a:rPr>
              <a:t>млн тонн, </a:t>
            </a:r>
            <a:r>
              <a:rPr lang="ru-RU" sz="1500" b="1" dirty="0" smtClean="0">
                <a:solidFill>
                  <a:schemeClr val="tx2"/>
                </a:solidFill>
              </a:rPr>
              <a:t>снижение 7,5%</a:t>
            </a:r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sz="1500" b="1" dirty="0">
                <a:solidFill>
                  <a:schemeClr val="tx2"/>
                </a:solidFill>
              </a:rPr>
              <a:t>Грузооборот региона в </a:t>
            </a:r>
            <a:r>
              <a:rPr lang="ru-RU" sz="1500" b="1" dirty="0" smtClean="0">
                <a:solidFill>
                  <a:schemeClr val="tx2"/>
                </a:solidFill>
              </a:rPr>
              <a:t>20</a:t>
            </a:r>
            <a:r>
              <a:rPr lang="en-US" sz="1500" b="1" dirty="0" smtClean="0">
                <a:solidFill>
                  <a:schemeClr val="tx2"/>
                </a:solidFill>
              </a:rPr>
              <a:t>2</a:t>
            </a:r>
            <a:r>
              <a:rPr lang="ru-RU" sz="1500" b="1" dirty="0" smtClean="0">
                <a:solidFill>
                  <a:schemeClr val="tx2"/>
                </a:solidFill>
              </a:rPr>
              <a:t>1 </a:t>
            </a:r>
            <a:r>
              <a:rPr lang="ru-RU" sz="1500" b="1" dirty="0">
                <a:solidFill>
                  <a:schemeClr val="tx2"/>
                </a:solidFill>
              </a:rPr>
              <a:t>году </a:t>
            </a:r>
            <a:r>
              <a:rPr lang="ru-RU" sz="1500" b="1" dirty="0" smtClean="0">
                <a:solidFill>
                  <a:schemeClr val="tx2"/>
                </a:solidFill>
              </a:rPr>
              <a:t>– 347,1 млн </a:t>
            </a:r>
            <a:r>
              <a:rPr lang="ru-RU" sz="1500" b="1" dirty="0">
                <a:solidFill>
                  <a:schemeClr val="tx2"/>
                </a:solidFill>
              </a:rPr>
              <a:t>тонн, </a:t>
            </a:r>
            <a:r>
              <a:rPr lang="ru-RU" sz="1500" b="1" dirty="0" smtClean="0">
                <a:solidFill>
                  <a:schemeClr val="tx2"/>
                </a:solidFill>
              </a:rPr>
              <a:t>рост 2,8</a:t>
            </a:r>
            <a:r>
              <a:rPr lang="ru-RU" sz="1500" b="1" dirty="0" smtClean="0">
                <a:solidFill>
                  <a:schemeClr val="tx2"/>
                </a:solidFill>
              </a:rPr>
              <a:t>%.</a:t>
            </a:r>
            <a:endParaRPr lang="ru-RU" sz="1500" b="1" dirty="0">
              <a:solidFill>
                <a:schemeClr val="tx2"/>
              </a:solidFill>
            </a:endParaRPr>
          </a:p>
        </p:txBody>
      </p:sp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260160"/>
              </p:ext>
            </p:extLst>
          </p:nvPr>
        </p:nvGraphicFramePr>
        <p:xfrm>
          <a:off x="5478319" y="2386280"/>
          <a:ext cx="366124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78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33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Топливо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2021 год, %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Темное топливо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36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449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Светлое топливо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6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Низкосернистые</a:t>
                      </a:r>
                      <a:r>
                        <a:rPr lang="ru-RU" sz="10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мазуты : </a:t>
                      </a:r>
                      <a:r>
                        <a:rPr lang="en-US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VLSFO</a:t>
                      </a:r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/</a:t>
                      </a:r>
                      <a:r>
                        <a:rPr lang="en-US" sz="10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ULSFO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44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79511" y="2118942"/>
            <a:ext cx="5455745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9" y="5728982"/>
                <a:ext cx="4270615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10417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rgbClr val="E73527"/>
                      </a:solidFill>
                    </a:rPr>
                    <a:t>Лидеры рынка в 2021 году</a:t>
                  </a:r>
                </a:p>
                <a:p>
                  <a:pPr algn="ctr"/>
                  <a:r>
                    <a:rPr lang="ru-RU" sz="2400" b="1" dirty="0" smtClean="0">
                      <a:solidFill>
                        <a:srgbClr val="E73527"/>
                      </a:solidFill>
                    </a:rPr>
                    <a:t>(порт Санкт-Петербург):</a:t>
                  </a:r>
                </a:p>
                <a:p>
                  <a:pPr algn="ctr"/>
                  <a:endParaRPr lang="ru-RU" sz="2400" dirty="0" smtClean="0">
                    <a:solidFill>
                      <a:srgbClr val="E73527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661983"/>
              </p:ext>
            </p:extLst>
          </p:nvPr>
        </p:nvGraphicFramePr>
        <p:xfrm>
          <a:off x="656556" y="3349431"/>
          <a:ext cx="4248472" cy="230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«Балтийская Топливная Компания»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25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</a:t>
                      </a: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«Невский мазут»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% 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94267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 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332656"/>
            <a:ext cx="398170" cy="4009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94309" y="2118946"/>
            <a:ext cx="3545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порт Санкт-Петербург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9" y="3645023"/>
            <a:ext cx="3665681" cy="312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" name="Группа 54"/>
          <p:cNvGrpSpPr/>
          <p:nvPr/>
        </p:nvGrpSpPr>
        <p:grpSpPr>
          <a:xfrm>
            <a:off x="3347864" y="6453336"/>
            <a:ext cx="400063" cy="342011"/>
            <a:chOff x="7424912" y="5933522"/>
            <a:chExt cx="631618" cy="618344"/>
          </a:xfrm>
        </p:grpSpPr>
        <p:sp>
          <p:nvSpPr>
            <p:cNvPr id="5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42491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7" name="Picture 6" descr="C:\Users\Marina\Downloads\12568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238" y="6045211"/>
              <a:ext cx="394965" cy="394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Группа 57"/>
          <p:cNvGrpSpPr/>
          <p:nvPr/>
        </p:nvGrpSpPr>
        <p:grpSpPr>
          <a:xfrm>
            <a:off x="3923928" y="6453336"/>
            <a:ext cx="400063" cy="342011"/>
            <a:chOff x="6614192" y="5933522"/>
            <a:chExt cx="631618" cy="618344"/>
          </a:xfrm>
        </p:grpSpPr>
        <p:sp>
          <p:nvSpPr>
            <p:cNvPr id="5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61419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Marina\Downloads\1telegram_PNG1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2585" y="6094778"/>
              <a:ext cx="271462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499992" y="6453336"/>
            <a:ext cx="400063" cy="342011"/>
            <a:chOff x="8260862" y="5921338"/>
            <a:chExt cx="631618" cy="618344"/>
          </a:xfrm>
        </p:grpSpPr>
        <p:sp>
          <p:nvSpPr>
            <p:cNvPr id="62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8260862" y="5921338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3" name="Picture 8" descr="C:\Users\Marina\Downloads\1480px-Yandex_Zen_logo_icon.svg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0085" y="6078613"/>
              <a:ext cx="318379" cy="318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4" name="Группа 63"/>
          <p:cNvGrpSpPr/>
          <p:nvPr/>
        </p:nvGrpSpPr>
        <p:grpSpPr>
          <a:xfrm>
            <a:off x="5048085" y="6453336"/>
            <a:ext cx="400063" cy="342011"/>
            <a:chOff x="6476776" y="4211646"/>
            <a:chExt cx="631618" cy="618344"/>
          </a:xfrm>
        </p:grpSpPr>
        <p:sp>
          <p:nvSpPr>
            <p:cNvPr id="6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476776" y="4211646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6" name="Picture 11" descr="C:\Users\Marina\Downloads\87421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931" y="4305164"/>
              <a:ext cx="431308" cy="431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C:\_D\PortNews\Инфо-поддержка\PORTNEWS_LOGO\2016-17-18\logo (5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44" y="6257063"/>
            <a:ext cx="678401" cy="35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Овал 35"/>
          <p:cNvSpPr/>
          <p:nvPr/>
        </p:nvSpPr>
        <p:spPr>
          <a:xfrm>
            <a:off x="4459147" y="3475646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459147" y="3914592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459147" y="4293096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459147" y="4742167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459147" y="5249806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3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Дальний Восток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-108520" y="840476"/>
            <a:ext cx="936104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Объем реализованного бункерного топлива на Дальнем Востоке </a:t>
            </a:r>
            <a:endParaRPr lang="ru-RU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 20</a:t>
            </a:r>
            <a:r>
              <a:rPr lang="en-US" b="1" dirty="0" smtClean="0">
                <a:solidFill>
                  <a:schemeClr val="tx2"/>
                </a:solidFill>
              </a:rPr>
              <a:t>2</a:t>
            </a:r>
            <a:r>
              <a:rPr lang="ru-RU" b="1" dirty="0" smtClean="0">
                <a:solidFill>
                  <a:schemeClr val="tx2"/>
                </a:solidFill>
              </a:rPr>
              <a:t>1 </a:t>
            </a:r>
            <a:r>
              <a:rPr lang="ru-RU" b="1" dirty="0">
                <a:solidFill>
                  <a:schemeClr val="tx2"/>
                </a:solidFill>
              </a:rPr>
              <a:t>году </a:t>
            </a:r>
            <a:r>
              <a:rPr lang="ru-RU" b="1" dirty="0" smtClean="0">
                <a:solidFill>
                  <a:schemeClr val="tx2"/>
                </a:solidFill>
              </a:rPr>
              <a:t>составил 1,9 </a:t>
            </a:r>
            <a:r>
              <a:rPr lang="ru-RU" b="1" dirty="0">
                <a:solidFill>
                  <a:schemeClr val="tx2"/>
                </a:solidFill>
              </a:rPr>
              <a:t>млн </a:t>
            </a:r>
            <a:r>
              <a:rPr lang="ru-RU" b="1" dirty="0" smtClean="0">
                <a:solidFill>
                  <a:schemeClr val="tx2"/>
                </a:solidFill>
              </a:rPr>
              <a:t>тонн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smtClean="0">
                <a:solidFill>
                  <a:schemeClr val="tx2"/>
                </a:solidFill>
              </a:rPr>
              <a:t>падение 19%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Грузооборот </a:t>
            </a:r>
            <a:r>
              <a:rPr lang="ru-RU" b="1" dirty="0">
                <a:solidFill>
                  <a:schemeClr val="tx2"/>
                </a:solidFill>
              </a:rPr>
              <a:t>региона в </a:t>
            </a:r>
            <a:r>
              <a:rPr lang="ru-RU" b="1" dirty="0" smtClean="0">
                <a:solidFill>
                  <a:schemeClr val="tx2"/>
                </a:solidFill>
              </a:rPr>
              <a:t>2021 </a:t>
            </a:r>
            <a:r>
              <a:rPr lang="ru-RU" b="1" dirty="0">
                <a:solidFill>
                  <a:schemeClr val="tx2"/>
                </a:solidFill>
              </a:rPr>
              <a:t>году - </a:t>
            </a:r>
            <a:r>
              <a:rPr lang="ru-RU" b="1" dirty="0" smtClean="0">
                <a:solidFill>
                  <a:schemeClr val="tx2"/>
                </a:solidFill>
              </a:rPr>
              <a:t>224,6 </a:t>
            </a:r>
            <a:r>
              <a:rPr lang="ru-RU" b="1" dirty="0">
                <a:solidFill>
                  <a:schemeClr val="tx2"/>
                </a:solidFill>
              </a:rPr>
              <a:t>млн тонн, рост </a:t>
            </a:r>
            <a:r>
              <a:rPr lang="ru-RU" b="1" dirty="0" smtClean="0">
                <a:solidFill>
                  <a:schemeClr val="tx2"/>
                </a:solidFill>
              </a:rPr>
              <a:t>0,6%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2118941"/>
            <a:ext cx="4397100" cy="3758331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rgbClr val="E73527"/>
                      </a:solidFill>
                    </a:rPr>
                    <a:t>Тройка лидеров в 2021 году:</a:t>
                  </a:r>
                  <a:endParaRPr lang="ru-RU" sz="2400" dirty="0" smtClean="0">
                    <a:solidFill>
                      <a:srgbClr val="E73527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55" y="3304534"/>
            <a:ext cx="4658445" cy="343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495155"/>
              </p:ext>
            </p:extLst>
          </p:nvPr>
        </p:nvGraphicFramePr>
        <p:xfrm>
          <a:off x="299952" y="3140968"/>
          <a:ext cx="4084131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1905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692226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74040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РН-Бункер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E73527"/>
                        </a:solidFill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</a:tr>
              <a:tr h="74040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</a:rPr>
                        <a:t>ННК-Бункер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E73527"/>
                        </a:solidFill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</a:t>
                      </a:r>
                      <a:r>
                        <a:rPr lang="en-US" sz="1400" b="1" dirty="0" smtClean="0">
                          <a:solidFill>
                            <a:srgbClr val="E73527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75143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ru-RU" sz="1800" b="1" dirty="0" err="1" smtClean="0">
                          <a:solidFill>
                            <a:schemeClr val="tx2"/>
                          </a:solidFill>
                        </a:rPr>
                        <a:t>Трансбункер</a:t>
                      </a:r>
                      <a:endParaRPr lang="ru-RU" sz="18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</a:tbl>
          </a:graphicData>
        </a:graphic>
      </p:graphicFrame>
      <p:sp>
        <p:nvSpPr>
          <p:cNvPr id="64" name="Oval 25">
            <a:extLst>
              <a:ext uri="{FF2B5EF4-FFF2-40B4-BE49-F238E27FC236}">
                <a16:creationId xmlns="" xmlns:a16="http://schemas.microsoft.com/office/drawing/2014/main" id="{DB487A1D-B74B-419C-9AA3-430CA068E2BC}"/>
              </a:ext>
            </a:extLst>
          </p:cNvPr>
          <p:cNvSpPr/>
          <p:nvPr/>
        </p:nvSpPr>
        <p:spPr>
          <a:xfrm>
            <a:off x="300584" y="6021288"/>
            <a:ext cx="812722" cy="800204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2123728" y="6453336"/>
            <a:ext cx="400063" cy="342011"/>
            <a:chOff x="7424912" y="5933522"/>
            <a:chExt cx="631618" cy="618344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42491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6" descr="C:\Users\Marina\Downloads\12568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238" y="6045211"/>
              <a:ext cx="394965" cy="394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2699792" y="6453336"/>
            <a:ext cx="400063" cy="342011"/>
            <a:chOff x="6614192" y="5933522"/>
            <a:chExt cx="631618" cy="618344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61419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7" descr="C:\Users\Marina\Downloads\1telegram_PNG1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2585" y="6094778"/>
              <a:ext cx="271462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Группа 71"/>
          <p:cNvGrpSpPr/>
          <p:nvPr/>
        </p:nvGrpSpPr>
        <p:grpSpPr>
          <a:xfrm>
            <a:off x="3275856" y="6453336"/>
            <a:ext cx="400063" cy="342011"/>
            <a:chOff x="8260862" y="5921338"/>
            <a:chExt cx="631618" cy="618344"/>
          </a:xfrm>
        </p:grpSpPr>
        <p:sp>
          <p:nvSpPr>
            <p:cNvPr id="7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8260862" y="5921338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5" name="Picture 8" descr="C:\Users\Marina\Downloads\1480px-Yandex_Zen_logo_icon.svg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0085" y="6078613"/>
              <a:ext cx="318379" cy="318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6" name="Группа 75"/>
          <p:cNvGrpSpPr/>
          <p:nvPr/>
        </p:nvGrpSpPr>
        <p:grpSpPr>
          <a:xfrm>
            <a:off x="3823949" y="6453336"/>
            <a:ext cx="400063" cy="342011"/>
            <a:chOff x="6476776" y="4211646"/>
            <a:chExt cx="631618" cy="618344"/>
          </a:xfrm>
        </p:grpSpPr>
        <p:sp>
          <p:nvSpPr>
            <p:cNvPr id="7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476776" y="4211646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8" name="Picture 11" descr="C:\Users\Marina\Downloads\87421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931" y="4305164"/>
              <a:ext cx="431308" cy="431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icture 2" descr="C:\_D\PortNews\Инфо-поддержка\PORTNEWS_LOGO\2016-17-18\logo (5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3" y="6234835"/>
            <a:ext cx="704764" cy="37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Овал 32"/>
          <p:cNvSpPr/>
          <p:nvPr/>
        </p:nvSpPr>
        <p:spPr>
          <a:xfrm>
            <a:off x="3949966" y="3443115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947569" y="4142621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949966" y="4938313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8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50607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Азово-Черноморский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0" y="886081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tx2"/>
                </a:solidFill>
              </a:rPr>
              <a:t>Объем реализованного бункерного топлива в Азово-Черноморском регионе </a:t>
            </a:r>
            <a:r>
              <a:rPr lang="ru-RU" sz="1700" b="1" dirty="0" smtClean="0">
                <a:solidFill>
                  <a:schemeClr val="tx2"/>
                </a:solidFill>
              </a:rPr>
              <a:t>в 2021 </a:t>
            </a:r>
            <a:r>
              <a:rPr lang="ru-RU" sz="1700" b="1" dirty="0">
                <a:solidFill>
                  <a:schemeClr val="tx2"/>
                </a:solidFill>
              </a:rPr>
              <a:t>году </a:t>
            </a:r>
            <a:endParaRPr lang="ru-RU" sz="17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составил 1,7 млн тонн, падение 6,2%</a:t>
            </a: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Грузооборот </a:t>
            </a:r>
            <a:r>
              <a:rPr lang="ru-RU" sz="1700" b="1" dirty="0">
                <a:solidFill>
                  <a:schemeClr val="tx2"/>
                </a:solidFill>
              </a:rPr>
              <a:t>региона в </a:t>
            </a:r>
            <a:r>
              <a:rPr lang="ru-RU" sz="1700" b="1" dirty="0" smtClean="0">
                <a:solidFill>
                  <a:schemeClr val="tx2"/>
                </a:solidFill>
              </a:rPr>
              <a:t>2021 </a:t>
            </a:r>
            <a:r>
              <a:rPr lang="ru-RU" sz="1700" b="1" dirty="0">
                <a:solidFill>
                  <a:schemeClr val="tx2"/>
                </a:solidFill>
              </a:rPr>
              <a:t>году </a:t>
            </a:r>
            <a:r>
              <a:rPr lang="ru-RU" sz="1700" b="1" dirty="0" smtClean="0">
                <a:solidFill>
                  <a:schemeClr val="tx2"/>
                </a:solidFill>
              </a:rPr>
              <a:t>– 256,8 </a:t>
            </a:r>
            <a:r>
              <a:rPr lang="ru-RU" sz="1700" b="1" dirty="0">
                <a:solidFill>
                  <a:schemeClr val="tx2"/>
                </a:solidFill>
              </a:rPr>
              <a:t>млн тонн, </a:t>
            </a:r>
            <a:r>
              <a:rPr lang="ru-RU" sz="1700" b="1" dirty="0" smtClean="0">
                <a:solidFill>
                  <a:schemeClr val="tx2"/>
                </a:solidFill>
              </a:rPr>
              <a:t>рост 1,9%.</a:t>
            </a:r>
            <a:endParaRPr lang="ru-RU" sz="1700" b="1" dirty="0">
              <a:solidFill>
                <a:schemeClr val="tx2"/>
              </a:solidFill>
            </a:endParaRP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endParaRPr lang="ru-RU" b="1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2023844"/>
            <a:ext cx="4910206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69448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rgbClr val="E73527"/>
                      </a:solidFill>
                    </a:rPr>
                    <a:t>Лидеры рынка в 2021 году</a:t>
                  </a:r>
                </a:p>
                <a:p>
                  <a:pPr algn="ctr"/>
                  <a:endParaRPr lang="ru-RU" sz="2400" dirty="0" smtClean="0">
                    <a:solidFill>
                      <a:srgbClr val="E73527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832338"/>
              </p:ext>
            </p:extLst>
          </p:nvPr>
        </p:nvGraphicFramePr>
        <p:xfrm>
          <a:off x="656556" y="3254333"/>
          <a:ext cx="4248472" cy="2219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 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</a:tr>
              <a:tr h="425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</a:t>
                      </a:r>
                      <a:r>
                        <a:rPr lang="en-US" sz="1400" b="1" dirty="0" smtClean="0">
                          <a:solidFill>
                            <a:srgbClr val="E73527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ЮБК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solidFill>
                            <a:srgbClr val="E73527"/>
                          </a:solidFill>
                        </a:rPr>
                        <a:t>       </a:t>
                      </a:r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Трансбункер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E73527"/>
                          </a:solidFill>
                        </a:rPr>
                        <a:t>       %</a:t>
                      </a:r>
                      <a:endParaRPr lang="ru-RU" sz="1400" b="1" dirty="0">
                        <a:solidFill>
                          <a:srgbClr val="E73527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10" y="219738"/>
            <a:ext cx="398170" cy="40095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245" y="3152261"/>
            <a:ext cx="4191749" cy="365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25">
            <a:extLst>
              <a:ext uri="{FF2B5EF4-FFF2-40B4-BE49-F238E27FC236}">
                <a16:creationId xmlns="" xmlns:a16="http://schemas.microsoft.com/office/drawing/2014/main" id="{DB487A1D-B74B-419C-9AA3-430CA068E2BC}"/>
              </a:ext>
            </a:extLst>
          </p:cNvPr>
          <p:cNvSpPr/>
          <p:nvPr/>
        </p:nvSpPr>
        <p:spPr>
          <a:xfrm>
            <a:off x="300584" y="6021288"/>
            <a:ext cx="812722" cy="800204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2687740" y="6453336"/>
            <a:ext cx="400063" cy="342011"/>
            <a:chOff x="7424912" y="5933522"/>
            <a:chExt cx="631618" cy="618344"/>
          </a:xfrm>
        </p:grpSpPr>
        <p:sp>
          <p:nvSpPr>
            <p:cNvPr id="3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42491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9" name="Picture 6" descr="C:\Users\Marina\Downloads\12568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3238" y="6045211"/>
              <a:ext cx="394965" cy="394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Группа 39"/>
          <p:cNvGrpSpPr/>
          <p:nvPr/>
        </p:nvGrpSpPr>
        <p:grpSpPr>
          <a:xfrm>
            <a:off x="3263804" y="6453336"/>
            <a:ext cx="400063" cy="342011"/>
            <a:chOff x="6614192" y="5933522"/>
            <a:chExt cx="631618" cy="618344"/>
          </a:xfrm>
        </p:grpSpPr>
        <p:sp>
          <p:nvSpPr>
            <p:cNvPr id="4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614192" y="5933522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2" name="Picture 7" descr="C:\Users\Marina\Downloads\1telegram_PNG10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2585" y="6094778"/>
              <a:ext cx="271462" cy="271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Группа 42"/>
          <p:cNvGrpSpPr/>
          <p:nvPr/>
        </p:nvGrpSpPr>
        <p:grpSpPr>
          <a:xfrm>
            <a:off x="3839868" y="6453336"/>
            <a:ext cx="400063" cy="342011"/>
            <a:chOff x="8260862" y="5921338"/>
            <a:chExt cx="631618" cy="618344"/>
          </a:xfrm>
        </p:grpSpPr>
        <p:sp>
          <p:nvSpPr>
            <p:cNvPr id="4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8260862" y="5921338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5" name="Picture 8" descr="C:\Users\Marina\Downloads\1480px-Yandex_Zen_logo_icon.svg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0085" y="6078613"/>
              <a:ext cx="318379" cy="318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Группа 50"/>
          <p:cNvGrpSpPr/>
          <p:nvPr/>
        </p:nvGrpSpPr>
        <p:grpSpPr>
          <a:xfrm>
            <a:off x="4387961" y="6453336"/>
            <a:ext cx="400063" cy="342011"/>
            <a:chOff x="6476776" y="4211646"/>
            <a:chExt cx="631618" cy="618344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6476776" y="4211646"/>
              <a:ext cx="631618" cy="61834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11" descr="C:\Users\Marina\Downloads\87421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6931" y="4305164"/>
              <a:ext cx="431308" cy="431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8" name="Picture 2" descr="C:\_D\PortNews\Инфо-поддержка\PORTNEWS_LOGO\2016-17-18\logo (5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49" y="6246210"/>
            <a:ext cx="661791" cy="3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Овал 33"/>
          <p:cNvSpPr/>
          <p:nvPr/>
        </p:nvSpPr>
        <p:spPr>
          <a:xfrm>
            <a:off x="4459147" y="3366519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476075" y="3778872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476075" y="4221088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459147" y="4653136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451399" y="5085184"/>
            <a:ext cx="148030" cy="1693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9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18567</TotalTime>
  <Words>570</Words>
  <Application>Microsoft Office PowerPoint</Application>
  <PresentationFormat>Экран (4:3)</PresentationFormat>
  <Paragraphs>209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Российский рынок бункеровки судов:  несмотря на «шторм»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Marina</cp:lastModifiedBy>
  <cp:revision>521</cp:revision>
  <cp:lastPrinted>2018-06-19T07:54:32Z</cp:lastPrinted>
  <dcterms:created xsi:type="dcterms:W3CDTF">2014-11-24T10:47:19Z</dcterms:created>
  <dcterms:modified xsi:type="dcterms:W3CDTF">2022-06-27T08:53:51Z</dcterms:modified>
</cp:coreProperties>
</file>