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4569" autoAdjust="0"/>
  </p:normalViewPr>
  <p:slideViewPr>
    <p:cSldViewPr>
      <p:cViewPr varScale="1">
        <p:scale>
          <a:sx n="59" d="100"/>
          <a:sy n="59" d="100"/>
        </p:scale>
        <p:origin x="1450" y="58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14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66118295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Кавы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Текст заголовка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pic>
        <p:nvPicPr>
          <p:cNvPr id="33" name="mr_RU_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6316" y="85361"/>
            <a:ext cx="5372169" cy="77653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 dirty="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35" name="Shape 35"/>
          <p:cNvSpPr/>
          <p:nvPr/>
        </p:nvSpPr>
        <p:spPr>
          <a:xfrm>
            <a:off x="563298" y="2844594"/>
            <a:ext cx="11707338" cy="5124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155575" lvl="0" defTabSz="449580">
              <a:spcBef>
                <a:spcPts val="500"/>
              </a:spcBef>
              <a:defRPr sz="1800"/>
            </a:pP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Сергеев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Владимир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Александрович</a:t>
            </a:r>
            <a:endParaRPr sz="2400" dirty="0">
              <a:uFill>
                <a:solidFill>
                  <a:srgbClr val="80808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председатель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Совета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саморегулируемой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организации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«</a:t>
            </a: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Российская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Ассоциация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Морских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и </a:t>
            </a: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Речных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4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Бункеровщиков</a:t>
            </a:r>
            <a:r>
              <a:rPr sz="24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»</a:t>
            </a:r>
            <a:endParaRPr sz="24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lang="en-US"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r>
              <a:rPr lang="ru-RU" b="1" dirty="0">
                <a:solidFill>
                  <a:schemeClr val="tx1"/>
                </a:solidFill>
                <a:uFill>
                  <a:solidFill/>
                </a:uFill>
                <a:latin typeface="Helvetica"/>
                <a:ea typeface="Helvetica"/>
                <a:cs typeface="Helvetica"/>
              </a:rPr>
              <a:t>Актуальные изменения законодательства               </a:t>
            </a:r>
          </a:p>
          <a:p>
            <a:r>
              <a:rPr lang="ru-RU" b="1" dirty="0">
                <a:solidFill>
                  <a:schemeClr val="tx1"/>
                </a:solidFill>
                <a:uFill>
                  <a:solidFill/>
                </a:uFill>
                <a:latin typeface="Helvetica"/>
                <a:ea typeface="Helvetica"/>
                <a:cs typeface="Helvetica"/>
              </a:rPr>
              <a:t>в сфере бункеровки судов</a:t>
            </a:r>
          </a:p>
          <a:p>
            <a:pPr marR="155575" lvl="0" defTabSz="449580">
              <a:spcBef>
                <a:spcPts val="500"/>
              </a:spcBef>
              <a:defRPr sz="1800"/>
            </a:pPr>
            <a:endParaRPr lang="en-US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lang="ru-RU"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lang="ru-RU" sz="2200" dirty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20 - 21 июня 2024 г. Санкт-Петербург </a:t>
            </a:r>
            <a:endParaRPr sz="2200" dirty="0">
              <a:solidFill>
                <a:srgbClr val="C82506"/>
              </a:solidFill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5776" y="627600"/>
            <a:ext cx="11555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4701" y="383261"/>
            <a:ext cx="11699742" cy="884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Внести в статью 12 Федерального закона от 4 мая 2011 года</a:t>
            </a:r>
            <a:br>
              <a:rPr lang="ru-RU" sz="2800" b="1" dirty="0"/>
            </a:br>
            <a:r>
              <a:rPr lang="ru-RU" sz="2800" b="1" dirty="0"/>
              <a:t>№ 99-ФЗ «О лицензировании отдельных видов деятельности» следующие изменения:</a:t>
            </a:r>
          </a:p>
          <a:p>
            <a:pPr algn="just"/>
            <a:r>
              <a:rPr lang="ru-RU" sz="2550" b="1" dirty="0"/>
              <a:t>1)</a:t>
            </a:r>
            <a:r>
              <a:rPr lang="ru-RU" sz="2550" dirty="0"/>
              <a:t> </a:t>
            </a:r>
            <a:r>
              <a:rPr lang="ru-RU" sz="2550" b="1" dirty="0"/>
              <a:t>пункт 21 дополнить словами </a:t>
            </a:r>
            <a:r>
              <a:rPr lang="ru-RU" sz="2550" dirty="0"/>
              <a:t>«(за исключением деятельности по перевозкам внутренним водным и морским транспортом нефти и нефтепродуктов, осуществляемой членами саморегулируемой организации в сфере деятельности по бункеровке судов, сведения о которой внесены в государственный реестр саморегулируемых организаций в сфере деятельности по бункеровке судов в соответствии со статьей 19.2 Федерального закона от 8 ноября2007 года № 261-ФЗ «О морских портах в </a:t>
            </a:r>
            <a:r>
              <a:rPr lang="ru-RU" sz="2550"/>
              <a:t>Российской Федерации </a:t>
            </a:r>
            <a:r>
              <a:rPr lang="ru-RU" sz="2550" dirty="0"/>
              <a:t>о внесении изменений в отдельные законодательные акты Российской Федерации»)»;</a:t>
            </a:r>
          </a:p>
          <a:p>
            <a:pPr algn="just"/>
            <a:r>
              <a:rPr lang="ru-RU" sz="2550" b="1" dirty="0"/>
              <a:t>2)</a:t>
            </a:r>
            <a:r>
              <a:rPr lang="ru-RU" sz="2550" dirty="0"/>
              <a:t> </a:t>
            </a:r>
            <a:r>
              <a:rPr lang="ru-RU" sz="2550" b="1" dirty="0"/>
              <a:t>пункт 28 дополнить словами </a:t>
            </a:r>
            <a:r>
              <a:rPr lang="ru-RU" sz="2550" dirty="0"/>
              <a:t>«(за исключением погрузочно-разгрузочной деятельности применительно к нефти и нефтепродуктам на внутреннем водном транспорте и в морских портах, осуществляемой членами саморегулируемой организации в сфере деятельности по бункеровке судов, сведения о которой внесены в государственный реестр саморегулируемых организаций в сфере деятельности по бункеровке судов в соответствии со статьей 19</a:t>
            </a:r>
            <a:r>
              <a:rPr lang="ru-RU" sz="2550" baseline="30000" dirty="0"/>
              <a:t>2 </a:t>
            </a:r>
            <a:r>
              <a:rPr lang="ru-RU" sz="2550" dirty="0"/>
              <a:t>Федерального закона от 8 ноября 2007 года № 261-ФЗ «О морских портах в Российской Федерации и о внесении изменений в отдельные законодательные акты Российской Федерации»)».</a:t>
            </a:r>
          </a:p>
          <a:p>
            <a:pPr algn="just"/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26056796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392432" y="446484"/>
            <a:ext cx="12086632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 dirty="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35" name="Shape 35"/>
          <p:cNvSpPr/>
          <p:nvPr/>
        </p:nvSpPr>
        <p:spPr>
          <a:xfrm>
            <a:off x="563299" y="5186261"/>
            <a:ext cx="11707338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solidFill>
                <a:srgbClr val="C82506"/>
              </a:solidFill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432" y="-163760"/>
            <a:ext cx="11878205" cy="9036182"/>
          </a:xfrm>
        </p:spPr>
        <p:txBody>
          <a:bodyPr>
            <a:noAutofit/>
          </a:bodyPr>
          <a:lstStyle/>
          <a:p>
            <a:pPr algn="just"/>
            <a:endParaRPr lang="ru-RU" sz="1800" b="1" dirty="0"/>
          </a:p>
          <a:p>
            <a:pPr marL="0" indent="0" algn="just">
              <a:buNone/>
            </a:pPr>
            <a:r>
              <a:rPr lang="en-US" sz="2800" b="1" dirty="0">
                <a:solidFill>
                  <a:schemeClr val="tx1"/>
                </a:solidFill>
              </a:rPr>
              <a:t>- </a:t>
            </a:r>
            <a:r>
              <a:rPr lang="ru-RU" sz="2800" b="1" dirty="0">
                <a:solidFill>
                  <a:schemeClr val="tx1"/>
                </a:solidFill>
              </a:rPr>
              <a:t>Постановление Правительства РФ от 30 декабря 2020 года № 2366 «Об организации предупреждения и ликвидации разливов нефти и нефтепродуктов на континентальном шельфе Российской Федерации, во внутренних морских водах, в территориальном море и прилежащей зоне Российской Федерации</a:t>
            </a:r>
            <a:r>
              <a:rPr lang="ru-RU" sz="2800" b="1" dirty="0" smtClean="0">
                <a:solidFill>
                  <a:schemeClr val="tx1"/>
                </a:solidFill>
              </a:rPr>
              <a:t>»																	  </a:t>
            </a:r>
            <a:r>
              <a:rPr lang="en-US" sz="2800" b="1" dirty="0" smtClean="0">
                <a:solidFill>
                  <a:schemeClr val="tx1"/>
                </a:solidFill>
              </a:rPr>
              <a:t>- </a:t>
            </a:r>
            <a:r>
              <a:rPr lang="ru-RU" sz="2800" b="1" dirty="0">
                <a:solidFill>
                  <a:schemeClr val="tx1"/>
                </a:solidFill>
              </a:rPr>
              <a:t>Законопроект «О внесении изменений в Федеральный закон «Об экологической экспертизе» и в иные законодательные акты Российской Федерации» </a:t>
            </a:r>
            <a:r>
              <a:rPr lang="ru-RU" sz="2600" dirty="0">
                <a:solidFill>
                  <a:schemeClr val="tx1"/>
                </a:solidFill>
              </a:rPr>
              <a:t>(в том числе в федеральный закон от 30 ноября 1995 года N 187-ФЗ «О континентальном шельфе Российской Федерации» и в федеральный закон от 31 июля 1998 г. N 155-ФЗ «О внутренних морских водах, территориальном море и прилежащей зоне Российской Федерации»),</a:t>
            </a:r>
            <a:r>
              <a:rPr lang="ru-RU" sz="2600" b="1" dirty="0">
                <a:solidFill>
                  <a:schemeClr val="tx1"/>
                </a:solidFill>
              </a:rPr>
              <a:t> </a:t>
            </a:r>
            <a:r>
              <a:rPr lang="ru-RU" sz="2600" i="1" dirty="0"/>
              <a:t>принят Федеральный </a:t>
            </a:r>
            <a:r>
              <a:rPr lang="ru-RU" sz="2800" i="1" dirty="0"/>
              <a:t>закон № 673-ФЗ от 25.12.2023, вступит в силу </a:t>
            </a:r>
            <a:r>
              <a:rPr lang="ru-RU" sz="2800" i="1" dirty="0" smtClean="0"/>
              <a:t>01.09.2024						                   </a:t>
            </a:r>
            <a:r>
              <a:rPr lang="ru-RU" sz="2800" b="1" i="1" dirty="0" smtClean="0">
                <a:solidFill>
                  <a:schemeClr val="tx1"/>
                </a:solidFill>
              </a:rPr>
              <a:t>-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Законопроект</a:t>
            </a:r>
            <a:r>
              <a:rPr lang="ru-RU" sz="2800" b="1" dirty="0"/>
              <a:t> «О внесении изменений в отдельные законодательные акты Российской Федерации» (в части ведения Реестра поставщиков бункерного топлива и законодательного закрепления обязательного саморегулирования деятельности по бункеровке судов в морских портах) </a:t>
            </a:r>
            <a:r>
              <a:rPr lang="ru-RU" sz="2800" b="1" dirty="0">
                <a:solidFill>
                  <a:schemeClr val="tx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437964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534195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 dirty="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3298" y="495645"/>
            <a:ext cx="11752968" cy="10772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/>
              <a:t>Доработанный по замечаниям Рабочей группы Проект постановления, представленный письмом Минтранса России от 24.04.2023 № АП-Д5-11/9057, который был согласован Рабочей группой в полном составе (п. 6 Протокола № 105-РГПС/ВБ от 03.05.2023 г.), содержал принципиально значимые для бизнеса положения, исключающие избыточные обязательные требования к эксплуатирующим организациям, а именно предлагалось:</a:t>
            </a:r>
          </a:p>
          <a:p>
            <a:pPr algn="just">
              <a:lnSpc>
                <a:spcPct val="150000"/>
              </a:lnSpc>
            </a:pPr>
            <a:r>
              <a:rPr lang="ru-RU" sz="2500" b="1" dirty="0"/>
              <a:t>-</a:t>
            </a:r>
            <a:r>
              <a:rPr lang="ru-RU" sz="2500" dirty="0"/>
              <a:t> </a:t>
            </a:r>
            <a:r>
              <a:rPr lang="ru-RU" sz="2500" b="1" dirty="0"/>
              <a:t>Пункт 4 Правил исключить (с перечнем приложений к плану ЛРН)</a:t>
            </a:r>
            <a:endParaRPr lang="ru-RU" sz="2500" dirty="0"/>
          </a:p>
          <a:p>
            <a:pPr algn="just">
              <a:lnSpc>
                <a:spcPct val="150000"/>
              </a:lnSpc>
            </a:pPr>
            <a:r>
              <a:rPr lang="ru-RU" sz="2500" b="1" dirty="0"/>
              <a:t>- Пункт 7 Порядка дополнить абзацами следующего содержания:</a:t>
            </a:r>
            <a:endParaRPr lang="ru-RU" sz="2500" dirty="0"/>
          </a:p>
          <a:p>
            <a:pPr algn="just"/>
            <a:r>
              <a:rPr lang="ru-RU" sz="2500" b="1" dirty="0"/>
              <a:t>«Проведение комплексных учений не требуется при внесении заявителем изменений в утвержденный план предупреждения и ликвидации разливов нефти и нефтепродуктов, за исключением внесения следующих изменений:</a:t>
            </a:r>
          </a:p>
          <a:p>
            <a:pPr algn="just"/>
            <a:r>
              <a:rPr lang="ru-RU" sz="2500" b="1" dirty="0"/>
              <a:t>- изменения максимального расчетного объема разлива нефти и нефтепродуктов (в сторону увеличения);</a:t>
            </a:r>
          </a:p>
          <a:p>
            <a:pPr algn="just"/>
            <a:r>
              <a:rPr lang="ru-RU" sz="2500" b="1" dirty="0"/>
              <a:t>- изменения расчета достаточности состава сил и средств для ликвидации максимального расчетного объема разлива нефти и нефтепродуктов (в сторону уменьшения количественного состава сил и средств и (или) снижения технических характеристик судов и оборудования); </a:t>
            </a:r>
          </a:p>
          <a:p>
            <a:pPr algn="just"/>
            <a:r>
              <a:rPr lang="ru-RU" sz="2500" b="1" dirty="0"/>
              <a:t>- изменения расчетного времени (сроков) ликвидации максимального расчетного объема разлива нефти и нефтепродуктов (в сторону увеличения).»</a:t>
            </a:r>
          </a:p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endParaRPr lang="ru-RU" sz="2600" b="1" dirty="0"/>
          </a:p>
          <a:p>
            <a:pPr lvl="0" algn="just">
              <a:spcBef>
                <a:spcPts val="4200"/>
              </a:spcBef>
              <a:buSzPct val="75000"/>
            </a:pPr>
            <a:r>
              <a:rPr lang="ru-RU" sz="2300" b="1" dirty="0"/>
              <a:t>	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1760" y="396613"/>
            <a:ext cx="11699742" cy="102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/>
              <a:t>В результате проделанной работы</a:t>
            </a:r>
            <a:r>
              <a:rPr lang="ru-RU" sz="2400" dirty="0"/>
              <a:t> было издано Постановление Правительства РФ от 14 декабря 2023 г. N 2152 "О внесении изменений в постановление Правительства Российской Федерации от 30 декабря 2020 г. N 2366" (вступает в силу с 01 сентября 2024 года), которым:</a:t>
            </a:r>
          </a:p>
          <a:p>
            <a:pPr lvl="0" algn="just"/>
            <a:r>
              <a:rPr lang="ru-RU" sz="2400" b="1" dirty="0"/>
              <a:t>- отменяется обязанность представления эксплуатирующей организацией с согласуемым планом ЛРН указанных в п. 4 Правил обязательных приложений к нему </a:t>
            </a:r>
            <a:r>
              <a:rPr lang="ru-RU" sz="2400" dirty="0"/>
              <a:t>(а именно, документов о наличии собственных или привлекаемых АСФ, документы об аттестации АСФ, лицензии на осуществление деятельности по сбору, транспортированию, обработке, утилизации, обезвреживанию, размещению отходов); 						   </a:t>
            </a:r>
            <a:r>
              <a:rPr lang="ru-RU" sz="2400" dirty="0" smtClean="0"/>
              <a:t> - </a:t>
            </a:r>
            <a:r>
              <a:rPr lang="ru-RU" sz="2400" b="1" dirty="0"/>
              <a:t>из последнего абзаца пункта 12 Порядка, с основаниями возврата документов на доработку заявителю, исключается коррупциогенное положение:                               </a:t>
            </a:r>
            <a:r>
              <a:rPr lang="ru-RU" sz="2400" b="1" dirty="0" smtClean="0"/>
              <a:t>												   </a:t>
            </a:r>
            <a:r>
              <a:rPr lang="ru-RU" sz="2400" dirty="0" smtClean="0"/>
              <a:t>« </a:t>
            </a:r>
            <a:r>
              <a:rPr lang="ru-RU" sz="2400" dirty="0"/>
              <a:t>наличие недостоверной </a:t>
            </a:r>
            <a:r>
              <a:rPr lang="ru-RU" sz="2400" u="sng" dirty="0">
                <a:solidFill>
                  <a:srgbClr val="FF0000"/>
                </a:solidFill>
              </a:rPr>
              <a:t>и (или) противоречивой </a:t>
            </a:r>
            <a:r>
              <a:rPr lang="ru-RU" sz="2400" dirty="0"/>
              <a:t>информации в заявлении и прилагаемых к нему документах.»;        </a:t>
            </a:r>
            <a:r>
              <a:rPr lang="ru-RU" sz="2400" i="1" dirty="0"/>
              <a:t>									              </a:t>
            </a:r>
            <a:r>
              <a:rPr lang="ru-RU" sz="2400" b="1" i="1" dirty="0"/>
              <a:t>-</a:t>
            </a:r>
            <a:r>
              <a:rPr lang="ru-RU" sz="2400" i="1" dirty="0"/>
              <a:t>  </a:t>
            </a:r>
            <a:r>
              <a:rPr lang="ru-RU" sz="2400" b="1" dirty="0" err="1"/>
              <a:t>пп</a:t>
            </a:r>
            <a:r>
              <a:rPr lang="ru-RU" sz="2400" dirty="0"/>
              <a:t>.</a:t>
            </a:r>
            <a:r>
              <a:rPr lang="ru-RU" sz="2400" b="1" dirty="0"/>
              <a:t> (б) п. 21 Порядка, содержащий одно из оснований для признания Комиссией результатов комплексных учений неудовлетворительными, дополнен уточняющими положениями:            			</a:t>
            </a:r>
            <a:r>
              <a:rPr lang="ru-RU" sz="2400" b="1"/>
              <a:t>                                 </a:t>
            </a:r>
            <a:r>
              <a:rPr lang="ru-RU" sz="2400" i="1" smtClean="0"/>
              <a:t>« </a:t>
            </a:r>
            <a:r>
              <a:rPr lang="ru-RU" sz="2400" dirty="0"/>
              <a:t>б) неучастие в тренировочных учениях аварийно-спасательных служб (формирований), предусмотренных планом проведения тренировочных учений, либо участие в тренировочных учениях судов и оборудования с техническими характеристиками </a:t>
            </a:r>
            <a:r>
              <a:rPr lang="ru-RU" sz="2400" b="1" dirty="0"/>
              <a:t>ниже</a:t>
            </a:r>
            <a:r>
              <a:rPr lang="ru-RU" sz="2400" dirty="0"/>
              <a:t> предусмотренных планом проведения тренировочных учений и (или) в количестве </a:t>
            </a:r>
            <a:r>
              <a:rPr lang="ru-RU" sz="2400" b="1" dirty="0"/>
              <a:t>меньшем</a:t>
            </a:r>
            <a:r>
              <a:rPr lang="ru-RU" sz="2400" dirty="0"/>
              <a:t>, чем предусмотрено планом проведения тренировочных учений. ».</a:t>
            </a:r>
          </a:p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71064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3298" y="383261"/>
            <a:ext cx="11878205" cy="1007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700" b="1" dirty="0"/>
              <a:t>Федеральный закон № 673-ФЗ от 25.12.2023 «О внесении изменений в Федеральный закон "Об экологической экспертизе", отдельные законодательные акты Российской Федерации …»</a:t>
            </a:r>
            <a:endParaRPr lang="ru-RU" dirty="0"/>
          </a:p>
          <a:p>
            <a:pPr algn="just"/>
            <a:r>
              <a:rPr lang="ru-RU" sz="2500" b="1" dirty="0"/>
              <a:t>-</a:t>
            </a:r>
            <a:r>
              <a:rPr lang="ru-RU" sz="2500" dirty="0"/>
              <a:t> </a:t>
            </a:r>
            <a:r>
              <a:rPr lang="ru-RU" sz="2500" b="1" dirty="0"/>
              <a:t>В Федеральном законе "Об экологической экспертизе" </a:t>
            </a:r>
            <a:r>
              <a:rPr lang="ru-RU" sz="2500" dirty="0"/>
              <a:t>- сокращены сроки проведения и детально регламентирован порядок проведения ГЭЭ, для определенных объектов ГЭЭ указаны случаи, в которых </a:t>
            </a:r>
            <a:r>
              <a:rPr lang="ru-RU" sz="2500" dirty="0"/>
              <a:t>н</a:t>
            </a:r>
            <a:r>
              <a:rPr lang="ru-RU" sz="2500" dirty="0" smtClean="0"/>
              <a:t>е </a:t>
            </a:r>
            <a:r>
              <a:rPr lang="ru-RU" sz="2500" dirty="0"/>
              <a:t>требуется проведение государственной экологической экспертизы проектной документации объекта капитального строительства, предполагаемого к строительству, реконструкции в пределах земельных участков, на которых расположены объекты капитального строительства.</a:t>
            </a:r>
          </a:p>
          <a:p>
            <a:pPr algn="just"/>
            <a:r>
              <a:rPr lang="ru-RU" sz="2500" b="1" dirty="0"/>
              <a:t>- В Федеральном законе от 10 января 2002 года N 7-ФЗ "Об охране окружающей среды»:</a:t>
            </a:r>
          </a:p>
          <a:p>
            <a:pPr algn="just"/>
            <a:r>
              <a:rPr lang="ru-RU" sz="2500" b="1" dirty="0"/>
              <a:t>   Статья 32. Проведение оценки воздействия на окружающую среду»</a:t>
            </a:r>
          </a:p>
          <a:p>
            <a:pPr algn="just"/>
            <a:r>
              <a:rPr lang="ru-RU" sz="2500" dirty="0"/>
              <a:t>«1. Оценка воздействия на окружающую среду проводится в отношении планируемой хозяйственной и иной деятельности, которая может оказать прямое или косвенное воздействие на окружающую среду.»</a:t>
            </a:r>
          </a:p>
          <a:p>
            <a:pPr algn="just"/>
            <a:r>
              <a:rPr lang="ru-RU" sz="2500" b="1" dirty="0"/>
              <a:t>    Статья 33. Экологическая экспертиза</a:t>
            </a:r>
            <a:endParaRPr lang="ru-RU" sz="2500" dirty="0"/>
          </a:p>
          <a:p>
            <a:pPr algn="just"/>
            <a:r>
              <a:rPr lang="ru-RU" sz="2500" dirty="0"/>
              <a:t>«1. Экологическая экспертиза проводится в целях установления соответствия документов и (или) документации, обосновывающих планируемую в связи с реализацией объекта экологической экспертизы хозяйственную и иную деятельность, требованиям в области охраны окружающей среды в целях предотвращения негативного воздействия такой деятельности на окружающую среду.»</a:t>
            </a:r>
          </a:p>
          <a:p>
            <a:pPr algn="just"/>
            <a:endParaRPr lang="ru-RU" sz="2400" b="1" dirty="0"/>
          </a:p>
          <a:p>
            <a:pPr marL="342900" indent="-342900" algn="just">
              <a:buFontTx/>
              <a:buChar char="-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311708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31761" y="34042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3298" y="367638"/>
            <a:ext cx="11878205" cy="869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/>
              <a:t>Законопроект «О внесении изменений в отдельные законодательные акты Российской Федерации» (в части ведения Реестра поставщиков бункерного топлива и законодательного закрепления обязательного саморегулирования деятельности по бункеровке судов в морских портах), вносится Правительством РФ </a:t>
            </a:r>
          </a:p>
          <a:p>
            <a:pPr algn="just"/>
            <a:r>
              <a:rPr lang="ru-RU" sz="2500" b="1" dirty="0"/>
              <a:t>- В Федеральный закон от 8 ноября 2007года № 261-ФЗ «О морских портах в Российской Федерации…»: </a:t>
            </a:r>
          </a:p>
          <a:p>
            <a:pPr algn="just"/>
            <a:r>
              <a:rPr lang="ru-RU" sz="2400" dirty="0"/>
              <a:t>« </a:t>
            </a:r>
            <a:r>
              <a:rPr lang="ru-RU" sz="2400" b="1" dirty="0"/>
              <a:t>бункерное топливо </a:t>
            </a:r>
            <a:r>
              <a:rPr lang="ru-RU" sz="2400" dirty="0"/>
              <a:t>– топливо, включая смазочное масло, используемое или предназначенное для обеспечения эксплуатации и технического обслуживания судов »</a:t>
            </a:r>
          </a:p>
          <a:p>
            <a:pPr algn="just"/>
            <a:r>
              <a:rPr lang="ru-RU" sz="2400" dirty="0"/>
              <a:t>«   </a:t>
            </a:r>
            <a:r>
              <a:rPr lang="ru-RU" sz="2400" b="1" dirty="0"/>
              <a:t>бункеровка судна </a:t>
            </a:r>
            <a:r>
              <a:rPr lang="ru-RU" sz="2400" dirty="0"/>
              <a:t>– предоставление судну бункерного топлива »</a:t>
            </a:r>
          </a:p>
          <a:p>
            <a:pPr algn="just"/>
            <a:r>
              <a:rPr lang="ru-RU" sz="2400" dirty="0"/>
              <a:t>« </a:t>
            </a:r>
            <a:r>
              <a:rPr lang="ru-RU" sz="2400" b="1" dirty="0"/>
              <a:t>деятельность по бункеровке судов </a:t>
            </a:r>
            <a:r>
              <a:rPr lang="ru-RU" sz="2400" dirty="0"/>
              <a:t>– деятельность по предоставлению судам бункерного топлива, включающая перевозку опасных грузов (нефть и нефтепродукты) морским и (или) внутренним водным транспортом и погрузочно-разгрузочную деятельность применительно к опасным грузам (нефть и нефтепродукты) в морских портах и (или) на внутреннем водном транспорте »</a:t>
            </a:r>
          </a:p>
          <a:p>
            <a:pPr algn="just"/>
            <a:r>
              <a:rPr lang="ru-RU" sz="2400" dirty="0"/>
              <a:t>« </a:t>
            </a:r>
            <a:r>
              <a:rPr lang="ru-RU" sz="2400" b="1" dirty="0"/>
              <a:t>поставщики бункерного топлива </a:t>
            </a:r>
            <a:r>
              <a:rPr lang="ru-RU" sz="2400" dirty="0"/>
              <a:t>– индивидуальные предприниматели, юридические лица, являющиеся членами саморегулируемой организации в сфере деятельности по бункеровке судов, осуществляющие деятельность по предоставлению судам бункерного топлива в целях торгового мореплавания в морских портах, включая перевозку опасных грузов (нефть и нефтепродукты) морским транспортом и погрузочно-разгрузочную деятельность применительно к опасным грузам (нефть и нефтепродукты) в морских портах.»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296486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5776" y="627600"/>
            <a:ext cx="11555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3298" y="383262"/>
            <a:ext cx="11699742" cy="932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/>
              <a:t>- Реестр поставщиков бункерного топлива должен содержать</a:t>
            </a:r>
            <a:r>
              <a:rPr lang="ru-RU" sz="2600" dirty="0"/>
              <a:t>:</a:t>
            </a:r>
          </a:p>
          <a:p>
            <a:pPr algn="just"/>
            <a:r>
              <a:rPr lang="ru-RU" sz="2600" dirty="0"/>
              <a:t>1) сведения о поставщиках бункерного топлива и саморегулируемых организациях в сфере деятельности по бункеровке судов, членами которых они являются;</a:t>
            </a:r>
          </a:p>
          <a:p>
            <a:pPr algn="just"/>
            <a:r>
              <a:rPr lang="ru-RU" sz="2600" dirty="0"/>
              <a:t>2) сведения о морских портах, в которых поставщиками бункерного топлива осуществляется бункеровка судов.</a:t>
            </a:r>
          </a:p>
          <a:p>
            <a:pPr algn="just"/>
            <a:r>
              <a:rPr lang="ru-RU" sz="2600" b="1" dirty="0"/>
              <a:t>- Саморегулируемой организацией в сфере деятельности</a:t>
            </a:r>
            <a:br>
              <a:rPr lang="ru-RU" sz="2600" b="1" dirty="0"/>
            </a:br>
            <a:r>
              <a:rPr lang="ru-RU" sz="2600" b="1" dirty="0"/>
              <a:t>по бункеровке судов</a:t>
            </a:r>
            <a:r>
              <a:rPr lang="ru-RU" sz="2600" dirty="0"/>
              <a:t> признается некоммерческая организация,</a:t>
            </a:r>
            <a:br>
              <a:rPr lang="ru-RU" sz="2600" dirty="0"/>
            </a:br>
            <a:r>
              <a:rPr lang="ru-RU" sz="2600" dirty="0"/>
              <a:t>которая основана на членстве осуществляющих деятельность</a:t>
            </a:r>
            <a:br>
              <a:rPr lang="ru-RU" sz="2600" dirty="0"/>
            </a:br>
            <a:r>
              <a:rPr lang="ru-RU" sz="2600" dirty="0"/>
              <a:t>по бункеровке судов индивидуальных предпринимателей, юридических лиц, соответствует требованиям, установленным Федеральным законом от 1 декабря 2007 года № 315-ФЗ «О саморегулируемых организациях» и настоящим Федеральным законом, создана в целях, установленных частью 2 настоящей статьи, и сведения о которой включены в государственный реестр саморегулируемых организаций в сфере деятельности по бункеровке судов.</a:t>
            </a:r>
          </a:p>
          <a:p>
            <a:pPr algn="just"/>
            <a:r>
              <a:rPr lang="ru-RU" sz="2600" b="1" dirty="0"/>
              <a:t>- Деятельность по бункеровке судов </a:t>
            </a:r>
            <a:r>
              <a:rPr lang="ru-RU" sz="2600" dirty="0"/>
              <a:t>осуществляется индивидуальными предпринимателями, юридическими лицами, являющимися членами саморегулируемой организации и имеющими выданное саморегулируемой организацией  свидетельство о членстве в саморегулируемой организации и о соответствии установленным ею требованиям.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384105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5776" y="627600"/>
            <a:ext cx="11555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3298" y="383262"/>
            <a:ext cx="11699742" cy="9140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-</a:t>
            </a:r>
            <a:r>
              <a:rPr lang="ru-RU" sz="2800" dirty="0"/>
              <a:t> При осуществлении деятельности по перевозкам нефти</a:t>
            </a:r>
            <a:br>
              <a:rPr lang="ru-RU" sz="2800" dirty="0"/>
            </a:br>
            <a:r>
              <a:rPr lang="ru-RU" sz="2800" dirty="0"/>
              <a:t>и нефтепродуктов морским транспортом, погрузочно-разгрузочной деятельности применительно к нефти и нефтепродуктам в морских портах членами саморегулируемой организации, сведения о которой внесены в государственный реестр в соответствии с настоящей статьей, </a:t>
            </a:r>
            <a:r>
              <a:rPr lang="ru-RU" sz="2800" b="1" dirty="0"/>
              <a:t>наличие лицензии на осуществление указанной деятельности не требуется</a:t>
            </a:r>
            <a:r>
              <a:rPr lang="ru-RU" sz="2800" dirty="0"/>
              <a:t>.</a:t>
            </a:r>
          </a:p>
          <a:p>
            <a:pPr algn="just"/>
            <a:r>
              <a:rPr lang="ru-RU" sz="2800" b="1" dirty="0"/>
              <a:t>-</a:t>
            </a:r>
            <a:r>
              <a:rPr lang="ru-RU" sz="2800" dirty="0"/>
              <a:t> </a:t>
            </a:r>
            <a:r>
              <a:rPr lang="ru-RU" sz="2800" b="1" dirty="0"/>
              <a:t>Федеральный государственный контроль (надзор) за деятельностью саморегулируемых организаций </a:t>
            </a:r>
            <a:r>
              <a:rPr lang="ru-RU" sz="2800" dirty="0"/>
              <a:t>осуществляется федеральным органом исполнительной власти, осуществляющим функции по контролю и надзору в сфере транспорта (далее в настоящей статье – уполномоченный орган по контролю),в порядке, установленном уполномоченным органом по контролю.</a:t>
            </a:r>
          </a:p>
          <a:p>
            <a:pPr algn="just"/>
            <a:r>
              <a:rPr lang="ru-RU" sz="2800" b="1" dirty="0"/>
              <a:t>- Предметом федерального государственного контроля (надзора) за деятельностью саморегулируемых организаций</a:t>
            </a:r>
            <a:r>
              <a:rPr lang="ru-RU" sz="2800" dirty="0"/>
              <a:t> является соблюдение саморегулируемой организацией требований к саморегулируемым организациям и их деятельности, установленных настоящим Федеральным законом, другими федеральными законами, нормативными правовыми актами Российской Федерации.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987316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5776" y="627600"/>
            <a:ext cx="11555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3298" y="383262"/>
            <a:ext cx="11699742" cy="889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/>
              <a:t>- Статью 5 Кодекса внутреннего водного транспорта</a:t>
            </a:r>
            <a:br>
              <a:rPr lang="ru-RU" sz="3200" b="1" dirty="0"/>
            </a:br>
            <a:r>
              <a:rPr lang="ru-RU" sz="3200" b="1" dirty="0"/>
              <a:t>Российской Федерации</a:t>
            </a:r>
            <a:r>
              <a:rPr lang="ru-RU" sz="3200" dirty="0"/>
              <a:t> от 7 марта 2001 года № 24-ФЗ дополнить абзацем следующего содержания:</a:t>
            </a:r>
          </a:p>
          <a:p>
            <a:pPr algn="just"/>
            <a:r>
              <a:rPr lang="ru-RU" sz="3200" dirty="0"/>
              <a:t>«При осуществлении деятельности по перевозкам внутренним водным транспортом нефти и нефтепродуктов, погрузочно-разгрузочной деятельности применительно к нефти и нефтепродуктам на внутреннем водном транспорте членами саморегулируемой организации в сфере деятельности по бункеровке судов, сведения о которой внесены в государственный реестр саморегулируемых организаций в сфере деятельности по бункеровке судов в соответствии со статьей 19</a:t>
            </a:r>
            <a:r>
              <a:rPr lang="ru-RU" sz="3200" baseline="30000" dirty="0"/>
              <a:t>2 </a:t>
            </a:r>
            <a:r>
              <a:rPr lang="ru-RU" sz="3200" dirty="0"/>
              <a:t>Федерального закона от 8 ноября 2007 года № 261-ФЗ «О морских портах в Российской Федерации о внесении изменений в отдельные законодательные акты Российской Федерации», </a:t>
            </a:r>
            <a:r>
              <a:rPr lang="ru-RU" sz="3200" b="1" dirty="0"/>
              <a:t>наличие лицензии на осуществление указанной деятельности не требуется</a:t>
            </a:r>
            <a:r>
              <a:rPr lang="ru-RU" sz="3200" dirty="0"/>
              <a:t>.»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641306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9842</TotalTime>
  <Words>518</Words>
  <Application>Microsoft Office PowerPoint</Application>
  <PresentationFormat>Произвольный</PresentationFormat>
  <Paragraphs>53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Helvetica</vt:lpstr>
      <vt:lpstr>Helvetica Light</vt:lpstr>
      <vt:lpstr>Helvetica Neue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Emerald</cp:lastModifiedBy>
  <cp:revision>116</cp:revision>
  <dcterms:modified xsi:type="dcterms:W3CDTF">2024-06-20T06:54:42Z</dcterms:modified>
</cp:coreProperties>
</file>