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6" r:id="rId2"/>
    <p:sldMasterId id="2147483680" r:id="rId3"/>
  </p:sldMasterIdLst>
  <p:notesMasterIdLst>
    <p:notesMasterId r:id="rId9"/>
  </p:notesMasterIdLst>
  <p:sldIdLst>
    <p:sldId id="262" r:id="rId4"/>
    <p:sldId id="259" r:id="rId5"/>
    <p:sldId id="261" r:id="rId6"/>
    <p:sldId id="260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6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32B28-D6F9-4E95-AB6F-59CCC902E42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E44B0-26D2-41E0-9038-749552A82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26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7.xml"/><Relationship Id="rId7" Type="http://schemas.openxmlformats.org/officeDocument/2006/relationships/image" Target="../media/image4.jp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7.png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9.xml"/><Relationship Id="rId7" Type="http://schemas.openxmlformats.org/officeDocument/2006/relationships/image" Target="../media/image8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1.png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2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think-cell Slide" r:id="rId5" imgW="384" imgH="385" progId="TCLayout.ActiveDocument.1">
                  <p:embed/>
                </p:oleObj>
              </mc:Choice>
              <mc:Fallback>
                <p:oleObj name="think-cell Slide" r:id="rId5" imgW="384" imgH="38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4" y="428625"/>
            <a:ext cx="10874374" cy="398571"/>
          </a:xfr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58812" y="6419998"/>
            <a:ext cx="10472248" cy="128112"/>
          </a:xfrm>
        </p:spPr>
        <p:txBody>
          <a:bodyPr vert="horz" lIns="0" tIns="0" rIns="0" bIns="0" rtlCol="0" anchor="b">
            <a:spAutoFit/>
          </a:bodyPr>
          <a:lstStyle>
            <a:lvl1pPr>
              <a:defRPr lang="ru-RU" sz="900" dirty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>
              <a:buNone/>
              <a:tabLst>
                <a:tab pos="180975" algn="l"/>
              </a:tabLst>
            </a:pPr>
            <a:r>
              <a:rPr lang="ru-RU" dirty="0" smtClean="0"/>
              <a:t>Сноска</a:t>
            </a:r>
            <a:endParaRPr lang="ru-RU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66103" y="6409611"/>
            <a:ext cx="344645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indent="177800" algn="ctr" defTabSz="359999">
              <a:tabLst>
                <a:tab pos="177800" algn="l"/>
              </a:tabLst>
              <a:defRPr sz="90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</a:defRPr>
            </a:lvl1pPr>
          </a:lstStyle>
          <a:p>
            <a:pPr lvl="0"/>
            <a:fld id="{28893203-4B66-4612-BB8C-711F9301B0CB}" type="slidenum">
              <a:rPr lang="ru-RU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pPr lvl="0"/>
              <a:t>‹#›</a:t>
            </a:fld>
            <a:endParaRPr lang="ru-RU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610" y="157330"/>
            <a:ext cx="1037578" cy="20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900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028">
          <p15:clr>
            <a:srgbClr val="FBAE40"/>
          </p15:clr>
        </p15:guide>
        <p15:guide id="3" pos="415">
          <p15:clr>
            <a:srgbClr val="FBAE40"/>
          </p15:clr>
        </p15:guide>
        <p15:guide id="4" pos="726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71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412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648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296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933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7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8" name="think-cell Slide" r:id="rId5" imgW="384" imgH="385" progId="TCLayout.ActiveDocument.1">
                  <p:embed/>
                </p:oleObj>
              </mc:Choice>
              <mc:Fallback>
                <p:oleObj name="think-cell Slide" r:id="rId5" imgW="384" imgH="38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25" y="0"/>
            <a:ext cx="8601075" cy="6858000"/>
          </a:xfrm>
          <a:prstGeom prst="rect">
            <a:avLst/>
          </a:prstGeom>
        </p:spPr>
      </p:pic>
      <p:sp>
        <p:nvSpPr>
          <p:cNvPr id="15" name="Rectangle 1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ru-RU" sz="3900" b="0" i="0" baseline="0" dirty="0">
              <a:latin typeface="SB Sans Display Semibold" panose="020B0703040504020204" pitchFamily="34" charset="0"/>
              <a:ea typeface="+mn-ea"/>
              <a:cs typeface="SB Sans Display Semibold" panose="020B0703040504020204" pitchFamily="34" charset="0"/>
              <a:sym typeface="SB Sans Display Semibold" panose="020B070304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792479" y="2933582"/>
            <a:ext cx="7936742" cy="632481"/>
          </a:xfrm>
          <a:noFill/>
        </p:spPr>
        <p:txBody>
          <a:bodyPr vert="horz" wrap="square" rtlCol="0" anchor="ctr">
            <a:spAutoFit/>
          </a:bodyPr>
          <a:lstStyle>
            <a:lvl1pPr>
              <a:defRPr lang="ru-RU" sz="3900" dirty="0">
                <a:solidFill>
                  <a:srgbClr val="00766C"/>
                </a:solidFill>
                <a:effectLst/>
                <a:latin typeface="SB Sans Display Semibold" panose="020B0703040504020204" pitchFamily="34" charset="0"/>
                <a:ea typeface="+mn-ea"/>
                <a:cs typeface="SB Sans Display Semibold" panose="020B0703040504020204" pitchFamily="34" charset="0"/>
              </a:defRPr>
            </a:lvl1pPr>
          </a:lstStyle>
          <a:p>
            <a:r>
              <a:rPr lang="ru-RU" sz="3900" dirty="0">
                <a:solidFill>
                  <a:srgbClr val="00766C"/>
                </a:solidFill>
                <a:effectLst/>
                <a:latin typeface="SB Sans Display Semibold" panose="020B0703040504020204" pitchFamily="34" charset="0"/>
                <a:cs typeface="SB Sans Display Semibold" panose="020B0703040504020204" pitchFamily="34" charset="0"/>
              </a:rPr>
              <a:t>Шаблон презентации 2020</a:t>
            </a:r>
            <a:endParaRPr lang="ru-RU" sz="3900" dirty="0">
              <a:solidFill>
                <a:srgbClr val="00766C"/>
              </a:solidFill>
              <a:latin typeface="SB Sans Display Semibold" panose="020B0703040504020204" pitchFamily="34" charset="0"/>
              <a:cs typeface="SB Sans Display Semibold" panose="020B0703040504020204" pitchFamily="34" charset="0"/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792480" y="5872096"/>
            <a:ext cx="740908" cy="355482"/>
          </a:xfrm>
          <a:noFill/>
        </p:spPr>
        <p:txBody>
          <a:bodyPr vert="horz" wrap="none" lIns="91440" tIns="45720" rIns="91440" bIns="45720" rtlCol="0" anchor="b">
            <a:spAutoFit/>
          </a:bodyPr>
          <a:lstStyle>
            <a:lvl1pPr marL="0" indent="0">
              <a:buNone/>
              <a:defRPr lang="ru-RU" sz="1900" dirty="0">
                <a:solidFill>
                  <a:schemeClr val="bg2">
                    <a:lumMod val="50000"/>
                  </a:schemeClr>
                </a:solidFill>
                <a:effectLst/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pPr marL="228600" lvl="0" indent="-228600"/>
            <a:r>
              <a:rPr lang="ru-RU" dirty="0"/>
              <a:t>Дата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35" y="738732"/>
            <a:ext cx="1973150" cy="3958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57" y="476174"/>
            <a:ext cx="828987" cy="8838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728" y="4675743"/>
            <a:ext cx="1078903" cy="134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60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think-cell Slide" r:id="rId5" imgW="384" imgH="385" progId="TCLayout.ActiveDocument.1">
                  <p:embed/>
                </p:oleObj>
              </mc:Choice>
              <mc:Fallback>
                <p:oleObj name="think-cell Slide" r:id="rId5" imgW="384" imgH="38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2F2F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1" b="966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2000" b="0" i="0" baseline="0" dirty="0">
              <a:latin typeface="SB Sans Display Semibold" panose="020B0703040504020204" pitchFamily="34" charset="0"/>
              <a:ea typeface="+mn-ea"/>
              <a:cs typeface="SB Sans Display Semibold" panose="020B0703040504020204" pitchFamily="34" charset="0"/>
              <a:sym typeface="SB Sans Display Semibold" panose="020B0703040504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457200"/>
            <a:ext cx="10515600" cy="433965"/>
          </a:xfrm>
        </p:spPr>
        <p:txBody>
          <a:bodyPr vert="horz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29963" y="6481781"/>
            <a:ext cx="619125" cy="14946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r">
              <a:defRPr lang="ru-RU" sz="1050" b="0" smtClean="0">
                <a:solidFill>
                  <a:schemeClr val="bg2">
                    <a:lumMod val="75000"/>
                  </a:schemeClr>
                </a:solidFill>
                <a:effectLst/>
                <a:latin typeface="SB Sans Display" panose="020B0604020202020204" charset="0"/>
                <a:cs typeface="SB Sans Display" panose="020B0604020202020204" charset="0"/>
              </a:defRPr>
            </a:lvl1pPr>
          </a:lstStyle>
          <a:p>
            <a:pPr marL="180975" indent="-180975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1ECC838D-6406-4574-A9A5-074039DD8048}" type="slidenum">
              <a:rPr lang="ru-RU" smtClean="0"/>
              <a:pPr marL="180975" indent="-180975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‹#›</a:t>
            </a:fld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6492746"/>
            <a:ext cx="10515601" cy="138499"/>
          </a:xfrm>
          <a:prstGeom prst="rect">
            <a:avLst/>
          </a:prstGeom>
        </p:spPr>
        <p:txBody>
          <a:bodyPr vert="horz" wrap="square" lIns="0" tIns="0" rIns="91440" bIns="0" rtlCol="0" anchor="b">
            <a:spAutoFit/>
          </a:bodyPr>
          <a:lstStyle>
            <a:lvl1pPr>
              <a:defRPr lang="en-US" sz="1000" b="0" dirty="0" smtClean="0">
                <a:solidFill>
                  <a:schemeClr val="bg2">
                    <a:lumMod val="75000"/>
                  </a:schemeClr>
                </a:solidFill>
                <a:effectLst/>
                <a:latin typeface="SB Sans Display" panose="020B0604020202020204" charset="0"/>
                <a:cs typeface="SB Sans Display" panose="020B0604020202020204" charset="0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ru-RU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Footnote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74" y="335198"/>
            <a:ext cx="1128713" cy="2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837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76" y="3176"/>
            <a:ext cx="12188824" cy="6854824"/>
          </a:xfrm>
          <a:prstGeom prst="rect">
            <a:avLst/>
          </a:prstGeom>
        </p:spPr>
      </p:pic>
      <p:sp>
        <p:nvSpPr>
          <p:cNvPr id="15" name="Прямоугольник"/>
          <p:cNvSpPr/>
          <p:nvPr userDrawn="1"/>
        </p:nvSpPr>
        <p:spPr>
          <a:xfrm>
            <a:off x="-1587" y="-1"/>
            <a:ext cx="12193588" cy="6858001"/>
          </a:xfrm>
          <a:prstGeom prst="rect">
            <a:avLst/>
          </a:prstGeom>
          <a:gradFill>
            <a:gsLst>
              <a:gs pos="0">
                <a:schemeClr val="bg2">
                  <a:lumMod val="40000"/>
                  <a:lumOff val="60000"/>
                  <a:alpha val="40000"/>
                </a:schemeClr>
              </a:gs>
              <a:gs pos="100000">
                <a:srgbClr val="FFFFFF">
                  <a:alpha val="75019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70461F"/>
                </a:solidFill>
              </a:defRPr>
            </a:pPr>
            <a:endParaRPr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9" name="think-cell Slide" r:id="rId5" imgW="384" imgH="385" progId="TCLayout.ActiveDocument.1">
                  <p:embed/>
                </p:oleObj>
              </mc:Choice>
              <mc:Fallback>
                <p:oleObj name="think-cell Slide" r:id="rId5" imgW="384" imgH="38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2" descr="Рисунок 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12213" flipH="1">
            <a:off x="281837" y="-1721991"/>
            <a:ext cx="11189830" cy="1068707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34812" y="3269693"/>
            <a:ext cx="5198376" cy="443198"/>
          </a:xfr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>
            <a:lvl1pPr>
              <a:defRPr kumimoji="0" lang="ru-RU" sz="3200" normalizeH="0" dirty="0">
                <a:ln>
                  <a:noFill/>
                </a:ln>
                <a:solidFill>
                  <a:srgbClr val="516170"/>
                </a:solidFill>
                <a:effectLst/>
                <a:latin typeface="SB Sans Display Semibold" panose="020B0503040504020204" pitchFamily="34" charset="0"/>
                <a:ea typeface="+mn-ea"/>
                <a:cs typeface="SB Sans Display Semibold" panose="020B0503040504020204" pitchFamily="34" charset="0"/>
              </a:defRPr>
            </a:lvl1pPr>
          </a:lstStyle>
          <a:p>
            <a:pPr marL="0" marR="0" lvl="0" indent="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1163638" y="5894705"/>
            <a:ext cx="4932362" cy="193899"/>
          </a:xfrm>
        </p:spPr>
        <p:txBody>
          <a:bodyPr vert="horz" lIns="0" tIns="0" rIns="0" bIns="0" rtlCol="0" anchor="b">
            <a:spAutoFit/>
          </a:bodyPr>
          <a:lstStyle>
            <a:lvl1pPr>
              <a:defRPr lang="en-US" sz="1400" cap="small" baseline="0" dirty="0" smtClean="0">
                <a:solidFill>
                  <a:srgbClr val="707980"/>
                </a:solidFill>
              </a:defRPr>
            </a:lvl1pPr>
          </a:lstStyle>
          <a:p>
            <a:pPr lvl="0"/>
            <a:r>
              <a:rPr lang="ru-RU" dirty="0" smtClean="0"/>
              <a:t>дата</a:t>
            </a:r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37" y="668326"/>
            <a:ext cx="1495482" cy="30096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334812" y="5894705"/>
            <a:ext cx="5198376" cy="193899"/>
          </a:xfrm>
        </p:spPr>
        <p:txBody>
          <a:bodyPr vert="horz" lIns="0" tIns="0" rIns="0" bIns="0" rtlCol="0" anchor="b">
            <a:spAutoFit/>
          </a:bodyPr>
          <a:lstStyle>
            <a:lvl1pPr>
              <a:defRPr lang="ru-RU" sz="1400" cap="small" baseline="0" dirty="0">
                <a:solidFill>
                  <a:srgbClr val="707980"/>
                </a:solidFill>
              </a:defRPr>
            </a:lvl1pPr>
          </a:lstStyle>
          <a:p>
            <a:pPr lvl="0"/>
            <a:r>
              <a:rPr lang="ru-RU" dirty="0" smtClean="0"/>
              <a:t>Департамент / Подзаголовок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8400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028">
          <p15:clr>
            <a:srgbClr val="FBAE40"/>
          </p15:clr>
        </p15:guide>
        <p15:guide id="3" pos="415">
          <p15:clr>
            <a:srgbClr val="FBAE40"/>
          </p15:clr>
        </p15:guide>
        <p15:guide id="4" pos="72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76" y="3176"/>
            <a:ext cx="12188824" cy="6854824"/>
          </a:xfrm>
          <a:prstGeom prst="rect">
            <a:avLst/>
          </a:prstGeom>
        </p:spPr>
      </p:pic>
      <p:sp>
        <p:nvSpPr>
          <p:cNvPr id="21" name="Прямоугольник"/>
          <p:cNvSpPr/>
          <p:nvPr userDrawn="1"/>
        </p:nvSpPr>
        <p:spPr>
          <a:xfrm>
            <a:off x="-1587" y="-1"/>
            <a:ext cx="12193588" cy="6858001"/>
          </a:xfrm>
          <a:prstGeom prst="rect">
            <a:avLst/>
          </a:prstGeom>
          <a:gradFill>
            <a:gsLst>
              <a:gs pos="0">
                <a:schemeClr val="bg2">
                  <a:lumMod val="40000"/>
                  <a:lumOff val="60000"/>
                  <a:alpha val="40000"/>
                </a:schemeClr>
              </a:gs>
              <a:gs pos="100000">
                <a:srgbClr val="FFFFFF">
                  <a:alpha val="75019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70461F"/>
                </a:solidFill>
              </a:defRPr>
            </a:pPr>
            <a:endParaRPr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name="think-cell Slide" r:id="rId5" imgW="384" imgH="385" progId="TCLayout.ActiveDocument.1">
                  <p:embed/>
                </p:oleObj>
              </mc:Choice>
              <mc:Fallback>
                <p:oleObj name="think-cell Slide" r:id="rId5" imgW="384" imgH="38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Freeform 13"/>
          <p:cNvSpPr/>
          <p:nvPr userDrawn="1"/>
        </p:nvSpPr>
        <p:spPr>
          <a:xfrm>
            <a:off x="3176" y="3176"/>
            <a:ext cx="6843070" cy="6854824"/>
          </a:xfrm>
          <a:custGeom>
            <a:avLst/>
            <a:gdLst>
              <a:gd name="connsiteX0" fmla="*/ 0 w 6843070"/>
              <a:gd name="connsiteY0" fmla="*/ 0 h 6854824"/>
              <a:gd name="connsiteX1" fmla="*/ 6843070 w 6843070"/>
              <a:gd name="connsiteY1" fmla="*/ 0 h 6854824"/>
              <a:gd name="connsiteX2" fmla="*/ 3342734 w 6843070"/>
              <a:gd name="connsiteY2" fmla="*/ 6854824 h 6854824"/>
              <a:gd name="connsiteX3" fmla="*/ 0 w 6843070"/>
              <a:gd name="connsiteY3" fmla="*/ 6854824 h 6854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3070" h="6854824">
                <a:moveTo>
                  <a:pt x="0" y="0"/>
                </a:moveTo>
                <a:lnTo>
                  <a:pt x="6843070" y="0"/>
                </a:lnTo>
                <a:lnTo>
                  <a:pt x="3342734" y="6854824"/>
                </a:lnTo>
                <a:lnTo>
                  <a:pt x="0" y="6854824"/>
                </a:lnTo>
                <a:close/>
              </a:path>
            </a:pathLst>
          </a:custGeom>
          <a:gradFill flip="none" rotWithShape="1">
            <a:gsLst>
              <a:gs pos="100000">
                <a:srgbClr val="E6EAEE">
                  <a:alpha val="95000"/>
                </a:srgbClr>
              </a:gs>
              <a:gs pos="0">
                <a:srgbClr val="FFFFFF">
                  <a:alpha val="54000"/>
                </a:srgbClr>
              </a:gs>
              <a:gs pos="42000">
                <a:srgbClr val="E6EAEE">
                  <a:alpha val="98000"/>
                </a:srgbClr>
              </a:gs>
            </a:gsLst>
            <a:lin ang="5400000" scaled="1"/>
            <a:tileRect/>
          </a:gradFill>
          <a:ln w="12700">
            <a:miter lim="400000"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endParaRPr lang="ru-RU" sz="1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37" y="668326"/>
            <a:ext cx="1495482" cy="300966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-5679567" y="-2153263"/>
            <a:ext cx="18022560" cy="18022525"/>
            <a:chOff x="-2525759" y="-295059"/>
            <a:chExt cx="7921718" cy="7921708"/>
          </a:xfrm>
        </p:grpSpPr>
        <p:sp>
          <p:nvSpPr>
            <p:cNvPr id="17" name="Oval 16"/>
            <p:cNvSpPr/>
            <p:nvPr/>
          </p:nvSpPr>
          <p:spPr>
            <a:xfrm>
              <a:off x="-1089947" y="1140746"/>
              <a:ext cx="5050094" cy="5050095"/>
            </a:xfrm>
            <a:prstGeom prst="ellipse">
              <a:avLst/>
            </a:prstGeom>
            <a:gradFill>
              <a:gsLst>
                <a:gs pos="65000">
                  <a:srgbClr val="FFFFFF">
                    <a:alpha val="20000"/>
                  </a:srgbClr>
                </a:gs>
                <a:gs pos="100000">
                  <a:schemeClr val="bg1">
                    <a:alpha val="16000"/>
                  </a:schemeClr>
                </a:gs>
              </a:gsLst>
              <a:lin ang="9600000" scaled="0"/>
            </a:gra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-896745" y="1333950"/>
              <a:ext cx="4663691" cy="4663689"/>
            </a:xfrm>
            <a:prstGeom prst="ellipse">
              <a:avLst/>
            </a:prstGeom>
            <a:gradFill>
              <a:gsLst>
                <a:gs pos="42000">
                  <a:srgbClr val="FFFFFF">
                    <a:alpha val="20000"/>
                  </a:srgbClr>
                </a:gs>
                <a:gs pos="100000">
                  <a:schemeClr val="bg1">
                    <a:alpha val="60000"/>
                  </a:schemeClr>
                </a:gs>
              </a:gsLst>
              <a:lin ang="21594000" scaled="0"/>
            </a:gra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9" name="Arc 18"/>
            <p:cNvSpPr/>
            <p:nvPr/>
          </p:nvSpPr>
          <p:spPr>
            <a:xfrm>
              <a:off x="-684520" y="1546175"/>
              <a:ext cx="4239240" cy="4239240"/>
            </a:xfrm>
            <a:prstGeom prst="arc">
              <a:avLst>
                <a:gd name="adj1" fmla="val 18040018"/>
                <a:gd name="adj2" fmla="val 10909815"/>
              </a:avLst>
            </a:prstGeom>
            <a:gradFill>
              <a:gsLst>
                <a:gs pos="12000">
                  <a:srgbClr val="FFFFFF">
                    <a:alpha val="42000"/>
                  </a:srgbClr>
                </a:gs>
                <a:gs pos="85000">
                  <a:schemeClr val="bg1">
                    <a:alpha val="0"/>
                  </a:schemeClr>
                </a:gs>
              </a:gsLst>
              <a:lin ang="9600000" scaled="0"/>
            </a:gra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0" name="Arc 19"/>
            <p:cNvSpPr/>
            <p:nvPr/>
          </p:nvSpPr>
          <p:spPr>
            <a:xfrm>
              <a:off x="-2525759" y="-295059"/>
              <a:ext cx="7921718" cy="7921708"/>
            </a:xfrm>
            <a:prstGeom prst="arc">
              <a:avLst>
                <a:gd name="adj1" fmla="val 17828730"/>
                <a:gd name="adj2" fmla="val 18137747"/>
              </a:avLst>
            </a:prstGeom>
            <a:gradFill>
              <a:gsLst>
                <a:gs pos="80000">
                  <a:srgbClr val="FBEF00"/>
                </a:gs>
                <a:gs pos="41000">
                  <a:srgbClr val="00FFC8"/>
                </a:gs>
                <a:gs pos="15000">
                  <a:srgbClr val="00ADEE"/>
                </a:gs>
                <a:gs pos="0">
                  <a:srgbClr val="00ADEE"/>
                </a:gs>
                <a:gs pos="100000">
                  <a:srgbClr val="A0E720"/>
                </a:gs>
              </a:gsLst>
              <a:lin ang="186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63637" y="2916551"/>
            <a:ext cx="4093808" cy="1024896"/>
          </a:xfr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>
            <a:lvl1pPr>
              <a:defRPr kumimoji="0" lang="ru-RU" sz="3700" normalizeH="0" dirty="0">
                <a:ln>
                  <a:noFill/>
                </a:ln>
                <a:solidFill>
                  <a:srgbClr val="516170"/>
                </a:solidFill>
                <a:effectLst/>
                <a:latin typeface="SB Sans Display Semibold" panose="020B0503040504020204" pitchFamily="34" charset="0"/>
                <a:ea typeface="+mn-ea"/>
                <a:cs typeface="SB Sans Display Semibold" panose="020B0503040504020204" pitchFamily="34" charset="0"/>
              </a:defRPr>
            </a:lvl1pPr>
          </a:lstStyle>
          <a:p>
            <a:pPr marL="0" marR="0" lvl="0" indent="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4597568" y="5832380"/>
            <a:ext cx="4286456" cy="256224"/>
          </a:xfrm>
          <a:ln w="12700">
            <a:miter lim="400000"/>
          </a:ln>
        </p:spPr>
        <p:txBody>
          <a:bodyPr wrap="square" lIns="0" tIns="0" rIns="0" bIns="0" anchor="b">
            <a:spAutoFit/>
          </a:bodyPr>
          <a:lstStyle>
            <a:lvl1pPr>
              <a:defRPr lang="en-US" sz="1800" dirty="0" smtClean="0">
                <a:solidFill>
                  <a:srgbClr val="516170"/>
                </a:solidFill>
                <a:latin typeface="+mn-lt"/>
                <a:ea typeface="SB Sans Text Light"/>
                <a:cs typeface="SB Sans Text Light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ru-RU" sz="1800" dirty="0"/>
            </a:lvl5pPr>
          </a:lstStyle>
          <a:p>
            <a:pPr lvl="0"/>
            <a:r>
              <a:rPr lang="ru-RU" dirty="0" smtClean="0"/>
              <a:t>Департамент / Подзаголовок</a:t>
            </a:r>
            <a:endParaRPr lang="ru-RU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1163638" y="5860849"/>
            <a:ext cx="2517129" cy="227755"/>
          </a:xfrm>
        </p:spPr>
        <p:txBody>
          <a:bodyPr vert="horz" lIns="0" tIns="0" rIns="0" bIns="0" rtlCol="0">
            <a:normAutofit/>
          </a:bodyPr>
          <a:lstStyle>
            <a:lvl1pPr>
              <a:defRPr lang="en-US" cap="small" baseline="0" dirty="0" smtClean="0">
                <a:solidFill>
                  <a:srgbClr val="707980"/>
                </a:solidFill>
              </a:defRPr>
            </a:lvl1pPr>
          </a:lstStyle>
          <a:p>
            <a:pPr lvl="0"/>
            <a:r>
              <a:rPr lang="ru-RU" dirty="0" smtClean="0"/>
              <a:t>дата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918238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028">
          <p15:clr>
            <a:srgbClr val="FBAE40"/>
          </p15:clr>
        </p15:guide>
        <p15:guide id="3" pos="415">
          <p15:clr>
            <a:srgbClr val="FBAE40"/>
          </p15:clr>
        </p15:guide>
        <p15:guide id="4" pos="72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think-cell Slide" r:id="rId4" imgW="384" imgH="385" progId="TCLayout.ActiveDocument.1">
                  <p:embed/>
                </p:oleObj>
              </mc:Choice>
              <mc:Fallback>
                <p:oleObj name="think-cell Slide" r:id="rId4" imgW="384" imgH="38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4" y="428625"/>
            <a:ext cx="10874374" cy="398571"/>
          </a:xfr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58812" y="6419998"/>
            <a:ext cx="10472248" cy="128112"/>
          </a:xfrm>
        </p:spPr>
        <p:txBody>
          <a:bodyPr vert="horz" lIns="0" tIns="0" rIns="0" bIns="0" rtlCol="0" anchor="b">
            <a:spAutoFit/>
          </a:bodyPr>
          <a:lstStyle>
            <a:lvl1pPr>
              <a:defRPr lang="ru-RU" sz="900" dirty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>
              <a:buNone/>
              <a:tabLst>
                <a:tab pos="180975" algn="l"/>
              </a:tabLst>
            </a:pPr>
            <a:r>
              <a:rPr lang="ru-RU" dirty="0" smtClean="0"/>
              <a:t>Сноска</a:t>
            </a:r>
            <a:endParaRPr lang="ru-RU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66103" y="6409611"/>
            <a:ext cx="344645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indent="177800" algn="ctr" defTabSz="359999">
              <a:tabLst>
                <a:tab pos="177800" algn="l"/>
              </a:tabLst>
              <a:defRPr sz="90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</a:defRPr>
            </a:lvl1pPr>
          </a:lstStyle>
          <a:p>
            <a:pPr lvl="0"/>
            <a:fld id="{28893203-4B66-4612-BB8C-711F9301B0CB}" type="slidenum">
              <a:rPr lang="ru-RU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pPr lvl="0"/>
              <a:t>‹#›</a:t>
            </a:fld>
            <a:endParaRPr lang="ru-RU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610" y="157330"/>
            <a:ext cx="1037578" cy="20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814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028">
          <p15:clr>
            <a:srgbClr val="FBAE40"/>
          </p15:clr>
        </p15:guide>
        <p15:guide id="3" pos="415">
          <p15:clr>
            <a:srgbClr val="FBAE40"/>
          </p15:clr>
        </p15:guide>
        <p15:guide id="4" pos="726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gradFill>
          <a:gsLst>
            <a:gs pos="58000">
              <a:srgbClr val="FFFFFF"/>
            </a:gs>
            <a:gs pos="100000">
              <a:srgbClr val="E6EAEE"/>
            </a:gs>
          </a:gsLst>
          <a:lin ang="12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think-cell Slide" r:id="rId4" imgW="384" imgH="385" progId="TCLayout.ActiveDocument.1">
                  <p:embed/>
                </p:oleObj>
              </mc:Choice>
              <mc:Fallback>
                <p:oleObj name="think-cell Slide" r:id="rId4" imgW="384" imgH="38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/>
        </p:nvSpPr>
        <p:spPr>
          <a:xfrm>
            <a:off x="3176" y="3176"/>
            <a:ext cx="12188824" cy="6854824"/>
          </a:xfrm>
          <a:prstGeom prst="rect">
            <a:avLst/>
          </a:prstGeom>
          <a:gradFill flip="none" rotWithShape="1">
            <a:gsLst>
              <a:gs pos="26000">
                <a:srgbClr val="FFFFFF"/>
              </a:gs>
              <a:gs pos="100000">
                <a:srgbClr val="DADFE3"/>
              </a:gs>
            </a:gsLst>
            <a:lin ang="12600000" scaled="0"/>
            <a:tileRect/>
          </a:gradFill>
          <a:ln w="12700">
            <a:miter lim="400000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90000"/>
              </a:lnSpc>
            </a:pPr>
            <a:endParaRPr lang="ru-RU" sz="1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4" y="428625"/>
            <a:ext cx="10874374" cy="398571"/>
          </a:xfr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58812" y="6419998"/>
            <a:ext cx="10472248" cy="128112"/>
          </a:xfrm>
        </p:spPr>
        <p:txBody>
          <a:bodyPr vert="horz" lIns="0" tIns="0" rIns="0" bIns="0" rtlCol="0" anchor="b">
            <a:spAutoFit/>
          </a:bodyPr>
          <a:lstStyle>
            <a:lvl1pPr>
              <a:defRPr lang="ru-RU" sz="900" dirty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>
              <a:buNone/>
              <a:tabLst>
                <a:tab pos="180975" algn="l"/>
              </a:tabLst>
            </a:pPr>
            <a:r>
              <a:rPr lang="ru-RU" dirty="0" smtClean="0"/>
              <a:t>Сноска</a:t>
            </a:r>
            <a:endParaRPr lang="ru-RU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66103" y="6409611"/>
            <a:ext cx="344645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indent="177800" algn="ctr" defTabSz="359999">
              <a:tabLst>
                <a:tab pos="177800" algn="l"/>
              </a:tabLst>
              <a:defRPr sz="90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</a:defRPr>
            </a:lvl1pPr>
          </a:lstStyle>
          <a:p>
            <a:pPr lvl="0"/>
            <a:fld id="{28893203-4B66-4612-BB8C-711F9301B0CB}" type="slidenum">
              <a:rPr lang="ru-RU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pPr lvl="0"/>
              <a:t>‹#›</a:t>
            </a:fld>
            <a:endParaRPr lang="ru-RU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610" y="157330"/>
            <a:ext cx="1037578" cy="20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7603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028">
          <p15:clr>
            <a:srgbClr val="FBAE40"/>
          </p15:clr>
        </p15:guide>
        <p15:guide id="3" pos="415">
          <p15:clr>
            <a:srgbClr val="FBAE40"/>
          </p15:clr>
        </p15:guide>
        <p15:guide id="4" pos="726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think-cell Slide" r:id="rId4" imgW="384" imgH="385" progId="TCLayout.ActiveDocument.1">
                  <p:embed/>
                </p:oleObj>
              </mc:Choice>
              <mc:Fallback>
                <p:oleObj name="think-cell Slide" r:id="rId4" imgW="384" imgH="38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/>
        </p:nvSpPr>
        <p:spPr>
          <a:xfrm>
            <a:off x="3176" y="3176"/>
            <a:ext cx="12188824" cy="6854824"/>
          </a:xfrm>
          <a:prstGeom prst="rect">
            <a:avLst/>
          </a:prstGeom>
          <a:gradFill flip="none" rotWithShape="1">
            <a:gsLst>
              <a:gs pos="41000">
                <a:srgbClr val="FFFFFF"/>
              </a:gs>
              <a:gs pos="100000">
                <a:srgbClr val="E6EAEE"/>
              </a:gs>
            </a:gsLst>
            <a:lin ang="12600000" scaled="0"/>
            <a:tileRect/>
          </a:gradFill>
          <a:ln w="12700">
            <a:miter lim="400000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90000"/>
              </a:lnSpc>
            </a:pPr>
            <a:endParaRPr lang="ru-RU" sz="1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4" y="428625"/>
            <a:ext cx="10874374" cy="398571"/>
          </a:xfr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58812" y="6419998"/>
            <a:ext cx="10472248" cy="128112"/>
          </a:xfrm>
        </p:spPr>
        <p:txBody>
          <a:bodyPr vert="horz" lIns="0" tIns="0" rIns="0" bIns="0" rtlCol="0" anchor="b">
            <a:spAutoFit/>
          </a:bodyPr>
          <a:lstStyle>
            <a:lvl1pPr>
              <a:defRPr lang="ru-RU" sz="900" dirty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>
              <a:buNone/>
              <a:tabLst>
                <a:tab pos="180975" algn="l"/>
              </a:tabLst>
            </a:pPr>
            <a:r>
              <a:rPr lang="ru-RU" dirty="0" smtClean="0"/>
              <a:t>Сноска</a:t>
            </a:r>
            <a:endParaRPr lang="ru-RU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66103" y="6409611"/>
            <a:ext cx="344645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indent="177800" algn="ctr" defTabSz="359999">
              <a:tabLst>
                <a:tab pos="177800" algn="l"/>
              </a:tabLst>
              <a:defRPr sz="90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</a:defRPr>
            </a:lvl1pPr>
          </a:lstStyle>
          <a:p>
            <a:pPr lvl="0"/>
            <a:fld id="{28893203-4B66-4612-BB8C-711F9301B0CB}" type="slidenum">
              <a:rPr lang="ru-RU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pPr lvl="0"/>
              <a:t>‹#›</a:t>
            </a:fld>
            <a:endParaRPr lang="ru-RU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610" y="157330"/>
            <a:ext cx="1037578" cy="20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158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028">
          <p15:clr>
            <a:srgbClr val="FBAE40"/>
          </p15:clr>
        </p15:guide>
        <p15:guide id="3" pos="415">
          <p15:clr>
            <a:srgbClr val="FBAE40"/>
          </p15:clr>
        </p15:guide>
        <p15:guide id="4" pos="726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3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8820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202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60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67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8.bin"/><Relationship Id="rId5" Type="http://schemas.openxmlformats.org/officeDocument/2006/relationships/tags" Target="../tags/tag10.xml"/><Relationship Id="rId4" Type="http://schemas.openxmlformats.org/officeDocument/2006/relationships/vmlDrawing" Target="../drawings/vmlDrawing8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think-cell Slide" r:id="rId8" imgW="384" imgH="385" progId="TCLayout.ActiveDocument.1">
                  <p:embed/>
                </p:oleObj>
              </mc:Choice>
              <mc:Fallback>
                <p:oleObj name="think-cell Slide" r:id="rId8" imgW="384" imgH="38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814" y="428625"/>
            <a:ext cx="10874374" cy="398571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0" rIns="0" bIns="0" anchor="t">
            <a:sp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2918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2800" b="0" i="0" u="none" strike="noStrike" kern="1200" cap="none" spc="0" baseline="0" dirty="0" smtClean="0">
          <a:solidFill>
            <a:srgbClr val="3F4851"/>
          </a:solidFill>
          <a:uFillTx/>
          <a:latin typeface="SB Sans Display"/>
          <a:ea typeface="+mj-ea"/>
          <a:cs typeface="SB Sans Display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180975" algn="l" defTabSz="914400" rtl="0" eaLnBrk="1" latinLnBrk="0" hangingPunct="1">
        <a:lnSpc>
          <a:spcPct val="90000"/>
        </a:lnSpc>
        <a:spcBef>
          <a:spcPts val="0"/>
        </a:spcBef>
        <a:buSzPct val="100000"/>
        <a:buFont typeface="SB Sans Display" panose="020B0503040504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1450" algn="l" defTabSz="914400" rtl="0" eaLnBrk="1" latinLnBrk="0" hangingPunct="1">
        <a:lnSpc>
          <a:spcPct val="90000"/>
        </a:lnSpc>
        <a:spcBef>
          <a:spcPts val="0"/>
        </a:spcBef>
        <a:buSzPct val="80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80975" algn="l" defTabSz="914400" rtl="0" eaLnBrk="1" latinLnBrk="0" hangingPunct="1">
        <a:lnSpc>
          <a:spcPct val="90000"/>
        </a:lnSpc>
        <a:spcBef>
          <a:spcPts val="0"/>
        </a:spcBef>
        <a:buFont typeface="SB Sans Display" panose="020B0503040504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4DCC7-18D8-48B3-9198-5200E61645FB}" type="datetimeFigureOut">
              <a:rPr lang="ru-RU" smtClean="0"/>
              <a:t>20.06.2024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593C3-D56D-41F0-A4C1-B2A9DB8631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219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5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name="think-cell Slide" r:id="rId6" imgW="384" imgH="385" progId="TCLayout.ActiveDocument.1">
                  <p:embed/>
                </p:oleObj>
              </mc:Choice>
              <mc:Fallback>
                <p:oleObj name="think-cell Slide" r:id="rId6" imgW="384" imgH="38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814" y="657225"/>
            <a:ext cx="10874374" cy="398571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0" rIns="0" bIns="0" anchor="t">
            <a:sp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677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2800" b="0" i="0" u="none" strike="noStrike" kern="1200" cap="none" spc="0" baseline="0" dirty="0" smtClean="0">
          <a:solidFill>
            <a:srgbClr val="3F4851"/>
          </a:solidFill>
          <a:uFillTx/>
          <a:latin typeface="SB Sans Display"/>
          <a:ea typeface="+mj-ea"/>
          <a:cs typeface="SB Sans Display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180975" algn="l" defTabSz="914400" rtl="0" eaLnBrk="1" latinLnBrk="0" hangingPunct="1">
        <a:lnSpc>
          <a:spcPct val="90000"/>
        </a:lnSpc>
        <a:spcBef>
          <a:spcPts val="0"/>
        </a:spcBef>
        <a:buSzPct val="100000"/>
        <a:buFont typeface="SB Sans Display" panose="020B0503040504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1450" algn="l" defTabSz="914400" rtl="0" eaLnBrk="1" latinLnBrk="0" hangingPunct="1">
        <a:lnSpc>
          <a:spcPct val="90000"/>
        </a:lnSpc>
        <a:spcBef>
          <a:spcPts val="0"/>
        </a:spcBef>
        <a:buSzPct val="80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80975" algn="l" defTabSz="914400" rtl="0" eaLnBrk="1" latinLnBrk="0" hangingPunct="1">
        <a:lnSpc>
          <a:spcPct val="90000"/>
        </a:lnSpc>
        <a:spcBef>
          <a:spcPts val="0"/>
        </a:spcBef>
        <a:buFont typeface="SB Sans Display" panose="020B0503040504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google.ru/url?sa=i&amp;rct=j&amp;q=&amp;esrc=s&amp;source=images&amp;cd=&amp;cad=rja&amp;uact=8&amp;ved=0ahUKEwjq67HowpbZAhUECywKHf2cCV4QjRwIBw&amp;url=https://thenounproject.com/term/storage-tank/&amp;psig=AOvVaw1BinHAFZo85dOOwY1r3sdD&amp;ust=1518186292346814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34812" y="3269693"/>
            <a:ext cx="5198376" cy="886397"/>
          </a:xfrm>
        </p:spPr>
        <p:txBody>
          <a:bodyPr/>
          <a:lstStyle/>
          <a:p>
            <a:r>
              <a:rPr lang="ru-RU" dirty="0" smtClean="0"/>
              <a:t>Расширяем границы возможностей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Не является индивидуальной </a:t>
            </a:r>
            <a:br>
              <a:rPr lang="ru-RU" dirty="0" smtClean="0"/>
            </a:br>
            <a:r>
              <a:rPr lang="ru-RU" dirty="0" smtClean="0"/>
              <a:t>инвестиционной рекомендацией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34812" y="5501520"/>
            <a:ext cx="5198376" cy="587084"/>
          </a:xfrm>
        </p:spPr>
        <p:txBody>
          <a:bodyPr/>
          <a:lstStyle/>
          <a:p>
            <a:r>
              <a:rPr lang="ru-RU" dirty="0" smtClean="0"/>
              <a:t>Виталий Ширин, директор по продажам инвестиционных продуктов отдела продаж инструментов товарно-сырьевых рынков</a:t>
            </a:r>
            <a:endParaRPr lang="ru-RU" dirty="0"/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1163638" y="5332949"/>
            <a:ext cx="4932362" cy="19928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600" kern="1200" cap="small" baseline="0" dirty="0" smtClean="0">
                <a:solidFill>
                  <a:srgbClr val="707980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SB Sans Display" panose="020B0503040504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1450" algn="l" defTabSz="914400" rtl="0" eaLnBrk="1" latinLnBrk="0" hangingPunct="1">
              <a:lnSpc>
                <a:spcPct val="90000"/>
              </a:lnSpc>
              <a:spcBef>
                <a:spcPts val="0"/>
              </a:spcBef>
              <a:buSzPct val="80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75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SB Sans Display" panose="020B0503040504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400" dirty="0" smtClean="0">
                <a:latin typeface="SB Sans Display"/>
              </a:rPr>
              <a:t>Июнь</a:t>
            </a:r>
            <a:r>
              <a:rPr kumimoji="0" lang="ru-RU" sz="14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707980"/>
                </a:solidFill>
                <a:effectLst/>
                <a:uLnTx/>
                <a:uFillTx/>
                <a:latin typeface="SB Sans Display"/>
                <a:ea typeface="+mn-ea"/>
                <a:cs typeface="+mn-cs"/>
              </a:rPr>
              <a:t> 2024 г.</a:t>
            </a:r>
            <a:endParaRPr kumimoji="0" lang="ru-RU" sz="1400" b="0" i="0" u="none" strike="noStrike" kern="1200" cap="small" spc="0" normalizeH="0" baseline="0" noProof="0" dirty="0">
              <a:ln>
                <a:noFill/>
              </a:ln>
              <a:solidFill>
                <a:srgbClr val="707980"/>
              </a:solidFill>
              <a:effectLst/>
              <a:uLnTx/>
              <a:uFillTx/>
              <a:latin typeface="SB Sans Display"/>
              <a:ea typeface="+mn-ea"/>
              <a:cs typeface="+mn-cs"/>
            </a:endParaRPr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6334812" y="4156090"/>
            <a:ext cx="5198376" cy="4985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ru-RU" sz="3200" b="0" i="0" u="none" strike="noStrike" kern="1200" cap="none" spc="0" normalizeH="0" baseline="0" dirty="0">
                <a:ln>
                  <a:noFill/>
                </a:ln>
                <a:solidFill>
                  <a:srgbClr val="516170"/>
                </a:solidFill>
                <a:effectLst/>
                <a:uFillTx/>
                <a:latin typeface="SB Sans Display Semibold" panose="020B0503040504020204" pitchFamily="34" charset="0"/>
                <a:ea typeface="+mn-ea"/>
                <a:cs typeface="SB Sans Display Semibold" panose="020B0503040504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16170"/>
                </a:solidFill>
                <a:effectLst/>
                <a:uLnTx/>
                <a:uFillTx/>
                <a:latin typeface="SB Sans Display Semibold" panose="020B0503040504020204" pitchFamily="34" charset="0"/>
                <a:ea typeface="+mn-ea"/>
                <a:cs typeface="SB Sans Display Semibold" panose="020B0503040504020204" pitchFamily="34" charset="0"/>
              </a:rPr>
              <a:t>ПАО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516170"/>
                </a:solidFill>
                <a:effectLst/>
                <a:uLnTx/>
                <a:uFillTx/>
                <a:latin typeface="SB Sans Display Semibold" panose="020B0503040504020204" pitchFamily="34" charset="0"/>
                <a:ea typeface="+mn-ea"/>
                <a:cs typeface="SB Sans Display Semibold" panose="020B0503040504020204" pitchFamily="34" charset="0"/>
              </a:rPr>
              <a:t> Сбербанк на локальном рынке нефтепродуктов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516170"/>
              </a:solidFill>
              <a:effectLst/>
              <a:uLnTx/>
              <a:uFillTx/>
              <a:latin typeface="SB Sans Display Semibold" panose="020B0503040504020204" pitchFamily="34" charset="0"/>
              <a:ea typeface="+mn-ea"/>
              <a:cs typeface="SB Sans Display Semibold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35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4" y="335488"/>
            <a:ext cx="10793400" cy="786369"/>
          </a:xfrm>
        </p:spPr>
        <p:txBody>
          <a:bodyPr/>
          <a:lstStyle/>
          <a:p>
            <a:r>
              <a:rPr lang="ru-RU" dirty="0" smtClean="0"/>
              <a:t>Смотрим глубже на сложности бизнеса и ищем решения за пределами стандартной линейки продуктов</a:t>
            </a:r>
            <a:endParaRPr lang="ru-RU" dirty="0"/>
          </a:p>
        </p:txBody>
      </p:sp>
      <p:sp>
        <p:nvSpPr>
          <p:cNvPr id="35" name="Rounded Rectangle 5"/>
          <p:cNvSpPr/>
          <p:nvPr/>
        </p:nvSpPr>
        <p:spPr>
          <a:xfrm>
            <a:off x="658815" y="1702882"/>
            <a:ext cx="4646610" cy="20048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  <a:effectLst>
            <a:outerShdw blurRad="127000" dist="143684" dir="2700001" rotWithShape="0">
              <a:srgbClr val="000000">
                <a:alpha val="10000"/>
              </a:srgbClr>
            </a:outerShdw>
          </a:effectLst>
        </p:spPr>
        <p:txBody>
          <a:bodyPr lIns="72000" tIns="45718" rIns="72000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Display"/>
              <a:ea typeface="+mn-ea"/>
              <a:cs typeface="+mn-cs"/>
            </a:endParaRPr>
          </a:p>
        </p:txBody>
      </p:sp>
      <p:sp>
        <p:nvSpPr>
          <p:cNvPr id="36" name="Панические покупки…"/>
          <p:cNvSpPr txBox="1"/>
          <p:nvPr/>
        </p:nvSpPr>
        <p:spPr>
          <a:xfrm>
            <a:off x="801445" y="1849883"/>
            <a:ext cx="4100756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latin typeface="SB Sans Text"/>
                <a:ea typeface="SB Sans Text"/>
                <a:cs typeface="SB Sans Text"/>
                <a:sym typeface="SB Sans Text"/>
              </a:defRPr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rPr>
              <a:t>Проблематика: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rPr>
              <a:t> 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3F4851"/>
              </a:solidFill>
              <a:effectLst/>
              <a:uLnTx/>
              <a:uFillTx/>
              <a:latin typeface="SB Sans Text"/>
              <a:cs typeface="SB Sans Text"/>
              <a:sym typeface="SB Sans Tex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latin typeface="SB Sans Text"/>
                <a:ea typeface="SB Sans Text"/>
                <a:cs typeface="SB Sans Text"/>
                <a:sym typeface="SB Sans Text"/>
              </a:defRPr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Компания-покупатель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топлива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имеет вариативность закупок: 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 Light"/>
              <a:ea typeface="SB Sans Text Light"/>
              <a:cs typeface="SB Sans Text Light"/>
              <a:sym typeface="SB Sans Text"/>
            </a:endParaRPr>
          </a:p>
        </p:txBody>
      </p:sp>
      <p:sp>
        <p:nvSpPr>
          <p:cNvPr id="37" name="TextBox 30"/>
          <p:cNvSpPr txBox="1"/>
          <p:nvPr/>
        </p:nvSpPr>
        <p:spPr>
          <a:xfrm>
            <a:off x="765269" y="2581659"/>
            <a:ext cx="4369805" cy="652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Покупает топливо по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100%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предоплате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Покупает топливо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с короткой отсрочкой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 Light"/>
              <a:ea typeface="SB Sans Text Light"/>
              <a:cs typeface="SB Sans Text Light"/>
              <a:sym typeface="SB Sans Text Light"/>
            </a:endParaRPr>
          </a:p>
        </p:txBody>
      </p:sp>
      <p:grpSp>
        <p:nvGrpSpPr>
          <p:cNvPr id="38" name="Group 3"/>
          <p:cNvGrpSpPr/>
          <p:nvPr/>
        </p:nvGrpSpPr>
        <p:grpSpPr>
          <a:xfrm>
            <a:off x="7172352" y="1700423"/>
            <a:ext cx="4057650" cy="2694729"/>
            <a:chOff x="1066800" y="2740231"/>
            <a:chExt cx="4057650" cy="2694729"/>
          </a:xfrm>
        </p:grpSpPr>
        <p:sp>
          <p:nvSpPr>
            <p:cNvPr id="39" name="Rounded Rectangle 2"/>
            <p:cNvSpPr/>
            <p:nvPr/>
          </p:nvSpPr>
          <p:spPr>
            <a:xfrm>
              <a:off x="1066800" y="2740231"/>
              <a:ext cx="1895475" cy="1294635"/>
            </a:xfrm>
            <a:prstGeom prst="roundRect">
              <a:avLst/>
            </a:prstGeom>
            <a:gradFill flip="none" rotWithShape="1">
              <a:gsLst>
                <a:gs pos="0">
                  <a:srgbClr val="0C5F69"/>
                </a:gs>
                <a:gs pos="100000">
                  <a:srgbClr val="107F8C"/>
                </a:gs>
                <a:gs pos="58000">
                  <a:srgbClr val="0C5F69"/>
                </a:gs>
              </a:gsLst>
              <a:lin ang="0" scaled="1"/>
              <a:tileRect/>
            </a:gradFill>
            <a:ln w="12700">
              <a:miter lim="400000"/>
            </a:ln>
            <a:effectLst>
              <a:outerShdw blurRad="127000" dist="143684" dir="2700001" rotWithShape="0">
                <a:srgbClr val="000000">
                  <a:alpha val="10000"/>
                </a:srgbClr>
              </a:outerShdw>
            </a:effectLst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40" name="Rounded Rectangle 6"/>
            <p:cNvSpPr/>
            <p:nvPr/>
          </p:nvSpPr>
          <p:spPr>
            <a:xfrm>
              <a:off x="3228975" y="2740231"/>
              <a:ext cx="1895475" cy="1294635"/>
            </a:xfrm>
            <a:prstGeom prst="roundRect">
              <a:avLst/>
            </a:prstGeom>
            <a:gradFill flip="none" rotWithShape="1">
              <a:gsLst>
                <a:gs pos="0">
                  <a:srgbClr val="0C5F69"/>
                </a:gs>
                <a:gs pos="100000">
                  <a:srgbClr val="107F8C"/>
                </a:gs>
                <a:gs pos="58000">
                  <a:srgbClr val="0C5F69"/>
                </a:gs>
              </a:gsLst>
              <a:lin ang="0" scaled="1"/>
              <a:tileRect/>
            </a:gradFill>
            <a:ln w="12700">
              <a:miter lim="400000"/>
            </a:ln>
            <a:effectLst>
              <a:outerShdw blurRad="127000" dist="143684" dir="2700001" rotWithShape="0">
                <a:srgbClr val="000000">
                  <a:alpha val="10000"/>
                </a:srgbClr>
              </a:outerShdw>
            </a:effectLst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41" name="Rounded Rectangle 9"/>
            <p:cNvSpPr/>
            <p:nvPr/>
          </p:nvSpPr>
          <p:spPr>
            <a:xfrm>
              <a:off x="1066800" y="4140325"/>
              <a:ext cx="1895475" cy="1294635"/>
            </a:xfrm>
            <a:prstGeom prst="roundRect">
              <a:avLst/>
            </a:prstGeom>
            <a:gradFill flip="none" rotWithShape="1">
              <a:gsLst>
                <a:gs pos="0">
                  <a:srgbClr val="0C5F69"/>
                </a:gs>
                <a:gs pos="100000">
                  <a:srgbClr val="107F8C"/>
                </a:gs>
                <a:gs pos="58000">
                  <a:srgbClr val="0C5F69"/>
                </a:gs>
              </a:gsLst>
              <a:lin ang="0" scaled="1"/>
              <a:tileRect/>
            </a:gradFill>
            <a:ln w="12700">
              <a:miter lim="400000"/>
            </a:ln>
            <a:effectLst>
              <a:outerShdw blurRad="127000" dist="143684" dir="2700001" rotWithShape="0">
                <a:srgbClr val="000000">
                  <a:alpha val="10000"/>
                </a:srgbClr>
              </a:outerShdw>
            </a:effectLst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42" name="Rounded Rectangle 10"/>
            <p:cNvSpPr/>
            <p:nvPr/>
          </p:nvSpPr>
          <p:spPr>
            <a:xfrm>
              <a:off x="3228975" y="4140325"/>
              <a:ext cx="1895475" cy="1294635"/>
            </a:xfrm>
            <a:prstGeom prst="roundRect">
              <a:avLst/>
            </a:prstGeom>
            <a:gradFill flip="none" rotWithShape="1">
              <a:gsLst>
                <a:gs pos="0">
                  <a:srgbClr val="0C5F69"/>
                </a:gs>
                <a:gs pos="100000">
                  <a:srgbClr val="107F8C"/>
                </a:gs>
                <a:gs pos="58000">
                  <a:srgbClr val="0C5F69"/>
                </a:gs>
              </a:gsLst>
              <a:lin ang="0" scaled="1"/>
              <a:tileRect/>
            </a:gradFill>
            <a:ln w="12700">
              <a:miter lim="400000"/>
            </a:ln>
            <a:effectLst>
              <a:outerShdw blurRad="127000" dist="143684" dir="2700001" rotWithShape="0">
                <a:srgbClr val="000000">
                  <a:alpha val="10000"/>
                </a:srgbClr>
              </a:outerShdw>
            </a:effectLst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44" name="Панические покупки…"/>
            <p:cNvSpPr txBox="1"/>
            <p:nvPr/>
          </p:nvSpPr>
          <p:spPr>
            <a:xfrm>
              <a:off x="1147519" y="2925882"/>
              <a:ext cx="1734035" cy="92333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b="1">
                  <a:latin typeface="SB Sans Text"/>
                  <a:ea typeface="SB Sans Text"/>
                  <a:cs typeface="SB Sans Text"/>
                  <a:sym typeface="SB Sans Text"/>
                </a:defRPr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1. В 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рамках сделки Компания направляет СБСТ заявку на поставку </a:t>
              </a: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топлива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endParaRPr>
            </a:p>
          </p:txBody>
        </p:sp>
        <p:sp>
          <p:nvSpPr>
            <p:cNvPr id="45" name="Панические покупки…"/>
            <p:cNvSpPr txBox="1"/>
            <p:nvPr/>
          </p:nvSpPr>
          <p:spPr>
            <a:xfrm>
              <a:off x="3303868" y="4437147"/>
              <a:ext cx="1814755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b="1">
                  <a:latin typeface="SB Sans Text"/>
                  <a:ea typeface="SB Sans Text"/>
                  <a:cs typeface="SB Sans Text"/>
                  <a:sym typeface="SB Sans Text"/>
                </a:defRPr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4. Компания 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оплачивает </a:t>
              </a: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стоимость 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топлива </a:t>
              </a: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и % по отсрочке</a:t>
              </a:r>
              <a:endPara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endParaRPr>
            </a:p>
          </p:txBody>
        </p:sp>
        <p:sp>
          <p:nvSpPr>
            <p:cNvPr id="47" name="Панические покупки…"/>
            <p:cNvSpPr txBox="1"/>
            <p:nvPr/>
          </p:nvSpPr>
          <p:spPr>
            <a:xfrm>
              <a:off x="3269334" y="2872959"/>
              <a:ext cx="1814755" cy="11079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b="1">
                  <a:latin typeface="SB Sans Text"/>
                  <a:ea typeface="SB Sans Text"/>
                  <a:cs typeface="SB Sans Text"/>
                  <a:sym typeface="SB Sans Text"/>
                </a:defRPr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2. Приобретение и отгрузка товара, 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переход права собственности </a:t>
              </a: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в 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пользу СБСТ/Компании</a:t>
              </a:r>
              <a:endPara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endParaRPr>
            </a:p>
          </p:txBody>
        </p:sp>
        <p:sp>
          <p:nvSpPr>
            <p:cNvPr id="48" name="Панические покупки…"/>
            <p:cNvSpPr txBox="1"/>
            <p:nvPr/>
          </p:nvSpPr>
          <p:spPr>
            <a:xfrm>
              <a:off x="1147520" y="4443299"/>
              <a:ext cx="1734035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b="1">
                  <a:latin typeface="SB Sans Text"/>
                  <a:ea typeface="SB Sans Text"/>
                  <a:cs typeface="SB Sans Text"/>
                  <a:sym typeface="SB Sans Text"/>
                </a:defRPr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3. Поставка 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товара Компании на станцию </a:t>
              </a: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ans Text"/>
                  <a:cs typeface="SB Sans Text"/>
                  <a:sym typeface="SB Sans Text"/>
                </a:rPr>
                <a:t>назначения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endParaRPr>
            </a:p>
          </p:txBody>
        </p:sp>
      </p:grpSp>
      <p:sp>
        <p:nvSpPr>
          <p:cNvPr id="49" name="Rounded Rectangle 5"/>
          <p:cNvSpPr/>
          <p:nvPr/>
        </p:nvSpPr>
        <p:spPr>
          <a:xfrm>
            <a:off x="658814" y="4335517"/>
            <a:ext cx="4646610" cy="20048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  <a:effectLst>
            <a:outerShdw blurRad="127000" dist="143684" dir="2700001" rotWithShape="0">
              <a:srgbClr val="000000">
                <a:alpha val="10000"/>
              </a:srgbClr>
            </a:outerShdw>
          </a:effectLst>
        </p:spPr>
        <p:txBody>
          <a:bodyPr lIns="72000" tIns="45718" rIns="72000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Display"/>
              <a:ea typeface="+mn-ea"/>
              <a:cs typeface="+mn-cs"/>
            </a:endParaRPr>
          </a:p>
        </p:txBody>
      </p:sp>
      <p:sp>
        <p:nvSpPr>
          <p:cNvPr id="50" name="Панические покупки…"/>
          <p:cNvSpPr txBox="1"/>
          <p:nvPr/>
        </p:nvSpPr>
        <p:spPr>
          <a:xfrm>
            <a:off x="824238" y="4435150"/>
            <a:ext cx="3410399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latin typeface="SB Sans Text"/>
                <a:ea typeface="SB Sans Text"/>
                <a:cs typeface="SB Sans Text"/>
                <a:sym typeface="SB Sans Text"/>
              </a:defRPr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rPr>
              <a:t>Решение и ключевые аспекты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latin typeface="SB Sans Text"/>
                <a:ea typeface="SB Sans Text"/>
                <a:cs typeface="SB Sans Text"/>
                <a:sym typeface="SB Sans Text"/>
              </a:defRPr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Заключение сделки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покупки топлива с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ООО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«СБ Сырьевой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Трейдинг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"/>
              </a:rPr>
              <a:t>»</a:t>
            </a:r>
          </a:p>
        </p:txBody>
      </p:sp>
      <p:sp>
        <p:nvSpPr>
          <p:cNvPr id="51" name="TextBox 30"/>
          <p:cNvSpPr txBox="1"/>
          <p:nvPr/>
        </p:nvSpPr>
        <p:spPr>
          <a:xfrm>
            <a:off x="824238" y="5086600"/>
            <a:ext cx="4347012" cy="13819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Комфортное управление ликвидностью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 Light"/>
              <a:ea typeface="SB Sans Text Light"/>
              <a:cs typeface="SB Sans Text Light"/>
              <a:sym typeface="SB Sans Text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Рыночная ставка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на отсрочку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платежа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Прозрачное ценообразование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Кредиторская задолженность,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а не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фин. </a:t>
            </a:r>
            <a:r>
              <a:rPr lang="ru-RU" sz="1200" b="1" dirty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д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олг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 Light"/>
              <a:ea typeface="SB Sans Text Light"/>
              <a:cs typeface="SB Sans Text Light"/>
              <a:sym typeface="SB Sans Text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Дополнительная отсрочка платежа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 Light"/>
              <a:ea typeface="SB Sans Text Light"/>
              <a:cs typeface="SB Sans Text Light"/>
              <a:sym typeface="SB Sans Text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 Light"/>
              <a:ea typeface="SB Sans Text Light"/>
              <a:cs typeface="SB Sans Text Light"/>
              <a:sym typeface="SB Sans Text Ligh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21343" y="951331"/>
            <a:ext cx="135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Display"/>
                <a:ea typeface="+mn-ea"/>
                <a:cs typeface="+mn-cs"/>
              </a:rPr>
              <a:t>Механизм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Display"/>
              <a:ea typeface="+mn-ea"/>
              <a:cs typeface="+mn-cs"/>
            </a:endParaRPr>
          </a:p>
        </p:txBody>
      </p:sp>
      <p:grpSp>
        <p:nvGrpSpPr>
          <p:cNvPr id="55" name="Group 6"/>
          <p:cNvGrpSpPr/>
          <p:nvPr/>
        </p:nvGrpSpPr>
        <p:grpSpPr>
          <a:xfrm>
            <a:off x="6352564" y="4621973"/>
            <a:ext cx="5308389" cy="1856160"/>
            <a:chOff x="1772239" y="1130328"/>
            <a:chExt cx="8647523" cy="2094125"/>
          </a:xfrm>
        </p:grpSpPr>
        <p:sp>
          <p:nvSpPr>
            <p:cNvPr id="56" name="Freeform 21"/>
            <p:cNvSpPr/>
            <p:nvPr/>
          </p:nvSpPr>
          <p:spPr>
            <a:xfrm>
              <a:off x="6174557" y="1258597"/>
              <a:ext cx="3245178" cy="339365"/>
            </a:xfrm>
            <a:custGeom>
              <a:avLst/>
              <a:gdLst>
                <a:gd name="connsiteX0" fmla="*/ 3075496 w 3245178"/>
                <a:gd name="connsiteY0" fmla="*/ 0 h 339365"/>
                <a:gd name="connsiteX1" fmla="*/ 3245178 w 3245178"/>
                <a:gd name="connsiteY1" fmla="*/ 169683 h 339365"/>
                <a:gd name="connsiteX2" fmla="*/ 3075496 w 3245178"/>
                <a:gd name="connsiteY2" fmla="*/ 339365 h 339365"/>
                <a:gd name="connsiteX3" fmla="*/ 3075496 w 3245178"/>
                <a:gd name="connsiteY3" fmla="*/ 254524 h 339365"/>
                <a:gd name="connsiteX4" fmla="*/ 0 w 3245178"/>
                <a:gd name="connsiteY4" fmla="*/ 254524 h 339365"/>
                <a:gd name="connsiteX5" fmla="*/ 84841 w 3245178"/>
                <a:gd name="connsiteY5" fmla="*/ 169683 h 339365"/>
                <a:gd name="connsiteX6" fmla="*/ 0 w 3245178"/>
                <a:gd name="connsiteY6" fmla="*/ 84841 h 339365"/>
                <a:gd name="connsiteX7" fmla="*/ 3075496 w 3245178"/>
                <a:gd name="connsiteY7" fmla="*/ 84841 h 339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5178" h="339365">
                  <a:moveTo>
                    <a:pt x="3075496" y="0"/>
                  </a:moveTo>
                  <a:lnTo>
                    <a:pt x="3245178" y="169683"/>
                  </a:lnTo>
                  <a:lnTo>
                    <a:pt x="3075496" y="339365"/>
                  </a:lnTo>
                  <a:lnTo>
                    <a:pt x="3075496" y="254524"/>
                  </a:lnTo>
                  <a:lnTo>
                    <a:pt x="0" y="254524"/>
                  </a:lnTo>
                  <a:lnTo>
                    <a:pt x="84841" y="169683"/>
                  </a:lnTo>
                  <a:lnTo>
                    <a:pt x="0" y="84841"/>
                  </a:lnTo>
                  <a:lnTo>
                    <a:pt x="3075496" y="84841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57" name="Rectangle 3"/>
            <p:cNvSpPr/>
            <p:nvPr/>
          </p:nvSpPr>
          <p:spPr>
            <a:xfrm>
              <a:off x="5092046" y="1833632"/>
              <a:ext cx="2007909" cy="735291"/>
            </a:xfrm>
            <a:prstGeom prst="rect">
              <a:avLst/>
            </a:prstGeom>
            <a:gradFill flip="none" rotWithShape="1">
              <a:gsLst>
                <a:gs pos="0">
                  <a:srgbClr val="0C5F69"/>
                </a:gs>
                <a:gs pos="100000">
                  <a:srgbClr val="107F8C"/>
                </a:gs>
                <a:gs pos="58000">
                  <a:srgbClr val="0C5F69"/>
                </a:gs>
              </a:gsLst>
              <a:lin ang="0" scaled="1"/>
              <a:tileRect/>
            </a:gra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B Serif Text Heavy" panose="02000505000000020004" pitchFamily="2" charset="-52"/>
                  <a:ea typeface="+mn-ea"/>
                  <a:cs typeface="+mn-cs"/>
                </a:rPr>
                <a:t>СБСТ</a:t>
              </a:r>
            </a:p>
          </p:txBody>
        </p:sp>
        <p:sp>
          <p:nvSpPr>
            <p:cNvPr id="58" name="Rectangle 4"/>
            <p:cNvSpPr/>
            <p:nvPr/>
          </p:nvSpPr>
          <p:spPr>
            <a:xfrm>
              <a:off x="1772239" y="1833632"/>
              <a:ext cx="2007909" cy="735291"/>
            </a:xfrm>
            <a:prstGeom prst="rect">
              <a:avLst/>
            </a:prstGeom>
            <a:solidFill>
              <a:srgbClr val="99C8C5"/>
            </a:soli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B Sans Display Semibold" panose="020B0703040504020204" pitchFamily="34" charset="0"/>
                  <a:ea typeface="+mn-ea"/>
                  <a:cs typeface="+mn-cs"/>
                </a:rPr>
                <a:t>Компания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Display Semibold" panose="020B0703040504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5"/>
            <p:cNvSpPr/>
            <p:nvPr/>
          </p:nvSpPr>
          <p:spPr>
            <a:xfrm>
              <a:off x="8411853" y="1833632"/>
              <a:ext cx="2007909" cy="735291"/>
            </a:xfrm>
            <a:prstGeom prst="rect">
              <a:avLst/>
            </a:prstGeom>
            <a:solidFill>
              <a:srgbClr val="99C8C5"/>
            </a:soli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B Sans Display Semibold" panose="020B0703040504020204" pitchFamily="34" charset="0"/>
                  <a:ea typeface="+mn-ea"/>
                  <a:cs typeface="+mn-cs"/>
                </a:rPr>
                <a:t>Продавцы</a:t>
              </a:r>
            </a:p>
          </p:txBody>
        </p:sp>
        <p:cxnSp>
          <p:nvCxnSpPr>
            <p:cNvPr id="60" name="Straight Arrow Connector 7"/>
            <p:cNvCxnSpPr/>
            <p:nvPr/>
          </p:nvCxnSpPr>
          <p:spPr>
            <a:xfrm>
              <a:off x="3780148" y="2097583"/>
              <a:ext cx="1311898" cy="0"/>
            </a:xfrm>
            <a:prstGeom prst="straightConnector1">
              <a:avLst/>
            </a:prstGeom>
            <a:ln w="6350">
              <a:solidFill>
                <a:srgbClr val="5161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8"/>
            <p:cNvCxnSpPr/>
            <p:nvPr/>
          </p:nvCxnSpPr>
          <p:spPr>
            <a:xfrm>
              <a:off x="3780148" y="2333254"/>
              <a:ext cx="1311898" cy="0"/>
            </a:xfrm>
            <a:prstGeom prst="straightConnector1">
              <a:avLst/>
            </a:prstGeom>
            <a:ln w="6350">
              <a:solidFill>
                <a:srgbClr val="5161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3780148" y="1873087"/>
              <a:ext cx="1311898" cy="1841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Заявка</a:t>
              </a:r>
              <a:endPara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16170"/>
                </a:solidFill>
                <a:effectLst/>
                <a:uLnTx/>
                <a:uFillTx/>
                <a:latin typeface="SB Sans Text Cond" panose="020B0506040504020204" pitchFamily="34" charset="-52"/>
                <a:ea typeface="+mn-ea"/>
                <a:cs typeface="+mn-cs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780148" y="2481207"/>
              <a:ext cx="1311898" cy="1841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100% суммы</a:t>
              </a:r>
            </a:p>
          </p:txBody>
        </p:sp>
        <p:cxnSp>
          <p:nvCxnSpPr>
            <p:cNvPr id="65" name="Straight Arrow Connector 13"/>
            <p:cNvCxnSpPr/>
            <p:nvPr/>
          </p:nvCxnSpPr>
          <p:spPr>
            <a:xfrm>
              <a:off x="7099955" y="2220132"/>
              <a:ext cx="1311898" cy="0"/>
            </a:xfrm>
            <a:prstGeom prst="straightConnector1">
              <a:avLst/>
            </a:prstGeom>
            <a:ln w="6350">
              <a:solidFill>
                <a:srgbClr val="5161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7141195" y="2484076"/>
              <a:ext cx="1311898" cy="1841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100% суммы</a:t>
              </a:r>
              <a:endPara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16170"/>
                </a:solidFill>
                <a:effectLst/>
                <a:uLnTx/>
                <a:uFillTx/>
                <a:latin typeface="SB Sans Text Cond" panose="020B0506040504020204" pitchFamily="34" charset="-52"/>
                <a:ea typeface="+mn-ea"/>
                <a:cs typeface="+mn-cs"/>
              </a:endParaRPr>
            </a:p>
          </p:txBody>
        </p:sp>
        <p:sp>
          <p:nvSpPr>
            <p:cNvPr id="67" name="Rectangle 16"/>
            <p:cNvSpPr/>
            <p:nvPr/>
          </p:nvSpPr>
          <p:spPr>
            <a:xfrm>
              <a:off x="8653807" y="1689195"/>
              <a:ext cx="1524002" cy="36023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516170"/>
              </a:solidFill>
              <a:miter lim="4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B Sans Display Semibold" panose="020B0703040504020204" pitchFamily="34" charset="0"/>
                  <a:ea typeface="+mn-ea"/>
                  <a:cs typeface="+mn-cs"/>
                </a:rPr>
                <a:t>СПбМТСБ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Display Semibold" panose="020B0703040504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Right Arrow 17"/>
            <p:cNvSpPr/>
            <p:nvPr/>
          </p:nvSpPr>
          <p:spPr>
            <a:xfrm>
              <a:off x="2828042" y="1258597"/>
              <a:ext cx="3195686" cy="339365"/>
            </a:xfrm>
            <a:prstGeom prst="rightArrow">
              <a:avLst/>
            </a:prstGeom>
            <a:solidFill>
              <a:schemeClr val="bg2">
                <a:lumMod val="20000"/>
                <a:lumOff val="80000"/>
              </a:schemeClr>
            </a:soli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780148" y="1130328"/>
              <a:ext cx="1311898" cy="184191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1 этап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099955" y="1130328"/>
              <a:ext cx="1311898" cy="184191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2 этап</a:t>
              </a:r>
            </a:p>
          </p:txBody>
        </p:sp>
        <p:sp>
          <p:nvSpPr>
            <p:cNvPr id="71" name="Freeform 24"/>
            <p:cNvSpPr/>
            <p:nvPr/>
          </p:nvSpPr>
          <p:spPr>
            <a:xfrm>
              <a:off x="6155703" y="2568923"/>
              <a:ext cx="3252248" cy="301657"/>
            </a:xfrm>
            <a:custGeom>
              <a:avLst/>
              <a:gdLst>
                <a:gd name="connsiteX0" fmla="*/ 3252248 w 3252248"/>
                <a:gd name="connsiteY0" fmla="*/ 0 h 301657"/>
                <a:gd name="connsiteX1" fmla="*/ 3252248 w 3252248"/>
                <a:gd name="connsiteY1" fmla="*/ 301657 h 301657"/>
                <a:gd name="connsiteX2" fmla="*/ 0 w 3252248"/>
                <a:gd name="connsiteY2" fmla="*/ 301657 h 301657"/>
                <a:gd name="connsiteX3" fmla="*/ 0 w 3252248"/>
                <a:gd name="connsiteY3" fmla="*/ 0 h 301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52248" h="301657">
                  <a:moveTo>
                    <a:pt x="3252248" y="0"/>
                  </a:moveTo>
                  <a:lnTo>
                    <a:pt x="3252248" y="301657"/>
                  </a:lnTo>
                  <a:lnTo>
                    <a:pt x="0" y="301657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5161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72" name="Freeform 25"/>
            <p:cNvSpPr/>
            <p:nvPr/>
          </p:nvSpPr>
          <p:spPr>
            <a:xfrm>
              <a:off x="2776193" y="2568923"/>
              <a:ext cx="3252248" cy="301657"/>
            </a:xfrm>
            <a:custGeom>
              <a:avLst/>
              <a:gdLst>
                <a:gd name="connsiteX0" fmla="*/ 3252248 w 3252248"/>
                <a:gd name="connsiteY0" fmla="*/ 0 h 301657"/>
                <a:gd name="connsiteX1" fmla="*/ 3252248 w 3252248"/>
                <a:gd name="connsiteY1" fmla="*/ 301657 h 301657"/>
                <a:gd name="connsiteX2" fmla="*/ 0 w 3252248"/>
                <a:gd name="connsiteY2" fmla="*/ 301657 h 301657"/>
                <a:gd name="connsiteX3" fmla="*/ 0 w 3252248"/>
                <a:gd name="connsiteY3" fmla="*/ 0 h 301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52248" h="301657">
                  <a:moveTo>
                    <a:pt x="3252248" y="0"/>
                  </a:moveTo>
                  <a:lnTo>
                    <a:pt x="3252248" y="301657"/>
                  </a:lnTo>
                  <a:lnTo>
                    <a:pt x="0" y="301657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5161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440050" y="3040262"/>
              <a:ext cx="1311898" cy="1841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Поставка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94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67"/>
          <p:cNvGrpSpPr/>
          <p:nvPr/>
        </p:nvGrpSpPr>
        <p:grpSpPr>
          <a:xfrm>
            <a:off x="213755" y="2426301"/>
            <a:ext cx="11453972" cy="459984"/>
            <a:chOff x="333024" y="3478644"/>
            <a:chExt cx="8587161" cy="459984"/>
          </a:xfr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AutoShape 59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333024" y="3478644"/>
              <a:ext cx="354872" cy="458826"/>
            </a:xfrm>
            <a:prstGeom prst="homePlate">
              <a:avLst>
                <a:gd name="adj" fmla="val 41718"/>
              </a:avLst>
            </a:prstGeom>
            <a:solidFill>
              <a:srgbClr val="00766C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7" name="AutoShape 60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598836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8" name="AutoShape 61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864648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9" name="AutoShape 62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1130460" y="3478644"/>
              <a:ext cx="356448" cy="458826"/>
            </a:xfrm>
            <a:prstGeom prst="chevron">
              <a:avLst>
                <a:gd name="adj" fmla="val 39616"/>
              </a:avLst>
            </a:prstGeom>
            <a:solidFill>
              <a:srgbClr val="D6D6D6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0" name="AutoShape 63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1397849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1" name="AutoShape 64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1663661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2" name="AutoShape 65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1929473" y="3478644"/>
              <a:ext cx="354872" cy="458826"/>
            </a:xfrm>
            <a:prstGeom prst="chevron">
              <a:avLst>
                <a:gd name="adj" fmla="val 39616"/>
              </a:avLst>
            </a:prstGeom>
            <a:solidFill>
              <a:srgbClr val="00766C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3" name="AutoShape 66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195285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4" name="AutoShape 67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461098" y="3478644"/>
              <a:ext cx="354872" cy="458826"/>
            </a:xfrm>
            <a:prstGeom prst="chevron">
              <a:avLst>
                <a:gd name="adj" fmla="val 39616"/>
              </a:avLst>
            </a:prstGeom>
            <a:solidFill>
              <a:srgbClr val="CFCFCF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5" name="AutoShape 6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726910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6" name="AutoShape 75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6714092" y="3479802"/>
              <a:ext cx="353294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7" name="AutoShape 76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6978327" y="3479802"/>
              <a:ext cx="353294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8" name="AutoShape 77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7242561" y="3479802"/>
              <a:ext cx="353294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19" name="AutoShap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7506796" y="3479802"/>
              <a:ext cx="353294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0" name="AutoShape 79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7771031" y="3479802"/>
              <a:ext cx="353294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1" name="AutoShape 80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8035266" y="3479802"/>
              <a:ext cx="354872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2" name="AutoShape 81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8301078" y="3479802"/>
              <a:ext cx="353294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3" name="AutoShape 82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8565313" y="3479802"/>
              <a:ext cx="354872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4" name="AutoShape 65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992722" y="347881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5" name="AutoShape 66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3258534" y="347881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6" name="AutoShape 67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3524346" y="3478814"/>
              <a:ext cx="354872" cy="458826"/>
            </a:xfrm>
            <a:prstGeom prst="chevron">
              <a:avLst>
                <a:gd name="adj" fmla="val 39616"/>
              </a:avLst>
            </a:prstGeom>
            <a:solidFill>
              <a:srgbClr val="00766C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7" name="AutoShape 6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3790158" y="347881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8" name="AutoShape 65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055970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29" name="AutoShape 66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321783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30" name="AutoShape 67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587595" y="347864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31" name="AutoShape 6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853407" y="3478644"/>
              <a:ext cx="354872" cy="458826"/>
            </a:xfrm>
            <a:prstGeom prst="chevron">
              <a:avLst>
                <a:gd name="adj" fmla="val 39616"/>
              </a:avLst>
            </a:prstGeom>
            <a:solidFill>
              <a:srgbClr val="B9B9B9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32" name="AutoShape 65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5119219" y="347881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noProof="1">
                <a:solidFill>
                  <a:srgbClr val="F8F8F8"/>
                </a:solidFill>
                <a:latin typeface="SB Sans Display"/>
              </a:endParaRPr>
            </a:p>
          </p:txBody>
        </p:sp>
        <p:sp>
          <p:nvSpPr>
            <p:cNvPr id="33" name="AutoShape 66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5385031" y="347881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34" name="AutoShape 67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5650843" y="347881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35" name="AutoShape 6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5916655" y="3478814"/>
              <a:ext cx="354872" cy="458826"/>
            </a:xfrm>
            <a:prstGeom prst="chevron">
              <a:avLst>
                <a:gd name="adj" fmla="val 39616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36" name="AutoShape 67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6182468" y="3478814"/>
              <a:ext cx="354872" cy="458826"/>
            </a:xfrm>
            <a:prstGeom prst="chevron">
              <a:avLst>
                <a:gd name="adj" fmla="val 39616"/>
              </a:avLst>
            </a:prstGeom>
            <a:solidFill>
              <a:schemeClr val="bg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  <p:sp>
          <p:nvSpPr>
            <p:cNvPr id="37" name="AutoShape 6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6448280" y="3478814"/>
              <a:ext cx="354872" cy="458826"/>
            </a:xfrm>
            <a:prstGeom prst="chevron">
              <a:avLst>
                <a:gd name="adj" fmla="val 39616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B Sans Display"/>
                <a:ea typeface="+mn-ea"/>
                <a:cs typeface="+mn-cs"/>
              </a:endParaRPr>
            </a:p>
          </p:txBody>
        </p:sp>
      </p:grpSp>
      <p:sp>
        <p:nvSpPr>
          <p:cNvPr id="40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499869" y="1043824"/>
            <a:ext cx="3498192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1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4</a:t>
            </a:r>
            <a:r>
              <a:rPr lang="en-US" sz="1600" b="1" noProof="1">
                <a:solidFill>
                  <a:srgbClr val="5B9BD5"/>
                </a:solidFill>
                <a:latin typeface="Calibri" pitchFamily="34" charset="0"/>
                <a:cs typeface="Calibri" pitchFamily="34" charset="0"/>
              </a:rPr>
              <a:t>Q</a:t>
            </a:r>
            <a:r>
              <a:rPr kumimoji="0" lang="ru-RU" sz="1600" b="1" i="0" u="none" strike="noStrike" kern="1200" cap="none" spc="0" normalizeH="0" baseline="0" noProof="1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2023</a:t>
            </a:r>
            <a:endParaRPr kumimoji="0" lang="ru-RU" sz="1600" b="1" i="0" u="none" strike="noStrike" kern="1200" cap="none" spc="0" normalizeH="0" baseline="0" noProof="1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Аккредитация</a:t>
            </a:r>
            <a:r>
              <a:rPr kumimoji="0" lang="ru-RU" sz="1300" b="1" i="0" u="none" strike="noStrike" kern="1200" cap="none" spc="0" normalizeH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«СБ Сырьевой Трейдинг» на СПБМТСБ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300" b="1" baseline="0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Заключена перва</a:t>
            </a:r>
            <a:r>
              <a:rPr lang="ru-RU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я сделка по поставке ДТ ж/д транспортом  </a:t>
            </a:r>
            <a:endParaRPr kumimoji="0" lang="ru-RU" sz="13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cxnSp>
        <p:nvCxnSpPr>
          <p:cNvPr id="52" name="Gerader Verbinder 323"/>
          <p:cNvCxnSpPr/>
          <p:nvPr/>
        </p:nvCxnSpPr>
        <p:spPr>
          <a:xfrm flipH="1">
            <a:off x="2461968" y="3058807"/>
            <a:ext cx="7954" cy="1281399"/>
          </a:xfrm>
          <a:prstGeom prst="line">
            <a:avLst/>
          </a:prstGeom>
          <a:gradFill>
            <a:gsLst>
              <a:gs pos="100000">
                <a:schemeClr val="bg1">
                  <a:lumMod val="47000"/>
                </a:schemeClr>
              </a:gs>
              <a:gs pos="0">
                <a:schemeClr val="bg1">
                  <a:lumMod val="80000"/>
                </a:schemeClr>
              </a:gs>
            </a:gsLst>
            <a:lin ang="0" scaled="0"/>
          </a:gradFill>
          <a:ln w="12700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297"/>
          <p:cNvCxnSpPr/>
          <p:nvPr/>
        </p:nvCxnSpPr>
        <p:spPr>
          <a:xfrm flipH="1" flipV="1">
            <a:off x="4470495" y="1038653"/>
            <a:ext cx="3692" cy="119061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1"/>
          <p:cNvSpPr txBox="1">
            <a:spLocks/>
          </p:cNvSpPr>
          <p:nvPr/>
        </p:nvSpPr>
        <p:spPr>
          <a:xfrm>
            <a:off x="661295" y="541382"/>
            <a:ext cx="10793400" cy="398571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b="0" i="0" u="none" strike="noStrike" kern="1200" cap="none" spc="0" baseline="0" dirty="0" smtClean="0">
                <a:solidFill>
                  <a:srgbClr val="3F4851"/>
                </a:solidFill>
                <a:uFillTx/>
                <a:latin typeface="SB Sans Display"/>
                <a:ea typeface="+mj-ea"/>
                <a:cs typeface="SB Sans Display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Display"/>
                <a:ea typeface="+mj-ea"/>
                <a:cs typeface="SB Sans Display"/>
              </a:rPr>
              <a:t>Дорожная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Display"/>
                <a:ea typeface="+mj-ea"/>
                <a:cs typeface="SB Sans Display"/>
              </a:rPr>
              <a:t> карта по развитию физических поставок топлива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3F4851"/>
              </a:solidFill>
              <a:effectLst/>
              <a:uLnTx/>
              <a:uFillTx/>
              <a:latin typeface="SB Sans Display"/>
              <a:ea typeface="+mj-ea"/>
              <a:cs typeface="SB Sans Display"/>
            </a:endParaRPr>
          </a:p>
        </p:txBody>
      </p:sp>
      <p:sp>
        <p:nvSpPr>
          <p:cNvPr id="55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2697729" y="2989110"/>
            <a:ext cx="3835224" cy="134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1">
                <a:solidFill>
                  <a:srgbClr val="5B9BD5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en-US" sz="1600" b="1" noProof="1" smtClean="0">
                <a:solidFill>
                  <a:srgbClr val="5B9BD5"/>
                </a:solidFill>
                <a:latin typeface="Calibri" pitchFamily="34" charset="0"/>
                <a:cs typeface="Calibri" pitchFamily="34" charset="0"/>
              </a:rPr>
              <a:t>Q</a:t>
            </a:r>
            <a:r>
              <a:rPr kumimoji="0" lang="ru-RU" sz="1600" b="1" i="0" u="none" strike="noStrike" kern="1200" cap="none" spc="0" normalizeH="0" baseline="0" noProof="1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2024</a:t>
            </a:r>
            <a:endParaRPr lang="ru-RU" sz="1300" b="1" noProof="1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5750" lvl="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ru-RU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Маркетирование продукта</a:t>
            </a:r>
            <a:endParaRPr lang="en-US" sz="1300" b="1" noProof="1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5750" lvl="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ru-RU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Добавлена возможность заключение сделок в формате </a:t>
            </a:r>
            <a:r>
              <a:rPr lang="en-US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non-flash title </a:t>
            </a:r>
          </a:p>
          <a:p>
            <a:pPr marL="285750" lvl="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ru-RU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Рост количества сделок и новых клиентов</a:t>
            </a:r>
            <a:endParaRPr kumimoji="0" lang="ru-RU" sz="13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56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4621254" y="1038653"/>
            <a:ext cx="3498192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noProof="1" smtClean="0">
                <a:solidFill>
                  <a:srgbClr val="5B9BD5"/>
                </a:solidFill>
                <a:latin typeface="Calibri" pitchFamily="34" charset="0"/>
                <a:cs typeface="Calibri" pitchFamily="34" charset="0"/>
              </a:rPr>
              <a:t>2Q</a:t>
            </a:r>
            <a:r>
              <a:rPr kumimoji="0" lang="ru-RU" sz="1600" b="1" i="0" u="none" strike="noStrike" kern="1200" cap="none" spc="0" normalizeH="0" baseline="0" noProof="1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2024</a:t>
            </a:r>
            <a:endParaRPr kumimoji="0" lang="ru-RU" sz="1600" b="1" i="0" u="none" strike="noStrike" kern="1200" cap="none" spc="0" normalizeH="0" baseline="0" noProof="1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285750" lvl="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ru-RU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Кратное увеличение объема поставок </a:t>
            </a:r>
          </a:p>
          <a:p>
            <a:pPr marL="285750" lvl="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kumimoji="0" lang="ru-RU" sz="13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Заключена</a:t>
            </a:r>
            <a:r>
              <a:rPr kumimoji="0" lang="ru-RU" sz="1300" b="1" i="0" u="none" strike="noStrike" kern="1200" cap="none" spc="0" normalizeH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первая сделка по поставке ДТ в системе трубопровода Транснефть</a:t>
            </a:r>
            <a:endParaRPr kumimoji="0" lang="ru-RU" sz="13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57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8228244" y="2993684"/>
            <a:ext cx="3084929" cy="134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1" smtClean="0">
                <a:solidFill>
                  <a:srgbClr val="5B9BD5"/>
                </a:solidFill>
                <a:latin typeface="Calibri" pitchFamily="34" charset="0"/>
                <a:cs typeface="Calibri" pitchFamily="34" charset="0"/>
              </a:rPr>
              <a:t>3-4</a:t>
            </a:r>
            <a:r>
              <a:rPr lang="en-US" sz="1600" b="1" noProof="1" smtClean="0">
                <a:solidFill>
                  <a:srgbClr val="5B9BD5"/>
                </a:solidFill>
                <a:latin typeface="Calibri" pitchFamily="34" charset="0"/>
                <a:cs typeface="Calibri" pitchFamily="34" charset="0"/>
              </a:rPr>
              <a:t>Q</a:t>
            </a:r>
            <a:r>
              <a:rPr kumimoji="0" lang="ru-RU" sz="1600" b="1" i="0" u="none" strike="noStrike" kern="1200" cap="none" spc="0" normalizeH="0" baseline="0" noProof="1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2024</a:t>
            </a:r>
            <a:endParaRPr kumimoji="0" lang="ru-RU" sz="1600" b="1" i="0" u="none" strike="noStrike" kern="1200" cap="none" spc="0" normalizeH="0" baseline="0" noProof="1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285750" lvl="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ru-RU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Заключение сделок с клиентами на базисе поставки «франко-резервуар»</a:t>
            </a:r>
          </a:p>
          <a:p>
            <a:pPr marL="285750" lvl="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ru-RU" sz="1300" b="1" noProof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Хранение нефтепродуктов</a:t>
            </a:r>
          </a:p>
          <a:p>
            <a:pPr marL="285750" lvl="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endParaRPr kumimoji="0" lang="ru-RU" sz="13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cxnSp>
        <p:nvCxnSpPr>
          <p:cNvPr id="66" name="Gerader Verbinder 297"/>
          <p:cNvCxnSpPr/>
          <p:nvPr/>
        </p:nvCxnSpPr>
        <p:spPr>
          <a:xfrm flipH="1" flipV="1">
            <a:off x="322553" y="1038653"/>
            <a:ext cx="3692" cy="119061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r Verbinder 323"/>
          <p:cNvCxnSpPr/>
          <p:nvPr/>
        </p:nvCxnSpPr>
        <p:spPr>
          <a:xfrm>
            <a:off x="8014238" y="3058807"/>
            <a:ext cx="1789" cy="1281399"/>
          </a:xfrm>
          <a:prstGeom prst="line">
            <a:avLst/>
          </a:prstGeom>
          <a:gradFill>
            <a:gsLst>
              <a:gs pos="100000">
                <a:schemeClr val="bg1">
                  <a:lumMod val="47000"/>
                </a:schemeClr>
              </a:gs>
              <a:gs pos="0">
                <a:schemeClr val="bg1">
                  <a:lumMod val="80000"/>
                </a:schemeClr>
              </a:gs>
            </a:gsLst>
            <a:lin ang="0" scaled="0"/>
          </a:gradFill>
          <a:ln w="12700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Picture 10" descr="Картинки по запросу storage tank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866" y="4640670"/>
            <a:ext cx="807905" cy="80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Прямоугольник 106"/>
          <p:cNvSpPr/>
          <p:nvPr/>
        </p:nvSpPr>
        <p:spPr>
          <a:xfrm>
            <a:off x="7692899" y="4952287"/>
            <a:ext cx="1126848" cy="361962"/>
          </a:xfrm>
          <a:prstGeom prst="rect">
            <a:avLst/>
          </a:prstGeom>
          <a:gradFill flip="none" rotWithShape="1">
            <a:gsLst>
              <a:gs pos="0">
                <a:srgbClr val="0C5F69"/>
              </a:gs>
              <a:gs pos="100000">
                <a:srgbClr val="107F8C"/>
              </a:gs>
              <a:gs pos="58000">
                <a:srgbClr val="0C5F69"/>
              </a:gs>
            </a:gsLst>
            <a:lin ang="0" scaled="1"/>
            <a:tileRect/>
          </a:gradFill>
          <a:ln w="12700">
            <a:miter lim="400000"/>
          </a:ln>
          <a:effectLst>
            <a:outerShdw blurRad="127000" dist="143684" dir="2700001" rotWithShape="0">
              <a:srgbClr val="000000">
                <a:alpha val="10000"/>
              </a:srgbClr>
            </a:outerShdw>
          </a:effectLst>
        </p:spPr>
        <p:txBody>
          <a:bodyPr lIns="72000" tIns="45718" rIns="72000" bIns="45718" rtlCol="0" anchor="ctr"/>
          <a:lstStyle/>
          <a:p>
            <a:pPr algn="ctr">
              <a:lnSpc>
                <a:spcPct val="90000"/>
              </a:lnSpc>
            </a:pPr>
            <a:r>
              <a:rPr lang="ru-RU" sz="1400" dirty="0">
                <a:solidFill>
                  <a:schemeClr val="bg1"/>
                </a:solidFill>
                <a:latin typeface="SB Sans Display"/>
              </a:rPr>
              <a:t>Клиенты</a:t>
            </a:r>
          </a:p>
        </p:txBody>
      </p:sp>
      <p:pic>
        <p:nvPicPr>
          <p:cNvPr id="108" name="Рисунок 10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354" y="4843074"/>
            <a:ext cx="476017" cy="476017"/>
          </a:xfrm>
          <a:prstGeom prst="rect">
            <a:avLst/>
          </a:prstGeom>
        </p:spPr>
      </p:pic>
      <p:pic>
        <p:nvPicPr>
          <p:cNvPr id="109" name="Рисунок 1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2529" y="4882653"/>
            <a:ext cx="332684" cy="332684"/>
          </a:xfrm>
          <a:prstGeom prst="rect">
            <a:avLst/>
          </a:prstGeom>
        </p:spPr>
      </p:pic>
      <p:cxnSp>
        <p:nvCxnSpPr>
          <p:cNvPr id="110" name="Соединительная линия уступом 109"/>
          <p:cNvCxnSpPr/>
          <p:nvPr/>
        </p:nvCxnSpPr>
        <p:spPr>
          <a:xfrm flipV="1">
            <a:off x="4181870" y="5090394"/>
            <a:ext cx="1758871" cy="74060"/>
          </a:xfrm>
          <a:prstGeom prst="bentConnector3">
            <a:avLst>
              <a:gd name="adj1" fmla="val 50000"/>
            </a:avLst>
          </a:prstGeom>
          <a:ln w="127000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4904002" y="4859323"/>
            <a:ext cx="583779" cy="1423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000" dirty="0" smtClean="0">
                <a:solidFill>
                  <a:schemeClr val="tx2"/>
                </a:solidFill>
              </a:rPr>
              <a:t>Труба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6274524" y="5307871"/>
            <a:ext cx="129978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000" dirty="0">
                <a:solidFill>
                  <a:schemeClr val="tx2"/>
                </a:solidFill>
              </a:rPr>
              <a:t>Ф</a:t>
            </a:r>
            <a:r>
              <a:rPr lang="ru-RU" sz="1000" dirty="0" smtClean="0">
                <a:solidFill>
                  <a:schemeClr val="tx2"/>
                </a:solidFill>
              </a:rPr>
              <a:t>ранко-резервуар</a:t>
            </a:r>
          </a:p>
        </p:txBody>
      </p:sp>
      <p:cxnSp>
        <p:nvCxnSpPr>
          <p:cNvPr id="113" name="Прямая со стрелкой 112"/>
          <p:cNvCxnSpPr/>
          <p:nvPr/>
        </p:nvCxnSpPr>
        <p:spPr>
          <a:xfrm>
            <a:off x="7110771" y="5127424"/>
            <a:ext cx="557871" cy="4779"/>
          </a:xfrm>
          <a:prstGeom prst="straightConnector1">
            <a:avLst/>
          </a:prstGeom>
          <a:ln>
            <a:prstDash val="lgDashDot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 flipV="1">
            <a:off x="2859774" y="5163185"/>
            <a:ext cx="815085" cy="2537"/>
          </a:xfrm>
          <a:prstGeom prst="straightConnector1">
            <a:avLst/>
          </a:prstGeom>
          <a:ln>
            <a:prstDash val="lgDashDot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3359360" y="5556816"/>
            <a:ext cx="8545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 60 дней</a:t>
            </a:r>
            <a:endParaRPr lang="ru-RU" sz="1100" dirty="0"/>
          </a:p>
        </p:txBody>
      </p:sp>
      <p:sp>
        <p:nvSpPr>
          <p:cNvPr id="120" name="TextBox 119"/>
          <p:cNvSpPr txBox="1"/>
          <p:nvPr/>
        </p:nvSpPr>
        <p:spPr>
          <a:xfrm>
            <a:off x="6359673" y="5575670"/>
            <a:ext cx="8545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2 дня</a:t>
            </a:r>
            <a:endParaRPr lang="ru-RU" sz="1100" dirty="0"/>
          </a:p>
        </p:txBody>
      </p:sp>
      <p:sp>
        <p:nvSpPr>
          <p:cNvPr id="126" name="TextBox 125"/>
          <p:cNvSpPr txBox="1"/>
          <p:nvPr/>
        </p:nvSpPr>
        <p:spPr>
          <a:xfrm>
            <a:off x="1869280" y="5855003"/>
            <a:ext cx="1562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СБСТ заключает сделку покупки товара на СПБМТСБ</a:t>
            </a:r>
            <a:endParaRPr lang="ru-RU" sz="1200" dirty="0"/>
          </a:p>
        </p:txBody>
      </p:sp>
      <p:sp>
        <p:nvSpPr>
          <p:cNvPr id="128" name="TextBox 127"/>
          <p:cNvSpPr txBox="1"/>
          <p:nvPr/>
        </p:nvSpPr>
        <p:spPr>
          <a:xfrm>
            <a:off x="3887829" y="5855003"/>
            <a:ext cx="241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1.Зачисление товара на карточку хранения СБСТ</a:t>
            </a:r>
          </a:p>
          <a:p>
            <a:r>
              <a:rPr lang="ru-RU" sz="1200" dirty="0" smtClean="0"/>
              <a:t>2. Заключение сделки продажи</a:t>
            </a:r>
            <a:endParaRPr lang="ru-RU" sz="1200" dirty="0"/>
          </a:p>
        </p:txBody>
      </p:sp>
      <p:sp>
        <p:nvSpPr>
          <p:cNvPr id="129" name="TextBox 128"/>
          <p:cNvSpPr txBox="1"/>
          <p:nvPr/>
        </p:nvSpPr>
        <p:spPr>
          <a:xfrm>
            <a:off x="6858164" y="5826006"/>
            <a:ext cx="276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Переход права собственности на клиента по факту получения 100% предоплаты в рамках клиринга биржи</a:t>
            </a:r>
            <a:endParaRPr lang="ru-RU" sz="12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057995" y="44786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143" name="Gerader Verbinder 323"/>
          <p:cNvCxnSpPr>
            <a:stCxn id="128" idx="0"/>
            <a:endCxn id="126" idx="0"/>
          </p:cNvCxnSpPr>
          <p:nvPr/>
        </p:nvCxnSpPr>
        <p:spPr>
          <a:xfrm flipH="1">
            <a:off x="2650353" y="5855003"/>
            <a:ext cx="2444995" cy="0"/>
          </a:xfrm>
          <a:prstGeom prst="line">
            <a:avLst/>
          </a:prstGeom>
          <a:gradFill>
            <a:gsLst>
              <a:gs pos="100000">
                <a:schemeClr val="bg1">
                  <a:lumMod val="47000"/>
                </a:schemeClr>
              </a:gs>
              <a:gs pos="0">
                <a:schemeClr val="bg1">
                  <a:lumMod val="80000"/>
                </a:schemeClr>
              </a:gs>
            </a:gsLst>
            <a:lin ang="0" scaled="0"/>
          </a:gradFill>
          <a:ln w="12700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Gerader Verbinder 323"/>
          <p:cNvCxnSpPr>
            <a:stCxn id="129" idx="0"/>
            <a:endCxn id="128" idx="0"/>
          </p:cNvCxnSpPr>
          <p:nvPr/>
        </p:nvCxnSpPr>
        <p:spPr>
          <a:xfrm flipH="1">
            <a:off x="5095348" y="5826006"/>
            <a:ext cx="3143937" cy="28997"/>
          </a:xfrm>
          <a:prstGeom prst="line">
            <a:avLst/>
          </a:prstGeom>
          <a:gradFill>
            <a:gsLst>
              <a:gs pos="100000">
                <a:schemeClr val="bg1">
                  <a:lumMod val="47000"/>
                </a:schemeClr>
              </a:gs>
              <a:gs pos="0">
                <a:schemeClr val="bg1">
                  <a:lumMod val="80000"/>
                </a:schemeClr>
              </a:gs>
            </a:gsLst>
            <a:lin ang="0" scaled="0"/>
          </a:gradFill>
          <a:ln w="12700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Gerader Verbinder 323"/>
          <p:cNvCxnSpPr>
            <a:stCxn id="126" idx="0"/>
            <a:endCxn id="128" idx="0"/>
          </p:cNvCxnSpPr>
          <p:nvPr/>
        </p:nvCxnSpPr>
        <p:spPr>
          <a:xfrm>
            <a:off x="2650353" y="5855003"/>
            <a:ext cx="2444995" cy="0"/>
          </a:xfrm>
          <a:prstGeom prst="line">
            <a:avLst/>
          </a:prstGeom>
          <a:gradFill>
            <a:gsLst>
              <a:gs pos="100000">
                <a:schemeClr val="bg1">
                  <a:lumMod val="47000"/>
                </a:schemeClr>
              </a:gs>
              <a:gs pos="0">
                <a:schemeClr val="bg1">
                  <a:lumMod val="80000"/>
                </a:schemeClr>
              </a:gs>
            </a:gsLst>
            <a:lin ang="0" scaled="0"/>
          </a:gradFill>
          <a:ln w="12700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Прямоугольник 155"/>
          <p:cNvSpPr/>
          <p:nvPr/>
        </p:nvSpPr>
        <p:spPr>
          <a:xfrm>
            <a:off x="1966103" y="4946443"/>
            <a:ext cx="1126848" cy="361962"/>
          </a:xfrm>
          <a:prstGeom prst="rect">
            <a:avLst/>
          </a:prstGeom>
          <a:gradFill flip="none" rotWithShape="1">
            <a:gsLst>
              <a:gs pos="0">
                <a:srgbClr val="0C5F69"/>
              </a:gs>
              <a:gs pos="100000">
                <a:srgbClr val="107F8C"/>
              </a:gs>
              <a:gs pos="58000">
                <a:srgbClr val="0C5F69"/>
              </a:gs>
            </a:gsLst>
            <a:lin ang="0" scaled="1"/>
            <a:tileRect/>
          </a:gradFill>
          <a:ln w="12700">
            <a:miter lim="400000"/>
          </a:ln>
          <a:effectLst>
            <a:outerShdw blurRad="127000" dist="143684" dir="2700001" rotWithShape="0">
              <a:srgbClr val="000000">
                <a:alpha val="10000"/>
              </a:srgbClr>
            </a:outerShdw>
          </a:effectLst>
        </p:spPr>
        <p:txBody>
          <a:bodyPr lIns="72000" tIns="45718" rIns="72000" bIns="45718" rtlCol="0" anchor="ctr"/>
          <a:lstStyle/>
          <a:p>
            <a:pPr algn="ctr">
              <a:lnSpc>
                <a:spcPct val="90000"/>
              </a:lnSpc>
            </a:pPr>
            <a:r>
              <a:rPr lang="ru-RU" sz="1400" dirty="0">
                <a:solidFill>
                  <a:schemeClr val="bg1"/>
                </a:solidFill>
                <a:latin typeface="SB Sans Display"/>
              </a:rPr>
              <a:t>СБСТ</a:t>
            </a:r>
          </a:p>
        </p:txBody>
      </p:sp>
      <p:cxnSp>
        <p:nvCxnSpPr>
          <p:cNvPr id="162" name="Gerader Verbinder 323"/>
          <p:cNvCxnSpPr/>
          <p:nvPr/>
        </p:nvCxnSpPr>
        <p:spPr>
          <a:xfrm flipH="1">
            <a:off x="0" y="4347298"/>
            <a:ext cx="12192001" cy="16448"/>
          </a:xfrm>
          <a:prstGeom prst="line">
            <a:avLst/>
          </a:prstGeom>
          <a:gradFill>
            <a:gsLst>
              <a:gs pos="100000">
                <a:schemeClr val="bg1">
                  <a:lumMod val="47000"/>
                </a:schemeClr>
              </a:gs>
              <a:gs pos="0">
                <a:schemeClr val="bg1">
                  <a:lumMod val="80000"/>
                </a:schemeClr>
              </a:gs>
            </a:gsLst>
            <a:lin ang="0" scaled="0"/>
          </a:gradFill>
          <a:ln w="12700">
            <a:solidFill>
              <a:schemeClr val="tx1">
                <a:lumMod val="65000"/>
                <a:lumOff val="3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Скругленная соединительная линия 171"/>
          <p:cNvCxnSpPr>
            <a:stCxn id="57" idx="3"/>
            <a:endCxn id="107" idx="3"/>
          </p:cNvCxnSpPr>
          <p:nvPr/>
        </p:nvCxnSpPr>
        <p:spPr>
          <a:xfrm flipH="1">
            <a:off x="8819747" y="3666945"/>
            <a:ext cx="2493426" cy="1466323"/>
          </a:xfrm>
          <a:prstGeom prst="curvedConnector3">
            <a:avLst>
              <a:gd name="adj1" fmla="val -12835"/>
            </a:avLst>
          </a:prstGeom>
          <a:ln w="127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0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Прямоугольник 116"/>
          <p:cNvSpPr/>
          <p:nvPr/>
        </p:nvSpPr>
        <p:spPr>
          <a:xfrm>
            <a:off x="5882647" y="1550392"/>
            <a:ext cx="5987300" cy="474482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2000" tIns="45718" rIns="72000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Display"/>
              <a:ea typeface="+mn-ea"/>
              <a:cs typeface="+mn-cs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650" y="4165207"/>
            <a:ext cx="4819650" cy="27118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4" y="428625"/>
            <a:ext cx="10874374" cy="561692"/>
          </a:xfrm>
        </p:spPr>
        <p:txBody>
          <a:bodyPr/>
          <a:lstStyle/>
          <a:p>
            <a:r>
              <a:rPr lang="ru-RU" sz="2000" dirty="0" smtClean="0"/>
              <a:t>Комбинация продуктов поставки топлива с отсрочкой платежа и валютного форварда на продажу </a:t>
            </a:r>
            <a:r>
              <a:rPr lang="en-US" sz="2000" dirty="0" smtClean="0"/>
              <a:t>CNY</a:t>
            </a:r>
            <a:r>
              <a:rPr lang="ru-RU" sz="2000" dirty="0" smtClean="0"/>
              <a:t> за </a:t>
            </a:r>
            <a:r>
              <a:rPr lang="en-US" sz="2000" dirty="0" smtClean="0"/>
              <a:t>RUB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90225" y="6582676"/>
            <a:ext cx="9338741" cy="128112"/>
          </a:xfrm>
        </p:spPr>
        <p:txBody>
          <a:bodyPr/>
          <a:lstStyle/>
          <a:p>
            <a:r>
              <a:rPr lang="ru-RU" dirty="0" smtClean="0"/>
              <a:t>* Стороны также могут заключить расчетный форвард, в таком случае расчеты по нему будут происходить только в рублях</a:t>
            </a:r>
            <a:r>
              <a:rPr lang="en-US" dirty="0"/>
              <a:t> </a:t>
            </a:r>
            <a:r>
              <a:rPr lang="ru-RU" dirty="0" smtClean="0"/>
              <a:t>по согласованному курсу </a:t>
            </a:r>
            <a:r>
              <a:rPr lang="ru-RU" dirty="0" err="1" smtClean="0"/>
              <a:t>фиксинга</a:t>
            </a:r>
            <a:r>
              <a:rPr lang="ru-RU" dirty="0" smtClean="0"/>
              <a:t>.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28453" y="1993323"/>
            <a:ext cx="5228723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7858" marR="0" lvl="0" indent="-187858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Обслуживание рублевых обязательств в юанях</a:t>
            </a:r>
          </a:p>
          <a:p>
            <a:pPr marL="187858" marR="0" lvl="0" indent="-187858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Эффективные ставки финансирования закупок топлива ниже рублевых</a:t>
            </a:r>
          </a:p>
          <a:p>
            <a:pPr marL="187858" marR="0" lvl="0" indent="-187858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Дополнительная выгода от продажи валюты по курсу выше рыночного в случае ослабления юаня относительно рубля ниже Форвардного курса на дату расчетов по сделке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B Sans Display Light" panose="020B0303040504020204" pitchFamily="34" charset="0"/>
              <a:ea typeface="+mn-ea"/>
              <a:cs typeface="SB Sans Display Light" panose="020B0303040504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28453" y="1754465"/>
            <a:ext cx="3704631" cy="2277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39884">
                    <a:lumMod val="75000"/>
                  </a:srgbClr>
                </a:solidFill>
                <a:effectLst/>
                <a:uLnTx/>
                <a:uFillTx/>
                <a:latin typeface="SB Sans Display Semibold"/>
                <a:ea typeface="+mn-ea"/>
                <a:cs typeface="SB Sans Display Light" panose="020B0303040504020204" pitchFamily="34" charset="0"/>
              </a:rPr>
              <a:t>Преимущества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46904" y="3150726"/>
            <a:ext cx="3704631" cy="2277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39884">
                    <a:lumMod val="75000"/>
                  </a:srgbClr>
                </a:solidFill>
                <a:effectLst/>
                <a:uLnTx/>
                <a:uFillTx/>
                <a:latin typeface="SB Sans Display Semibold"/>
                <a:ea typeface="+mn-ea"/>
                <a:cs typeface="SB Sans Display Light" panose="020B0303040504020204" pitchFamily="34" charset="0"/>
              </a:rPr>
              <a:t>Ограничения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50654" y="3450530"/>
            <a:ext cx="525486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7858" marR="0" lvl="0" indent="-187858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Продажа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валюты по курсу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ниже рыночного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в случае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роста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валютного курса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выше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Форвардного курса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B Sans Display Light" panose="020B0303040504020204" pitchFamily="34" charset="0"/>
              <a:ea typeface="+mn-ea"/>
              <a:cs typeface="SB Sans Display Light" panose="020B0303040504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051712" y="1678872"/>
            <a:ext cx="5692664" cy="221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9884">
                    <a:lumMod val="75000"/>
                  </a:srgbClr>
                </a:solidFill>
                <a:effectLst/>
                <a:uLnTx/>
                <a:uFillTx/>
                <a:latin typeface="SB Sans Display Semibold"/>
                <a:ea typeface="+mn-ea"/>
                <a:cs typeface="SB Sans Display Light" panose="020B0303040504020204" pitchFamily="34" charset="0"/>
              </a:rPr>
              <a:t>Механизм работы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39884">
                    <a:lumMod val="75000"/>
                  </a:srgbClr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*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39884">
                  <a:lumMod val="75000"/>
                </a:srgbClr>
              </a:solidFill>
              <a:effectLst/>
              <a:uLnTx/>
              <a:uFillTx/>
              <a:latin typeface="SB Sans Display Light" panose="020B0303040504020204" pitchFamily="34" charset="0"/>
              <a:ea typeface="+mn-ea"/>
              <a:cs typeface="SB Sans Display Light" panose="020B0303040504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101134" y="1985250"/>
            <a:ext cx="5485390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marR="0" lvl="0" indent="-1714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Компания заключает ДКП на дизельное топливо с «СБ</a:t>
            </a:r>
            <a:r>
              <a:rPr kumimoji="0" lang="ru-RU" sz="1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ырьевой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Т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рейдинг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» (СБСТ). В рамках ДКП компания получает отсрочку платежа за топливо на согласованный срок</a:t>
            </a:r>
            <a:r>
              <a:rPr lang="ru-RU" sz="1000" dirty="0">
                <a:solidFill>
                  <a:srgbClr val="000000"/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.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B Sans Display Light" panose="020B0303040504020204" pitchFamily="34" charset="0"/>
              <a:ea typeface="+mn-ea"/>
              <a:cs typeface="SB Sans Display Light" panose="020B0303040504020204" pitchFamily="34" charset="0"/>
            </a:endParaRPr>
          </a:p>
          <a:p>
            <a:pPr marL="171450" marR="0" lvl="0" indent="-1714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Одновременно компания заключает валютный форвард на продажу юаней за рубли с ПАО Сбербанк по фиксированному курсу. Срок расчетов по сделке синхронизируется со сроком платежа за поставку топлива</a:t>
            </a:r>
            <a:r>
              <a:rPr lang="ru-RU" sz="1000" dirty="0">
                <a:solidFill>
                  <a:srgbClr val="000000"/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.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B Sans Display Light" panose="020B0303040504020204" pitchFamily="34" charset="0"/>
              <a:ea typeface="+mn-ea"/>
              <a:cs typeface="SB Sans Display Light" panose="020B0303040504020204" pitchFamily="34" charset="0"/>
            </a:endParaRPr>
          </a:p>
          <a:p>
            <a:pPr marL="171450" marR="0" lvl="0" indent="-1714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В дату расчетов: </a:t>
            </a:r>
          </a:p>
          <a:p>
            <a:pPr marL="628650" marR="0" lvl="1" indent="-1714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По форварду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: компания платит юани в пользу Банка и получает от Банка рубли, затем</a:t>
            </a:r>
          </a:p>
          <a:p>
            <a:pPr marL="628650" marR="0" lvl="1" indent="-1714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По ДКП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: направляет рубли, полученные от Банка в рамках форварда, на оплату топлива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.</a:t>
            </a:r>
            <a:endParaRPr kumimoji="0" lang="ru-RU" sz="1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B Sans Display Light" panose="020B0303040504020204" pitchFamily="34" charset="0"/>
              <a:ea typeface="+mn-ea"/>
              <a:cs typeface="SB Sans Display Light" panose="020B0303040504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50665" y="3986767"/>
            <a:ext cx="3704631" cy="2277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39884">
                    <a:lumMod val="75000"/>
                  </a:srgbClr>
                </a:solidFill>
                <a:effectLst/>
                <a:uLnTx/>
                <a:uFillTx/>
                <a:latin typeface="SB Sans Display Semibold"/>
                <a:ea typeface="+mn-ea"/>
                <a:cs typeface="SB Sans Display Light" panose="020B0303040504020204" pitchFamily="34" charset="0"/>
              </a:rPr>
              <a:t>Документация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28453" y="4214522"/>
            <a:ext cx="53366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7858" marR="0" lvl="0" indent="-187858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>
                  <a:lumMod val="95000"/>
                  <a:lumOff val="5000"/>
                </a:prstClr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Генеральное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соглашение по форме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Display Light" panose="020B0303040504020204" pitchFamily="34" charset="0"/>
                <a:ea typeface="+mn-ea"/>
                <a:cs typeface="SB Sans Display Light" panose="020B0303040504020204" pitchFamily="34" charset="0"/>
              </a:rPr>
              <a:t>RISDA, Подтверждение по сделке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B Sans Display Light" panose="020B0303040504020204" pitchFamily="34" charset="0"/>
              <a:ea typeface="+mn-ea"/>
              <a:cs typeface="SB Sans Display Light" panose="020B0303040504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14888" y="3752049"/>
            <a:ext cx="5629488" cy="2437888"/>
            <a:chOff x="6146868" y="4496338"/>
            <a:chExt cx="5629488" cy="2437888"/>
          </a:xfrm>
        </p:grpSpPr>
        <p:sp>
          <p:nvSpPr>
            <p:cNvPr id="102" name="Rectangle 3"/>
            <p:cNvSpPr/>
            <p:nvPr/>
          </p:nvSpPr>
          <p:spPr>
            <a:xfrm>
              <a:off x="9768447" y="4801784"/>
              <a:ext cx="2007909" cy="735291"/>
            </a:xfrm>
            <a:prstGeom prst="rect">
              <a:avLst/>
            </a:prstGeom>
            <a:gradFill flip="none" rotWithShape="1">
              <a:gsLst>
                <a:gs pos="0">
                  <a:srgbClr val="0C5F69"/>
                </a:gs>
                <a:gs pos="100000">
                  <a:srgbClr val="107F8C"/>
                </a:gs>
                <a:gs pos="58000">
                  <a:srgbClr val="0C5F69"/>
                </a:gs>
              </a:gsLst>
              <a:lin ang="0" scaled="1"/>
              <a:tileRect/>
            </a:gra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erif Text Heavy" panose="02000505000000020004" pitchFamily="2" charset="-52"/>
                  <a:ea typeface="+mn-ea"/>
                  <a:cs typeface="+mn-cs"/>
                </a:rPr>
                <a:t>Сбербанк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B Serif Text Heavy" panose="02000505000000020004" pitchFamily="2" charset="-52"/>
                <a:ea typeface="+mn-ea"/>
                <a:cs typeface="+mn-cs"/>
              </a:endParaRPr>
            </a:p>
          </p:txBody>
        </p:sp>
        <p:sp>
          <p:nvSpPr>
            <p:cNvPr id="103" name="Rectangle 4"/>
            <p:cNvSpPr/>
            <p:nvPr/>
          </p:nvSpPr>
          <p:spPr>
            <a:xfrm>
              <a:off x="6460473" y="4765619"/>
              <a:ext cx="2007909" cy="735291"/>
            </a:xfrm>
            <a:prstGeom prst="rect">
              <a:avLst/>
            </a:prstGeom>
            <a:solidFill>
              <a:srgbClr val="99C8C5"/>
            </a:soli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SB Sans Display Semibold" panose="020B0703040504020204" pitchFamily="34" charset="0"/>
                  <a:ea typeface="+mn-ea"/>
                  <a:cs typeface="+mn-cs"/>
                </a:rPr>
                <a:t>Покупатель нефтепродуктов</a:t>
              </a:r>
            </a:p>
          </p:txBody>
        </p:sp>
        <p:cxnSp>
          <p:nvCxnSpPr>
            <p:cNvPr id="104" name="Straight Arrow Connector 7"/>
            <p:cNvCxnSpPr/>
            <p:nvPr/>
          </p:nvCxnSpPr>
          <p:spPr>
            <a:xfrm>
              <a:off x="8519789" y="5035755"/>
              <a:ext cx="1150422" cy="0"/>
            </a:xfrm>
            <a:prstGeom prst="straightConnector1">
              <a:avLst/>
            </a:prstGeom>
            <a:ln w="6350">
              <a:solidFill>
                <a:srgbClr val="5161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8439051" y="4809522"/>
              <a:ext cx="1311898" cy="1565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CNY</a:t>
              </a:r>
              <a:endPara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16170"/>
                </a:solidFill>
                <a:effectLst/>
                <a:uLnTx/>
                <a:uFillTx/>
                <a:latin typeface="SB Sans Text Cond" panose="020B0506040504020204" pitchFamily="34" charset="-52"/>
                <a:ea typeface="+mn-ea"/>
                <a:cs typeface="+mn-cs"/>
              </a:endParaRPr>
            </a:p>
          </p:txBody>
        </p:sp>
        <p:cxnSp>
          <p:nvCxnSpPr>
            <p:cNvPr id="109" name="Straight Arrow Connector 7"/>
            <p:cNvCxnSpPr/>
            <p:nvPr/>
          </p:nvCxnSpPr>
          <p:spPr>
            <a:xfrm flipH="1">
              <a:off x="8575707" y="5302025"/>
              <a:ext cx="1094505" cy="0"/>
            </a:xfrm>
            <a:prstGeom prst="straightConnector1">
              <a:avLst/>
            </a:prstGeom>
            <a:ln w="6350">
              <a:solidFill>
                <a:srgbClr val="5161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09"/>
            <p:cNvSpPr txBox="1"/>
            <p:nvPr/>
          </p:nvSpPr>
          <p:spPr>
            <a:xfrm>
              <a:off x="8447800" y="5379414"/>
              <a:ext cx="1311898" cy="1565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RUB</a:t>
              </a:r>
              <a:endPara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16170"/>
                </a:solidFill>
                <a:effectLst/>
                <a:uLnTx/>
                <a:uFillTx/>
                <a:latin typeface="SB Sans Text Cond" panose="020B0506040504020204" pitchFamily="34" charset="-52"/>
                <a:ea typeface="+mn-ea"/>
                <a:cs typeface="+mn-cs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6146868" y="4496338"/>
              <a:ext cx="5629488" cy="2277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39884">
                      <a:lumMod val="75000"/>
                    </a:srgbClr>
                  </a:solidFill>
                  <a:effectLst/>
                  <a:uLnTx/>
                  <a:uFillTx/>
                  <a:latin typeface="SB Sans Display Semibold"/>
                  <a:ea typeface="+mn-ea"/>
                  <a:cs typeface="SB Sans Display Light" panose="020B0303040504020204" pitchFamily="34" charset="0"/>
                </a:rPr>
                <a:t>Платежи в дату расчетов по сделке</a:t>
              </a:r>
            </a:p>
          </p:txBody>
        </p:sp>
        <p:cxnSp>
          <p:nvCxnSpPr>
            <p:cNvPr id="112" name="Straight Arrow Connector 7"/>
            <p:cNvCxnSpPr/>
            <p:nvPr/>
          </p:nvCxnSpPr>
          <p:spPr>
            <a:xfrm flipH="1">
              <a:off x="7964193" y="5581729"/>
              <a:ext cx="1" cy="582121"/>
            </a:xfrm>
            <a:prstGeom prst="straightConnector1">
              <a:avLst/>
            </a:prstGeom>
            <a:ln w="6350">
              <a:solidFill>
                <a:srgbClr val="5161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 3"/>
            <p:cNvSpPr/>
            <p:nvPr/>
          </p:nvSpPr>
          <p:spPr>
            <a:xfrm>
              <a:off x="6511880" y="6198935"/>
              <a:ext cx="2007909" cy="735291"/>
            </a:xfrm>
            <a:prstGeom prst="rect">
              <a:avLst/>
            </a:prstGeom>
            <a:gradFill flip="none" rotWithShape="1">
              <a:gsLst>
                <a:gs pos="0">
                  <a:srgbClr val="0C5F69"/>
                </a:gs>
                <a:gs pos="100000">
                  <a:srgbClr val="107F8C"/>
                </a:gs>
                <a:gs pos="58000">
                  <a:srgbClr val="0C5F69"/>
                </a:gs>
              </a:gsLst>
              <a:lin ang="0" scaled="1"/>
              <a:tileRect/>
            </a:gradFill>
            <a:ln w="12700">
              <a:miter lim="400000"/>
            </a:ln>
            <a:effectLst/>
          </p:spPr>
          <p:txBody>
            <a:bodyPr lIns="72000" tIns="45718" rIns="72000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B Serif Text Heavy" panose="02000505000000020004" pitchFamily="2" charset="-52"/>
                  <a:ea typeface="+mn-ea"/>
                  <a:cs typeface="+mn-cs"/>
                </a:rPr>
                <a:t>СБСТ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554260" y="5623162"/>
              <a:ext cx="1409933" cy="3046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RUB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16170"/>
                  </a:solidFill>
                  <a:effectLst/>
                  <a:uLnTx/>
                  <a:uFillTx/>
                  <a:latin typeface="SB Sans Text Cond" panose="020B0506040504020204" pitchFamily="34" charset="-52"/>
                  <a:ea typeface="+mn-ea"/>
                  <a:cs typeface="+mn-cs"/>
                </a:rPr>
                <a:t> (стоимость товара + проценты)</a:t>
              </a:r>
              <a:endPara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16170"/>
                </a:solidFill>
                <a:effectLst/>
                <a:uLnTx/>
                <a:uFillTx/>
                <a:latin typeface="SB Sans Text Cond" panose="020B0506040504020204" pitchFamily="34" charset="-52"/>
                <a:ea typeface="+mn-ea"/>
                <a:cs typeface="+mn-cs"/>
              </a:endParaRPr>
            </a:p>
          </p:txBody>
        </p:sp>
      </p:grpSp>
      <p:sp>
        <p:nvSpPr>
          <p:cNvPr id="118" name="Прямоугольник 117"/>
          <p:cNvSpPr/>
          <p:nvPr/>
        </p:nvSpPr>
        <p:spPr>
          <a:xfrm>
            <a:off x="620136" y="995581"/>
            <a:ext cx="10926327" cy="4855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949A">
                    <a:lumMod val="75000"/>
                  </a:srgbClr>
                </a:solidFill>
                <a:effectLst/>
                <a:uLnTx/>
                <a:uFillTx/>
                <a:latin typeface="SB Sans Display Semibold"/>
                <a:ea typeface="+mn-ea"/>
                <a:cs typeface="+mn-cs"/>
              </a:rPr>
              <a:t>Идея: Для компаний-экспортеров, получающих выручку в юанях, инструмент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0949A">
                    <a:lumMod val="75000"/>
                  </a:srgbClr>
                </a:solidFill>
                <a:effectLst/>
                <a:uLnTx/>
                <a:uFillTx/>
                <a:latin typeface="SB Sans Display Semibold"/>
                <a:ea typeface="+mn-ea"/>
                <a:cs typeface="+mn-cs"/>
              </a:rPr>
              <a:t>позволяет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949A">
                    <a:lumMod val="75000"/>
                  </a:srgbClr>
                </a:solidFill>
                <a:effectLst/>
                <a:uLnTx/>
                <a:uFillTx/>
                <a:latin typeface="SB Sans Display Semibold"/>
                <a:ea typeface="+mn-ea"/>
                <a:cs typeface="+mn-cs"/>
              </a:rPr>
              <a:t>эффективно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0949A">
                    <a:lumMod val="75000"/>
                  </a:srgbClr>
                </a:solidFill>
                <a:effectLst/>
                <a:uLnTx/>
                <a:uFillTx/>
                <a:latin typeface="SB Sans Display Semibold"/>
                <a:ea typeface="+mn-ea"/>
                <a:cs typeface="+mn-cs"/>
              </a:rPr>
              <a:t>изменить валюту обязательства и (в отдельных случаях) снизить ставку по обязательству</a:t>
            </a:r>
          </a:p>
        </p:txBody>
      </p:sp>
    </p:spTree>
    <p:extLst>
      <p:ext uri="{BB962C8B-B14F-4D97-AF65-F5344CB8AC3E}">
        <p14:creationId xmlns:p14="http://schemas.microsoft.com/office/powerpoint/2010/main" val="281250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ounded Rectangle 5"/>
          <p:cNvSpPr/>
          <p:nvPr/>
        </p:nvSpPr>
        <p:spPr>
          <a:xfrm>
            <a:off x="511955" y="1184992"/>
            <a:ext cx="4646610" cy="332050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  <a:effectLst>
            <a:outerShdw blurRad="127000" dist="143684" dir="2700001" rotWithShape="0">
              <a:srgbClr val="000000">
                <a:alpha val="10000"/>
              </a:srgbClr>
            </a:outerShdw>
          </a:effectLst>
        </p:spPr>
        <p:txBody>
          <a:bodyPr lIns="72000" tIns="45718" rIns="72000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Display"/>
              <a:ea typeface="+mn-ea"/>
              <a:cs typeface="+mn-cs"/>
            </a:endParaRP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658814" y="335488"/>
            <a:ext cx="10793400" cy="398571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b="0" i="0" u="none" strike="noStrike" kern="1200" cap="none" spc="0" baseline="0" dirty="0" smtClean="0">
                <a:solidFill>
                  <a:srgbClr val="3F4851"/>
                </a:solidFill>
                <a:uFillTx/>
                <a:latin typeface="SB Sans Display"/>
                <a:ea typeface="+mj-ea"/>
                <a:cs typeface="SB Sans Display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Display"/>
                <a:ea typeface="+mj-ea"/>
                <a:cs typeface="SB Sans Display"/>
              </a:rPr>
              <a:t>Развитие Срочного рынка нефтепродуктов РФ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3F4851"/>
              </a:solidFill>
              <a:effectLst/>
              <a:uLnTx/>
              <a:uFillTx/>
              <a:latin typeface="SB Sans Display"/>
              <a:ea typeface="+mj-ea"/>
              <a:cs typeface="SB Sans Display"/>
            </a:endParaRPr>
          </a:p>
        </p:txBody>
      </p:sp>
      <p:sp>
        <p:nvSpPr>
          <p:cNvPr id="47" name="Панические покупки…"/>
          <p:cNvSpPr txBox="1"/>
          <p:nvPr/>
        </p:nvSpPr>
        <p:spPr>
          <a:xfrm>
            <a:off x="935618" y="1444353"/>
            <a:ext cx="4100756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latin typeface="SB Sans Text"/>
                <a:ea typeface="SB Sans Text"/>
                <a:cs typeface="SB Sans Text"/>
                <a:sym typeface="SB Sans Text"/>
              </a:defRPr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rPr>
              <a:t>Проблематика: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rPr>
              <a:t> 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3F4851"/>
              </a:solidFill>
              <a:effectLst/>
              <a:uLnTx/>
              <a:uFillTx/>
              <a:latin typeface="SB Sans Text"/>
              <a:cs typeface="SB Sans Text"/>
              <a:sym typeface="SB Sans Text"/>
            </a:endParaRPr>
          </a:p>
        </p:txBody>
      </p:sp>
      <p:sp>
        <p:nvSpPr>
          <p:cNvPr id="48" name="TextBox 30"/>
          <p:cNvSpPr txBox="1"/>
          <p:nvPr/>
        </p:nvSpPr>
        <p:spPr>
          <a:xfrm>
            <a:off x="788760" y="1750071"/>
            <a:ext cx="4369805" cy="1548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Отсутствие ликвидности на Бирже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Высокие ставки привлечения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Отсутствие </a:t>
            </a:r>
            <a:r>
              <a:rPr lang="ru-RU" sz="1200" b="1" dirty="0" err="1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хаба</a:t>
            </a: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 нефтепродуктов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Отсутствие доступа физических лиц к торгам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Отсутствие культуры хеджирования товарных рисков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 Light"/>
              <a:ea typeface="SB Sans Text Light"/>
              <a:cs typeface="SB Sans Text Light"/>
              <a:sym typeface="SB Sans Text Light"/>
            </a:endParaRPr>
          </a:p>
        </p:txBody>
      </p:sp>
      <p:sp>
        <p:nvSpPr>
          <p:cNvPr id="64" name="Rounded Rectangle 5"/>
          <p:cNvSpPr/>
          <p:nvPr/>
        </p:nvSpPr>
        <p:spPr>
          <a:xfrm>
            <a:off x="6394596" y="1184991"/>
            <a:ext cx="4646610" cy="332050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  <a:effectLst>
            <a:outerShdw blurRad="127000" dist="143684" dir="2700001" rotWithShape="0">
              <a:srgbClr val="000000">
                <a:alpha val="10000"/>
              </a:srgbClr>
            </a:outerShdw>
          </a:effectLst>
        </p:spPr>
        <p:txBody>
          <a:bodyPr lIns="72000" tIns="45718" rIns="72000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Display"/>
              <a:ea typeface="+mn-ea"/>
              <a:cs typeface="+mn-cs"/>
            </a:endParaRPr>
          </a:p>
        </p:txBody>
      </p:sp>
      <p:sp>
        <p:nvSpPr>
          <p:cNvPr id="65" name="Панические покупки…"/>
          <p:cNvSpPr txBox="1"/>
          <p:nvPr/>
        </p:nvSpPr>
        <p:spPr>
          <a:xfrm>
            <a:off x="6634834" y="1412288"/>
            <a:ext cx="3410399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latin typeface="SB Sans Text"/>
                <a:ea typeface="SB Sans Text"/>
                <a:cs typeface="SB Sans Text"/>
                <a:sym typeface="SB Sans Text"/>
              </a:defRPr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4851"/>
                </a:solidFill>
                <a:effectLst/>
                <a:uLnTx/>
                <a:uFillTx/>
                <a:latin typeface="SB Sans Text"/>
                <a:cs typeface="SB Sans Text"/>
                <a:sym typeface="SB Sans Text"/>
              </a:rPr>
              <a:t>Решения:</a:t>
            </a:r>
          </a:p>
        </p:txBody>
      </p:sp>
      <p:sp>
        <p:nvSpPr>
          <p:cNvPr id="66" name="TextBox 30"/>
          <p:cNvSpPr txBox="1"/>
          <p:nvPr/>
        </p:nvSpPr>
        <p:spPr>
          <a:xfrm>
            <a:off x="6544395" y="1750071"/>
            <a:ext cx="4347012" cy="180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Обеспечение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 Light"/>
                <a:ea typeface="SB Sans Text Light"/>
                <a:cs typeface="SB Sans Text Light"/>
                <a:sym typeface="SB Sans Text Light"/>
              </a:rPr>
              <a:t> доступа к Срочному рынку нефтепродуктов физических лиц</a:t>
            </a:r>
            <a:endParaRPr lang="ru-RU" sz="1200" b="1" dirty="0">
              <a:solidFill>
                <a:srgbClr val="333F48"/>
              </a:solidFill>
              <a:latin typeface="SB Sans Text Light"/>
              <a:ea typeface="SB Sans Text Light"/>
              <a:cs typeface="SB Sans Text Light"/>
              <a:sym typeface="SB Sans Text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Строительство крупных </a:t>
            </a:r>
            <a:r>
              <a:rPr lang="ru-RU" sz="1200" b="1" dirty="0" err="1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хабов</a:t>
            </a: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 по хранению нефтепродуктов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Внедрение политики по хеджированию на уровне крупнейших предприятий отрасли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Увеличение </a:t>
            </a:r>
            <a:r>
              <a:rPr lang="ru-RU" sz="1200" b="1" dirty="0" err="1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маркетмейкеров</a:t>
            </a:r>
            <a:r>
              <a:rPr lang="ru-RU" sz="1200" b="1" dirty="0" smtClean="0">
                <a:solidFill>
                  <a:srgbClr val="333F48"/>
                </a:solidFill>
                <a:latin typeface="SB Sans Text Light"/>
                <a:ea typeface="SB Sans Text Light"/>
                <a:cs typeface="SB Sans Text Light"/>
                <a:sym typeface="SB Sans Text Light"/>
              </a:rPr>
              <a:t> на Срочной секции СПБМТСБ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>
                <a:latin typeface="SB Sans Text Light"/>
                <a:ea typeface="SB Sans Text Light"/>
                <a:cs typeface="SB Sans Text Light"/>
                <a:sym typeface="SB Sans Text Light"/>
              </a:defRPr>
            </a:pP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 Light"/>
              <a:ea typeface="SB Sans Text Light"/>
              <a:cs typeface="SB Sans Text Light"/>
              <a:sym typeface="SB Sans Text Light"/>
            </a:endParaRPr>
          </a:p>
        </p:txBody>
      </p:sp>
    </p:spTree>
    <p:extLst>
      <p:ext uri="{BB962C8B-B14F-4D97-AF65-F5344CB8AC3E}">
        <p14:creationId xmlns:p14="http://schemas.microsoft.com/office/powerpoint/2010/main" val="84099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2JdnTh4lHtjor7n_GKPp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HdhQsDnXSnsd6B6YjHQsg"/>
</p:tagLst>
</file>

<file path=ppt/theme/theme1.xml><?xml version="1.0" encoding="utf-8"?>
<a:theme xmlns:a="http://schemas.openxmlformats.org/drawingml/2006/main" name="2_Office Theme">
  <a:themeElements>
    <a:clrScheme name="SBER_CIB_2022">
      <a:dk1>
        <a:srgbClr val="FFFFFF"/>
      </a:dk1>
      <a:lt1>
        <a:srgbClr val="333F48"/>
      </a:lt1>
      <a:dk2>
        <a:srgbClr val="516170"/>
      </a:dk2>
      <a:lt2>
        <a:srgbClr val="339189"/>
      </a:lt2>
      <a:accent1>
        <a:srgbClr val="00766C"/>
      </a:accent1>
      <a:accent2>
        <a:srgbClr val="20B598"/>
      </a:accent2>
      <a:accent3>
        <a:srgbClr val="107F8C"/>
      </a:accent3>
      <a:accent4>
        <a:srgbClr val="853A90"/>
      </a:accent4>
      <a:accent5>
        <a:srgbClr val="6163BB"/>
      </a:accent5>
      <a:accent6>
        <a:srgbClr val="386FAB"/>
      </a:accent6>
      <a:hlink>
        <a:srgbClr val="107F8C"/>
      </a:hlink>
      <a:folHlink>
        <a:srgbClr val="778D9E"/>
      </a:folHlink>
    </a:clrScheme>
    <a:fontScheme name="SBER-2020">
      <a:majorFont>
        <a:latin typeface="SB Sans Display Semibold"/>
        <a:ea typeface=""/>
        <a:cs typeface=""/>
      </a:majorFont>
      <a:minorFont>
        <a:latin typeface="SB Sans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0C5F69"/>
            </a:gs>
            <a:gs pos="100000">
              <a:srgbClr val="107F8C"/>
            </a:gs>
            <a:gs pos="58000">
              <a:srgbClr val="0C5F69"/>
            </a:gs>
          </a:gsLst>
          <a:lin ang="0" scaled="1"/>
          <a:tileRect/>
        </a:gradFill>
        <a:ln w="12700">
          <a:miter lim="400000"/>
        </a:ln>
        <a:effectLst>
          <a:outerShdw blurRad="127000" dist="143684" dir="2700001" rotWithShape="0">
            <a:srgbClr val="000000">
              <a:alpha val="10000"/>
            </a:srgbClr>
          </a:outerShdw>
        </a:effectLst>
      </a:spPr>
      <a:bodyPr lIns="72000" tIns="45718" rIns="72000" bIns="45718" rtlCol="0" anchor="ctr"/>
      <a:lstStyle>
        <a:defPPr algn="ctr">
          <a:lnSpc>
            <a:spcPct val="90000"/>
          </a:lnSpc>
          <a:defRPr sz="1400" dirty="0">
            <a:solidFill>
              <a:schemeClr val="tx1"/>
            </a:solidFill>
            <a:latin typeface="+mn-lt"/>
            <a:ea typeface="+mj-ea"/>
            <a:cs typeface="+mj-cs"/>
          </a:defRPr>
        </a:defPPr>
      </a:lstStyle>
    </a:spDef>
    <a:lnDef>
      <a:spPr>
        <a:ln w="6350">
          <a:solidFill>
            <a:schemeClr val="bg2">
              <a:lumMod val="40000"/>
              <a:lumOff val="6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90000"/>
          </a:lnSpc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815BF653-6418-4996-BDB8-95ACF0FCBE92}" vid="{D86E47C4-8F12-4892-92C5-B163DFC71E5B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SBER_CIB_2022">
      <a:dk1>
        <a:srgbClr val="FFFFFF"/>
      </a:dk1>
      <a:lt1>
        <a:srgbClr val="333F48"/>
      </a:lt1>
      <a:dk2>
        <a:srgbClr val="516170"/>
      </a:dk2>
      <a:lt2>
        <a:srgbClr val="339189"/>
      </a:lt2>
      <a:accent1>
        <a:srgbClr val="00766C"/>
      </a:accent1>
      <a:accent2>
        <a:srgbClr val="20B598"/>
      </a:accent2>
      <a:accent3>
        <a:srgbClr val="107F8C"/>
      </a:accent3>
      <a:accent4>
        <a:srgbClr val="853A90"/>
      </a:accent4>
      <a:accent5>
        <a:srgbClr val="6163BB"/>
      </a:accent5>
      <a:accent6>
        <a:srgbClr val="386FAB"/>
      </a:accent6>
      <a:hlink>
        <a:srgbClr val="107F8C"/>
      </a:hlink>
      <a:folHlink>
        <a:srgbClr val="778D9E"/>
      </a:folHlink>
    </a:clrScheme>
    <a:fontScheme name="SBER-2020">
      <a:majorFont>
        <a:latin typeface="SB Sans Display Semibold"/>
        <a:ea typeface=""/>
        <a:cs typeface=""/>
      </a:majorFont>
      <a:minorFont>
        <a:latin typeface="SB Sans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4F5F6"/>
        </a:solidFill>
        <a:ln w="12700">
          <a:miter lim="400000"/>
        </a:ln>
        <a:effectLst>
          <a:outerShdw blurRad="215900" dist="215900" dir="2700000" rotWithShape="0">
            <a:srgbClr val="CACACA">
              <a:alpha val="40000"/>
            </a:srgbClr>
          </a:outerShdw>
        </a:effectLst>
      </a:spPr>
      <a:bodyPr lIns="72000" tIns="45718" rIns="72000" bIns="45718" anchor="ctr"/>
      <a:lstStyle>
        <a:defPPr algn="ctr">
          <a:lnSpc>
            <a:spcPct val="90000"/>
          </a:lnSpc>
          <a:defRPr sz="1400" dirty="0">
            <a:solidFill>
              <a:schemeClr val="tx1"/>
            </a:solidFill>
            <a:latin typeface="+mn-lt"/>
            <a:ea typeface="+mj-ea"/>
            <a:cs typeface="+mj-cs"/>
          </a:defRPr>
        </a:defPPr>
      </a:lstStyle>
    </a:spDef>
    <a:lnDef>
      <a:spPr>
        <a:ln w="6350">
          <a:solidFill>
            <a:schemeClr val="tx1">
              <a:lumMod val="40000"/>
              <a:lumOff val="6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90000"/>
          </a:lnSpc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815BF653-6418-4996-BDB8-95ACF0FCBE92}" vid="{AF965F66-92F0-47D4-B604-EF05A0015BE1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576</Words>
  <Application>Microsoft Office PowerPoint</Application>
  <PresentationFormat>Широкоэкранный</PresentationFormat>
  <Paragraphs>92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SB Sans Display</vt:lpstr>
      <vt:lpstr>SB Sans Display Light</vt:lpstr>
      <vt:lpstr>SB Sans Display Semibold</vt:lpstr>
      <vt:lpstr>SB Sans Text</vt:lpstr>
      <vt:lpstr>SB Sans Text Cond</vt:lpstr>
      <vt:lpstr>SB Sans Text Light</vt:lpstr>
      <vt:lpstr>SB Serif Text Heavy</vt:lpstr>
      <vt:lpstr>Wingdings</vt:lpstr>
      <vt:lpstr>2_Office Theme</vt:lpstr>
      <vt:lpstr>1_Тема Office</vt:lpstr>
      <vt:lpstr>1_Office Theme</vt:lpstr>
      <vt:lpstr>think-cell Slide</vt:lpstr>
      <vt:lpstr>Расширяем границы возможностей</vt:lpstr>
      <vt:lpstr>Смотрим глубже на сложности бизнеса и ищем решения за пределами стандартной линейки продуктов</vt:lpstr>
      <vt:lpstr>Презентация PowerPoint</vt:lpstr>
      <vt:lpstr>Комбинация продуктов поставки топлива с отсрочкой платежа и валютного форварда на продажу CNY за RUB </vt:lpstr>
      <vt:lpstr>Презентация PowerPoint</vt:lpstr>
    </vt:vector>
  </TitlesOfParts>
  <Company>ПАО Сбербанк России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Титенкова Александра Евгеньевна</dc:creator>
  <cp:lastModifiedBy>Emerald</cp:lastModifiedBy>
  <cp:revision>37</cp:revision>
  <dcterms:created xsi:type="dcterms:W3CDTF">2024-06-13T11:32:23Z</dcterms:created>
  <dcterms:modified xsi:type="dcterms:W3CDTF">2024-06-20T05:45:17Z</dcterms:modified>
</cp:coreProperties>
</file>