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1.xml" ContentType="application/vnd.openxmlformats-officedocument.themeOverride+xml"/>
  <Override PartName="/ppt/notesSlides/notesSlide17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890" r:id="rId1"/>
  </p:sldMasterIdLst>
  <p:notesMasterIdLst>
    <p:notesMasterId r:id="rId45"/>
  </p:notesMasterIdLst>
  <p:handoutMasterIdLst>
    <p:handoutMasterId r:id="rId46"/>
  </p:handoutMasterIdLst>
  <p:sldIdLst>
    <p:sldId id="256" r:id="rId2"/>
    <p:sldId id="400" r:id="rId3"/>
    <p:sldId id="579" r:id="rId4"/>
    <p:sldId id="532" r:id="rId5"/>
    <p:sldId id="522" r:id="rId6"/>
    <p:sldId id="475" r:id="rId7"/>
    <p:sldId id="523" r:id="rId8"/>
    <p:sldId id="286" r:id="rId9"/>
    <p:sldId id="537" r:id="rId10"/>
    <p:sldId id="521" r:id="rId11"/>
    <p:sldId id="578" r:id="rId12"/>
    <p:sldId id="534" r:id="rId13"/>
    <p:sldId id="539" r:id="rId14"/>
    <p:sldId id="479" r:id="rId15"/>
    <p:sldId id="535" r:id="rId16"/>
    <p:sldId id="530" r:id="rId17"/>
    <p:sldId id="541" r:id="rId18"/>
    <p:sldId id="542" r:id="rId19"/>
    <p:sldId id="581" r:id="rId20"/>
    <p:sldId id="577" r:id="rId21"/>
    <p:sldId id="385" r:id="rId22"/>
    <p:sldId id="528" r:id="rId23"/>
    <p:sldId id="561" r:id="rId24"/>
    <p:sldId id="544" r:id="rId25"/>
    <p:sldId id="551" r:id="rId26"/>
    <p:sldId id="586" r:id="rId27"/>
    <p:sldId id="606" r:id="rId28"/>
    <p:sldId id="589" r:id="rId29"/>
    <p:sldId id="591" r:id="rId30"/>
    <p:sldId id="592" r:id="rId31"/>
    <p:sldId id="583" r:id="rId32"/>
    <p:sldId id="605" r:id="rId33"/>
    <p:sldId id="498" r:id="rId34"/>
    <p:sldId id="495" r:id="rId35"/>
    <p:sldId id="494" r:id="rId36"/>
    <p:sldId id="489" r:id="rId37"/>
    <p:sldId id="496" r:id="rId38"/>
    <p:sldId id="545" r:id="rId39"/>
    <p:sldId id="510" r:id="rId40"/>
    <p:sldId id="590" r:id="rId41"/>
    <p:sldId id="607" r:id="rId42"/>
    <p:sldId id="588" r:id="rId43"/>
    <p:sldId id="259" r:id="rId44"/>
  </p:sldIdLst>
  <p:sldSz cx="10080625" cy="5670550"/>
  <p:notesSz cx="6761163" cy="9942513"/>
  <p:defaultTextStyle>
    <a:defPPr>
      <a:defRPr lang="ru-RU"/>
    </a:defPPr>
    <a:lvl1pPr marL="0" algn="l" defTabSz="756026" rtl="0" eaLnBrk="1" latinLnBrk="0" hangingPunct="1">
      <a:defRPr sz="1488" kern="1200">
        <a:solidFill>
          <a:schemeClr val="tx1"/>
        </a:solidFill>
        <a:latin typeface="+mn-lt"/>
        <a:ea typeface="+mn-ea"/>
        <a:cs typeface="+mn-cs"/>
      </a:defRPr>
    </a:lvl1pPr>
    <a:lvl2pPr marL="378013" algn="l" defTabSz="756026" rtl="0" eaLnBrk="1" latinLnBrk="0" hangingPunct="1">
      <a:defRPr sz="1488" kern="1200">
        <a:solidFill>
          <a:schemeClr val="tx1"/>
        </a:solidFill>
        <a:latin typeface="+mn-lt"/>
        <a:ea typeface="+mn-ea"/>
        <a:cs typeface="+mn-cs"/>
      </a:defRPr>
    </a:lvl2pPr>
    <a:lvl3pPr marL="756026" algn="l" defTabSz="756026" rtl="0" eaLnBrk="1" latinLnBrk="0" hangingPunct="1">
      <a:defRPr sz="1488" kern="1200">
        <a:solidFill>
          <a:schemeClr val="tx1"/>
        </a:solidFill>
        <a:latin typeface="+mn-lt"/>
        <a:ea typeface="+mn-ea"/>
        <a:cs typeface="+mn-cs"/>
      </a:defRPr>
    </a:lvl3pPr>
    <a:lvl4pPr marL="1134039" algn="l" defTabSz="756026" rtl="0" eaLnBrk="1" latinLnBrk="0" hangingPunct="1">
      <a:defRPr sz="1488" kern="1200">
        <a:solidFill>
          <a:schemeClr val="tx1"/>
        </a:solidFill>
        <a:latin typeface="+mn-lt"/>
        <a:ea typeface="+mn-ea"/>
        <a:cs typeface="+mn-cs"/>
      </a:defRPr>
    </a:lvl4pPr>
    <a:lvl5pPr marL="1512052" algn="l" defTabSz="756026" rtl="0" eaLnBrk="1" latinLnBrk="0" hangingPunct="1">
      <a:defRPr sz="1488" kern="1200">
        <a:solidFill>
          <a:schemeClr val="tx1"/>
        </a:solidFill>
        <a:latin typeface="+mn-lt"/>
        <a:ea typeface="+mn-ea"/>
        <a:cs typeface="+mn-cs"/>
      </a:defRPr>
    </a:lvl5pPr>
    <a:lvl6pPr marL="1890065" algn="l" defTabSz="756026" rtl="0" eaLnBrk="1" latinLnBrk="0" hangingPunct="1">
      <a:defRPr sz="1488" kern="1200">
        <a:solidFill>
          <a:schemeClr val="tx1"/>
        </a:solidFill>
        <a:latin typeface="+mn-lt"/>
        <a:ea typeface="+mn-ea"/>
        <a:cs typeface="+mn-cs"/>
      </a:defRPr>
    </a:lvl6pPr>
    <a:lvl7pPr marL="2268078" algn="l" defTabSz="756026" rtl="0" eaLnBrk="1" latinLnBrk="0" hangingPunct="1">
      <a:defRPr sz="1488" kern="1200">
        <a:solidFill>
          <a:schemeClr val="tx1"/>
        </a:solidFill>
        <a:latin typeface="+mn-lt"/>
        <a:ea typeface="+mn-ea"/>
        <a:cs typeface="+mn-cs"/>
      </a:defRPr>
    </a:lvl7pPr>
    <a:lvl8pPr marL="2646091" algn="l" defTabSz="756026" rtl="0" eaLnBrk="1" latinLnBrk="0" hangingPunct="1">
      <a:defRPr sz="1488" kern="1200">
        <a:solidFill>
          <a:schemeClr val="tx1"/>
        </a:solidFill>
        <a:latin typeface="+mn-lt"/>
        <a:ea typeface="+mn-ea"/>
        <a:cs typeface="+mn-cs"/>
      </a:defRPr>
    </a:lvl8pPr>
    <a:lvl9pPr marL="3024104" algn="l" defTabSz="756026" rtl="0" eaLnBrk="1" latinLnBrk="0" hangingPunct="1">
      <a:defRPr sz="148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4FB7327-E0C0-4518-9115-6847ABE4F0AC}">
          <p14:sldIdLst>
            <p14:sldId id="256"/>
            <p14:sldId id="400"/>
            <p14:sldId id="579"/>
            <p14:sldId id="532"/>
            <p14:sldId id="522"/>
            <p14:sldId id="475"/>
            <p14:sldId id="523"/>
            <p14:sldId id="286"/>
            <p14:sldId id="537"/>
            <p14:sldId id="521"/>
            <p14:sldId id="578"/>
            <p14:sldId id="534"/>
            <p14:sldId id="539"/>
            <p14:sldId id="479"/>
            <p14:sldId id="535"/>
            <p14:sldId id="530"/>
            <p14:sldId id="541"/>
            <p14:sldId id="542"/>
            <p14:sldId id="581"/>
            <p14:sldId id="577"/>
            <p14:sldId id="385"/>
            <p14:sldId id="528"/>
            <p14:sldId id="561"/>
            <p14:sldId id="544"/>
            <p14:sldId id="551"/>
            <p14:sldId id="586"/>
            <p14:sldId id="606"/>
            <p14:sldId id="589"/>
            <p14:sldId id="591"/>
            <p14:sldId id="592"/>
            <p14:sldId id="583"/>
            <p14:sldId id="605"/>
            <p14:sldId id="498"/>
            <p14:sldId id="495"/>
            <p14:sldId id="494"/>
            <p14:sldId id="489"/>
            <p14:sldId id="496"/>
            <p14:sldId id="545"/>
            <p14:sldId id="510"/>
            <p14:sldId id="590"/>
            <p14:sldId id="607"/>
            <p14:sldId id="588"/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786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ихайлов Семен Михайлович" initials="МСМ" lastIdx="3" clrIdx="0">
    <p:extLst>
      <p:ext uri="{19B8F6BF-5375-455C-9EA6-DF929625EA0E}">
        <p15:presenceInfo xmlns:p15="http://schemas.microsoft.com/office/powerpoint/2012/main" userId="S-1-5-21-1327004275-816131309-1747436446-1015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EC6045"/>
    <a:srgbClr val="960597"/>
    <a:srgbClr val="22AA72"/>
    <a:srgbClr val="26A771"/>
    <a:srgbClr val="B4B4B4"/>
    <a:srgbClr val="EE5E45"/>
    <a:srgbClr val="DEAADE"/>
    <a:srgbClr val="20AB6F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19" autoAdjust="0"/>
    <p:restoredTop sz="86392"/>
  </p:normalViewPr>
  <p:slideViewPr>
    <p:cSldViewPr snapToGrid="0" snapToObjects="1">
      <p:cViewPr varScale="1">
        <p:scale>
          <a:sx n="116" d="100"/>
          <a:sy n="116" d="100"/>
        </p:scale>
        <p:origin x="1458" y="102"/>
      </p:cViewPr>
      <p:guideLst>
        <p:guide orient="horz" pos="1786"/>
        <p:guide pos="31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79" d="100"/>
          <a:sy n="79" d="100"/>
        </p:scale>
        <p:origin x="3330" y="96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mikhailov\Desktop\&#1087;&#1088;&#1077;&#1079;&#1077;&#1085;&#1090;&#1072;&#1094;&#1080;&#1080;\&#1086;&#1073;&#1079;&#1086;&#1088;%20&#1086;&#1073;&#1097;%202024\&#1055;&#1088;&#1086;&#1095;&#1080;&#1077;%20&#1075;&#1088;&#1091;&#1079;&#1099;%20&#1087;&#1086;&#1088;&#1090;&#1089;&#1090;&#1072;&#1090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mikhailov\Desktop\&#1087;&#1088;&#1077;&#1079;&#1077;&#1085;&#1090;&#1072;&#1094;&#1080;&#1080;\&#1087;&#1088;&#1077;&#1079;&#1077;&#1085;&#1090;&#1072;&#1094;&#1080;&#1103;%20&#1057;&#1059;&#1043;\2024\&#1064;&#1072;&#1073;&#1083;&#1086;&#1085;%20&#1076;&#1083;&#1103;%20&#1075;&#1088;&#1072;&#1092;&#1080;&#1082;&#1086;&#1074;1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mikhailov\Desktop\&#1087;&#1088;&#1077;&#1079;&#1077;&#1085;&#1090;&#1072;&#1094;&#1080;&#1080;\&#1086;&#1073;&#1079;&#1086;&#1088;%20&#1086;&#1073;&#1097;%202024\&#1055;&#1088;&#1086;&#1095;&#1080;&#1077;%20&#1075;&#1088;&#1091;&#1079;&#1099;%20&#1087;&#1086;&#1088;&#1090;&#1089;&#1090;&#1072;&#1090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mikhailov\Desktop\&#1087;&#1088;&#1077;&#1079;&#1077;&#1085;&#1090;&#1072;&#1094;&#1080;&#1080;\&#1086;&#1073;&#1079;&#1086;&#1088;%20&#1086;&#1073;&#1097;%202024\&#1055;&#1088;&#1086;&#1095;&#1080;&#1077;%20&#1075;&#1088;&#1091;&#1079;&#1099;%20&#1087;&#1086;&#1088;&#1090;&#1089;&#1090;&#1072;&#1090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mikhailov\Desktop\&#1087;&#1088;&#1077;&#1079;&#1077;&#1085;&#1090;&#1072;&#1094;&#1080;&#1080;\&#1086;&#1073;&#1079;&#1086;&#1088;%20&#1086;&#1073;&#1097;%202024\&#1055;&#1088;&#1086;&#1095;&#1080;&#1077;%20&#1075;&#1088;&#1091;&#1079;&#1099;%20&#1087;&#1086;&#1088;&#1090;&#1089;&#1090;&#1072;&#1090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mikhailov\Desktop\&#1087;&#1088;&#1077;&#1079;&#1077;&#1085;&#1090;&#1072;&#1094;&#1080;&#1080;\&#1087;&#1088;&#1077;&#1079;&#1077;&#1085;&#1090;&#1072;&#1094;&#1080;&#1103;%20&#1091;&#1075;&#1086;&#1083;&#1100;\2023\&#1064;&#1072;&#1073;&#1083;&#1086;&#1085;%20&#1076;&#1083;&#1103;%20&#1075;&#1088;&#1072;&#1092;&#1080;&#1082;&#1086;&#1074;1+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mikhailov\Desktop\&#1087;&#1088;&#1077;&#1079;&#1077;&#1085;&#1090;&#1072;&#1094;&#1080;&#1080;\&#1091;&#1076;&#1086;&#1073;&#1088;&#1077;&#1085;&#1080;&#1103;\&#1055;&#1088;&#1086;&#1095;&#1080;&#1077;%20&#1075;&#1088;&#1091;&#1079;&#1099;%20&#1087;&#1086;&#1088;&#1090;&#1089;&#1090;&#1072;&#1090;%20&#1091;&#1076;&#1086;&#1073;&#1088;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mikhailov\Desktop\&#1087;&#1088;&#1077;&#1079;&#1077;&#1085;&#1090;&#1072;&#1094;&#1080;&#1080;\&#1086;&#1073;&#1079;&#1086;&#1088;%20&#1086;&#1073;&#1097;%202024\&#1055;&#1088;&#1086;&#1095;&#1080;&#1077;%20&#1075;&#1088;&#1091;&#1079;&#1099;%20&#1087;&#1086;&#1088;&#1090;&#1089;&#1090;&#1072;&#1090;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mikhailov\Desktop\&#1087;&#1088;&#1077;&#1079;&#1077;&#1085;&#1090;&#1072;&#1094;&#1080;&#1080;\&#1087;&#1088;&#1077;&#1079;&#1077;&#1085;&#1090;&#1072;&#1094;&#1080;&#1103;%20&#1057;&#1059;&#1043;\2024\&#1064;&#1072;&#1073;&#1083;&#1086;&#1085;%20&#1076;&#1083;&#1103;%20&#1075;&#1088;&#1072;&#1092;&#1080;&#1082;&#1086;&#1074;1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000"/>
              <a:t>Общая</a:t>
            </a:r>
            <a:r>
              <a:rPr lang="ru-RU" sz="1000" baseline="0"/>
              <a:t> динамика перевавлки в портах РФ по бассейнам, млн тонн</a:t>
            </a:r>
            <a:endParaRPr lang="ru-RU" sz="10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общий!$J$8</c:f>
              <c:strCache>
                <c:ptCount val="1"/>
                <c:pt idx="0">
                  <c:v>Азово-Черноморский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8E30353D-1CDB-4C45-A0BB-D3138B66A7FA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A02D-4F04-B977-5F8DEC9BE39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BE30D8B-3864-45D2-A189-2E947F586D68}" type="CELLRANGE">
                      <a:rPr lang="ru-RU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A02D-4F04-B977-5F8DEC9BE39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9781FE2E-1413-4580-89FB-4F96D838AC8E}" type="CELLRANGE">
                      <a:rPr lang="ru-RU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A02D-4F04-B977-5F8DEC9BE3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общий!$P$7:$R$7</c:f>
              <c:strCach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strCache>
            </c:strRef>
          </c:cat>
          <c:val>
            <c:numRef>
              <c:f>общий!$P$8:$R$8</c:f>
              <c:numCache>
                <c:formatCode>General</c:formatCode>
                <c:ptCount val="3"/>
                <c:pt idx="0">
                  <c:v>256.75380000000007</c:v>
                </c:pt>
                <c:pt idx="1">
                  <c:v>263.63440000000008</c:v>
                </c:pt>
                <c:pt idx="2">
                  <c:v>290.30179999999979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общий!$U$8:$W$8</c15:f>
                <c15:dlblRangeCache>
                  <c:ptCount val="3"/>
                  <c:pt idx="0">
                    <c:v>30,7%</c:v>
                  </c:pt>
                  <c:pt idx="1">
                    <c:v>31,3%</c:v>
                  </c:pt>
                  <c:pt idx="2">
                    <c:v>32,9%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3-A02D-4F04-B977-5F8DEC9BE39F}"/>
            </c:ext>
          </c:extLst>
        </c:ser>
        <c:ser>
          <c:idx val="1"/>
          <c:order val="1"/>
          <c:tx>
            <c:strRef>
              <c:f>общий!$J$9</c:f>
              <c:strCache>
                <c:ptCount val="1"/>
                <c:pt idx="0">
                  <c:v>Арктический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1E511575-5D37-4807-9177-382C6881A96B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A02D-4F04-B977-5F8DEC9BE39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CFE017C-AD6C-4024-A483-43700A874023}" type="CELLRANGE">
                      <a:rPr lang="ru-RU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A02D-4F04-B977-5F8DEC9BE39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CBC084E4-EE50-4D69-B7BF-4D0D46824A65}" type="CELLRANGE">
                      <a:rPr lang="ru-RU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A02D-4F04-B977-5F8DEC9BE3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общий!$P$7:$R$7</c:f>
              <c:strCach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strCache>
            </c:strRef>
          </c:cat>
          <c:val>
            <c:numRef>
              <c:f>общий!$P$9:$R$9</c:f>
              <c:numCache>
                <c:formatCode>General</c:formatCode>
                <c:ptCount val="3"/>
                <c:pt idx="0">
                  <c:v>97.591199999999915</c:v>
                </c:pt>
                <c:pt idx="1">
                  <c:v>100.21779999999994</c:v>
                </c:pt>
                <c:pt idx="2">
                  <c:v>99.524700000000038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общий!$U$9:$W$9</c15:f>
                <c15:dlblRangeCache>
                  <c:ptCount val="3"/>
                  <c:pt idx="0">
                    <c:v>11,7%</c:v>
                  </c:pt>
                  <c:pt idx="1">
                    <c:v>11,9%</c:v>
                  </c:pt>
                  <c:pt idx="2">
                    <c:v>11,3%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A02D-4F04-B977-5F8DEC9BE39F}"/>
            </c:ext>
          </c:extLst>
        </c:ser>
        <c:ser>
          <c:idx val="2"/>
          <c:order val="2"/>
          <c:tx>
            <c:strRef>
              <c:f>общий!$J$10</c:f>
              <c:strCache>
                <c:ptCount val="1"/>
                <c:pt idx="0">
                  <c:v>Балтийский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C57603FC-AF5B-4698-BB70-88DEDE495BAA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A02D-4F04-B977-5F8DEC9BE39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7087A3F-29ED-49EA-B710-C61F70D765E1}" type="CELLRANGE">
                      <a:rPr lang="ru-RU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A02D-4F04-B977-5F8DEC9BE39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AEE0C6F-8954-476C-BA89-E52D2050EB45}" type="CELLRANGE">
                      <a:rPr lang="ru-RU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A02D-4F04-B977-5F8DEC9BE3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общий!$P$7:$R$7</c:f>
              <c:strCach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strCache>
            </c:strRef>
          </c:cat>
          <c:val>
            <c:numRef>
              <c:f>общий!$P$10:$R$10</c:f>
              <c:numCache>
                <c:formatCode>General</c:formatCode>
                <c:ptCount val="3"/>
                <c:pt idx="0">
                  <c:v>252.83810000000014</c:v>
                </c:pt>
                <c:pt idx="1">
                  <c:v>245.54939999999988</c:v>
                </c:pt>
                <c:pt idx="2">
                  <c:v>250.76979999999978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общий!$U$10:$W$10</c15:f>
                <c15:dlblRangeCache>
                  <c:ptCount val="3"/>
                  <c:pt idx="0">
                    <c:v>30,3%</c:v>
                  </c:pt>
                  <c:pt idx="1">
                    <c:v>29,2%</c:v>
                  </c:pt>
                  <c:pt idx="2">
                    <c:v>28,4%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B-A02D-4F04-B977-5F8DEC9BE39F}"/>
            </c:ext>
          </c:extLst>
        </c:ser>
        <c:ser>
          <c:idx val="3"/>
          <c:order val="3"/>
          <c:tx>
            <c:strRef>
              <c:f>общий!$J$11</c:f>
              <c:strCache>
                <c:ptCount val="1"/>
                <c:pt idx="0">
                  <c:v>Дальневосточный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762E1371-BB3C-404E-B3B2-0FF6C4F936BF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C-A02D-4F04-B977-5F8DEC9BE39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210915C-E18C-4E86-A342-DFC11F3F972E}" type="CELLRANGE">
                      <a:rPr lang="ru-RU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A02D-4F04-B977-5F8DEC9BE39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CE99E00-C794-41D3-BC0E-7B3C2A90FBBD}" type="CELLRANGE">
                      <a:rPr lang="ru-RU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A02D-4F04-B977-5F8DEC9BE3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общий!$P$7:$R$7</c:f>
              <c:strCach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strCache>
            </c:strRef>
          </c:cat>
          <c:val>
            <c:numRef>
              <c:f>общий!$P$11:$R$11</c:f>
              <c:numCache>
                <c:formatCode>General</c:formatCode>
                <c:ptCount val="3"/>
                <c:pt idx="0">
                  <c:v>225.20549999999992</c:v>
                </c:pt>
                <c:pt idx="1">
                  <c:v>228.87840000000068</c:v>
                </c:pt>
                <c:pt idx="2">
                  <c:v>237.70010000000048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общий!$U$11:$W$11</c15:f>
                <c15:dlblRangeCache>
                  <c:ptCount val="3"/>
                  <c:pt idx="0">
                    <c:v>27,0%</c:v>
                  </c:pt>
                  <c:pt idx="1">
                    <c:v>27,2%</c:v>
                  </c:pt>
                  <c:pt idx="2">
                    <c:v>26,9%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F-A02D-4F04-B977-5F8DEC9BE39F}"/>
            </c:ext>
          </c:extLst>
        </c:ser>
        <c:ser>
          <c:idx val="4"/>
          <c:order val="4"/>
          <c:tx>
            <c:strRef>
              <c:f>общий!$J$12</c:f>
              <c:strCache>
                <c:ptCount val="1"/>
                <c:pt idx="0">
                  <c:v>Каспийский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C70605A-6099-4013-BC7A-D1CF8A1E8C23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0-A02D-4F04-B977-5F8DEC9BE39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AC2AA42-0F55-42A2-A5F7-8E04D88E94B9}" type="CELLRANGE">
                      <a:rPr lang="ru-RU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A02D-4F04-B977-5F8DEC9BE39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AE71FDAA-D4BB-46F5-AEB1-A65206BD0FDB}" type="CELLRANGE">
                      <a:rPr lang="ru-RU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A02D-4F04-B977-5F8DEC9BE3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общий!$P$7:$R$7</c:f>
              <c:strCach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strCache>
            </c:strRef>
          </c:cat>
          <c:val>
            <c:numRef>
              <c:f>общий!$P$12:$R$12</c:f>
              <c:numCache>
                <c:formatCode>General</c:formatCode>
                <c:ptCount val="3"/>
                <c:pt idx="0">
                  <c:v>2.8213999999999997</c:v>
                </c:pt>
                <c:pt idx="1">
                  <c:v>3.2266999999999975</c:v>
                </c:pt>
                <c:pt idx="2">
                  <c:v>4.8455999999999975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общий!$U$12:$W$12</c15:f>
                <c15:dlblRangeCache>
                  <c:ptCount val="3"/>
                  <c:pt idx="0">
                    <c:v>0,3%</c:v>
                  </c:pt>
                  <c:pt idx="1">
                    <c:v>0,4%</c:v>
                  </c:pt>
                  <c:pt idx="2">
                    <c:v>0,5%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3-A02D-4F04-B977-5F8DEC9BE39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49321528"/>
        <c:axId val="749311808"/>
      </c:barChart>
      <c:catAx>
        <c:axId val="749321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49311808"/>
        <c:crosses val="autoZero"/>
        <c:auto val="1"/>
        <c:lblAlgn val="ctr"/>
        <c:lblOffset val="100"/>
        <c:noMultiLvlLbl val="0"/>
      </c:catAx>
      <c:valAx>
        <c:axId val="749311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49321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050"/>
              <a:t>Перевалка СУГ в портах РФ, тыс. т</a:t>
            </a:r>
          </a:p>
        </c:rich>
      </c:tx>
      <c:layout>
        <c:manualLayout>
          <c:xMode val="edge"/>
          <c:yMode val="edge"/>
          <c:x val="0.15106151560058073"/>
          <c:y val="4.69431507355659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'[Прочие грузы портстат.xlsx]год СУГ'!$A$20</c:f>
              <c:strCache>
                <c:ptCount val="1"/>
                <c:pt idx="0">
                  <c:v>ООО «Портэнерго»</c:v>
                </c:pt>
              </c:strCache>
            </c:strRef>
          </c:tx>
          <c:spPr>
            <a:solidFill>
              <a:schemeClr val="accent1"/>
            </a:solidFill>
            <a:ln w="0">
              <a:solidFill>
                <a:schemeClr val="accent1"/>
              </a:solidFill>
            </a:ln>
            <a:effectLst/>
          </c:spPr>
          <c:invertIfNegative val="0"/>
          <c:cat>
            <c:strRef>
              <c:f>'[1]год СУГ'!$B$19:$F$19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'[1]год СУГ'!$B$20:$F$20</c:f>
              <c:numCache>
                <c:formatCode>General</c:formatCode>
                <c:ptCount val="5"/>
                <c:pt idx="0">
                  <c:v>2119.6</c:v>
                </c:pt>
                <c:pt idx="1">
                  <c:v>1018.9</c:v>
                </c:pt>
                <c:pt idx="2">
                  <c:v>596.1</c:v>
                </c:pt>
                <c:pt idx="3">
                  <c:v>846.5</c:v>
                </c:pt>
                <c:pt idx="4">
                  <c:v>898.4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1E-438F-B1AB-F8908742125A}"/>
            </c:ext>
          </c:extLst>
        </c:ser>
        <c:ser>
          <c:idx val="1"/>
          <c:order val="1"/>
          <c:tx>
            <c:strRef>
              <c:f>'[Прочие грузы портстат.xlsx]год СУГ'!$A$21</c:f>
              <c:strCache>
                <c:ptCount val="1"/>
                <c:pt idx="0">
                  <c:v>Таманское управление Азово-Черноморского бассейнового филиала ФГУП «Росморпорт»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'[1]год СУГ'!$B$19:$F$19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'[1]год СУГ'!$B$21:$F$21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16.5</c:v>
                </c:pt>
                <c:pt idx="3">
                  <c:v>128.19999999999999</c:v>
                </c:pt>
                <c:pt idx="4">
                  <c:v>275.89999999999998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D1E-438F-B1AB-F8908742125A}"/>
            </c:ext>
          </c:extLst>
        </c:ser>
        <c:ser>
          <c:idx val="2"/>
          <c:order val="2"/>
          <c:tx>
            <c:strRef>
              <c:f>'[Прочие грузы портстат.xlsx]год СУГ'!$A$22</c:f>
              <c:strCache>
                <c:ptCount val="1"/>
                <c:pt idx="0">
                  <c:v>АО "Таманьнефтегаз"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cat>
            <c:strRef>
              <c:f>'[1]год СУГ'!$B$19:$F$19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'[1]год СУГ'!$B$22:$F$22</c:f>
              <c:numCache>
                <c:formatCode>General</c:formatCode>
                <c:ptCount val="5"/>
                <c:pt idx="0">
                  <c:v>389.8</c:v>
                </c:pt>
                <c:pt idx="1">
                  <c:v>296.39999999999998</c:v>
                </c:pt>
                <c:pt idx="2">
                  <c:v>301.99999999999994</c:v>
                </c:pt>
                <c:pt idx="3">
                  <c:v>313.10000000000002</c:v>
                </c:pt>
                <c:pt idx="4">
                  <c:v>229.4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D1E-438F-B1AB-F8908742125A}"/>
            </c:ext>
          </c:extLst>
        </c:ser>
        <c:ser>
          <c:idx val="3"/>
          <c:order val="3"/>
          <c:tx>
            <c:strRef>
              <c:f>'[Прочие грузы портстат.xlsx]год СУГ'!$A$23</c:f>
              <c:strCache>
                <c:ptCount val="1"/>
                <c:pt idx="0">
                  <c:v>ООО "Мактрен-Нафта"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'[1]год СУГ'!$B$19:$F$19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'[1]год СУГ'!$B$23:$F$23</c:f>
              <c:numCache>
                <c:formatCode>General</c:formatCode>
                <c:ptCount val="5"/>
                <c:pt idx="0">
                  <c:v>411.3</c:v>
                </c:pt>
                <c:pt idx="1">
                  <c:v>254</c:v>
                </c:pt>
                <c:pt idx="2">
                  <c:v>239.6</c:v>
                </c:pt>
                <c:pt idx="3">
                  <c:v>144.19999999999999</c:v>
                </c:pt>
                <c:pt idx="4">
                  <c:v>115.1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D1E-438F-B1AB-F8908742125A}"/>
            </c:ext>
          </c:extLst>
        </c:ser>
        <c:ser>
          <c:idx val="4"/>
          <c:order val="4"/>
          <c:tx>
            <c:strRef>
              <c:f>'[Прочие грузы портстат.xlsx]год СУГ'!$A$24</c:f>
              <c:strCache>
                <c:ptCount val="1"/>
                <c:pt idx="0">
                  <c:v>ООО "ТЭС-Терминал-1"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'[1]год СУГ'!$B$19:$F$19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'[1]год СУГ'!$B$24:$F$24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2.4</c:v>
                </c:pt>
                <c:pt idx="4">
                  <c:v>13.5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D1E-438F-B1AB-F890874212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25284216"/>
        <c:axId val="725281336"/>
      </c:barChart>
      <c:catAx>
        <c:axId val="725284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25281336"/>
        <c:crosses val="autoZero"/>
        <c:auto val="1"/>
        <c:lblAlgn val="ctr"/>
        <c:lblOffset val="100"/>
        <c:noMultiLvlLbl val="0"/>
      </c:catAx>
      <c:valAx>
        <c:axId val="725281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25284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611327478343874"/>
          <c:y val="8.3551751715424366E-2"/>
          <c:w val="0.30104997360062524"/>
          <c:h val="0.9160120835769538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000"/>
              <a:t>Общие</a:t>
            </a:r>
            <a:r>
              <a:rPr lang="ru-RU" sz="1000" baseline="0"/>
              <a:t> объемы</a:t>
            </a:r>
            <a:r>
              <a:rPr lang="ru-RU" sz="1000"/>
              <a:t> перевалки</a:t>
            </a:r>
            <a:r>
              <a:rPr lang="ru-RU" sz="1000" baseline="0"/>
              <a:t> по портам РФ, млн тонн</a:t>
            </a:r>
            <a:endParaRPr lang="ru-RU" sz="10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общий!$P$17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общий!$O$18:$O$29</c:f>
              <c:strCache>
                <c:ptCount val="12"/>
                <c:pt idx="0">
                  <c:v>Новороссийск</c:v>
                </c:pt>
                <c:pt idx="1">
                  <c:v>Усть-Луга</c:v>
                </c:pt>
                <c:pt idx="2">
                  <c:v>Восточный</c:v>
                </c:pt>
                <c:pt idx="3">
                  <c:v>Приморск</c:v>
                </c:pt>
                <c:pt idx="4">
                  <c:v>Мурманск</c:v>
                </c:pt>
                <c:pt idx="5">
                  <c:v>БП Санкт-Петербург</c:v>
                </c:pt>
                <c:pt idx="6">
                  <c:v>Тамань</c:v>
                </c:pt>
                <c:pt idx="7">
                  <c:v>Ванино</c:v>
                </c:pt>
                <c:pt idx="8">
                  <c:v>Владивосток</c:v>
                </c:pt>
                <c:pt idx="9">
                  <c:v>Сабетта</c:v>
                </c:pt>
                <c:pt idx="10">
                  <c:v>Находка</c:v>
                </c:pt>
                <c:pt idx="11">
                  <c:v>Прочие</c:v>
                </c:pt>
              </c:strCache>
            </c:strRef>
          </c:cat>
          <c:val>
            <c:numRef>
              <c:f>общий!$P$18:$P$29</c:f>
              <c:numCache>
                <c:formatCode>General</c:formatCode>
                <c:ptCount val="12"/>
                <c:pt idx="0">
                  <c:v>142.77609999999996</c:v>
                </c:pt>
                <c:pt idx="1">
                  <c:v>109.21969999999997</c:v>
                </c:pt>
                <c:pt idx="2">
                  <c:v>77.687300000000008</c:v>
                </c:pt>
                <c:pt idx="3">
                  <c:v>52.9985</c:v>
                </c:pt>
                <c:pt idx="4">
                  <c:v>58.694099999999978</c:v>
                </c:pt>
                <c:pt idx="5">
                  <c:v>53.023399999999974</c:v>
                </c:pt>
                <c:pt idx="6">
                  <c:v>35.820099999999996</c:v>
                </c:pt>
                <c:pt idx="7">
                  <c:v>35.364499999999992</c:v>
                </c:pt>
                <c:pt idx="8">
                  <c:v>29.570699999999977</c:v>
                </c:pt>
                <c:pt idx="9">
                  <c:v>36.936900000000001</c:v>
                </c:pt>
                <c:pt idx="10">
                  <c:v>26.825500000000002</c:v>
                </c:pt>
                <c:pt idx="11">
                  <c:v>176.29319999999925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BD-411C-8D7E-809C30B42AFC}"/>
            </c:ext>
          </c:extLst>
        </c:ser>
        <c:ser>
          <c:idx val="1"/>
          <c:order val="1"/>
          <c:tx>
            <c:strRef>
              <c:f>общий!$Q$17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общий!$O$18:$O$29</c:f>
              <c:strCache>
                <c:ptCount val="12"/>
                <c:pt idx="0">
                  <c:v>Новороссийск</c:v>
                </c:pt>
                <c:pt idx="1">
                  <c:v>Усть-Луга</c:v>
                </c:pt>
                <c:pt idx="2">
                  <c:v>Восточный</c:v>
                </c:pt>
                <c:pt idx="3">
                  <c:v>Приморск</c:v>
                </c:pt>
                <c:pt idx="4">
                  <c:v>Мурманск</c:v>
                </c:pt>
                <c:pt idx="5">
                  <c:v>БП Санкт-Петербург</c:v>
                </c:pt>
                <c:pt idx="6">
                  <c:v>Тамань</c:v>
                </c:pt>
                <c:pt idx="7">
                  <c:v>Ванино</c:v>
                </c:pt>
                <c:pt idx="8">
                  <c:v>Владивосток</c:v>
                </c:pt>
                <c:pt idx="9">
                  <c:v>Сабетта</c:v>
                </c:pt>
                <c:pt idx="10">
                  <c:v>Находка</c:v>
                </c:pt>
                <c:pt idx="11">
                  <c:v>Прочие</c:v>
                </c:pt>
              </c:strCache>
            </c:strRef>
          </c:cat>
          <c:val>
            <c:numRef>
              <c:f>общий!$Q$18:$Q$29</c:f>
              <c:numCache>
                <c:formatCode>General</c:formatCode>
                <c:ptCount val="12"/>
                <c:pt idx="0">
                  <c:v>147.43870000000001</c:v>
                </c:pt>
                <c:pt idx="1">
                  <c:v>124.09999999999998</c:v>
                </c:pt>
                <c:pt idx="2">
                  <c:v>82.276599999999988</c:v>
                </c:pt>
                <c:pt idx="3">
                  <c:v>57.118199999999995</c:v>
                </c:pt>
                <c:pt idx="4">
                  <c:v>59.056700000000056</c:v>
                </c:pt>
                <c:pt idx="5">
                  <c:v>38.770700000000019</c:v>
                </c:pt>
                <c:pt idx="6">
                  <c:v>42.799100000000003</c:v>
                </c:pt>
                <c:pt idx="7">
                  <c:v>37.625199999999992</c:v>
                </c:pt>
                <c:pt idx="8">
                  <c:v>32.218300000000013</c:v>
                </c:pt>
                <c:pt idx="9">
                  <c:v>28.391200000000001</c:v>
                </c:pt>
                <c:pt idx="10">
                  <c:v>25.804400000000022</c:v>
                </c:pt>
                <c:pt idx="11">
                  <c:v>165.90759999999568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BD-411C-8D7E-809C30B42AFC}"/>
            </c:ext>
          </c:extLst>
        </c:ser>
        <c:ser>
          <c:idx val="2"/>
          <c:order val="2"/>
          <c:tx>
            <c:strRef>
              <c:f>общий!$R$17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общий!$O$18:$O$29</c:f>
              <c:strCache>
                <c:ptCount val="12"/>
                <c:pt idx="0">
                  <c:v>Новороссийск</c:v>
                </c:pt>
                <c:pt idx="1">
                  <c:v>Усть-Луга</c:v>
                </c:pt>
                <c:pt idx="2">
                  <c:v>Восточный</c:v>
                </c:pt>
                <c:pt idx="3">
                  <c:v>Приморск</c:v>
                </c:pt>
                <c:pt idx="4">
                  <c:v>Мурманск</c:v>
                </c:pt>
                <c:pt idx="5">
                  <c:v>БП Санкт-Петербург</c:v>
                </c:pt>
                <c:pt idx="6">
                  <c:v>Тамань</c:v>
                </c:pt>
                <c:pt idx="7">
                  <c:v>Ванино</c:v>
                </c:pt>
                <c:pt idx="8">
                  <c:v>Владивосток</c:v>
                </c:pt>
                <c:pt idx="9">
                  <c:v>Сабетта</c:v>
                </c:pt>
                <c:pt idx="10">
                  <c:v>Находка</c:v>
                </c:pt>
                <c:pt idx="11">
                  <c:v>Прочие</c:v>
                </c:pt>
              </c:strCache>
            </c:strRef>
          </c:cat>
          <c:val>
            <c:numRef>
              <c:f>общий!$R$18:$R$29</c:f>
              <c:numCache>
                <c:formatCode>General</c:formatCode>
                <c:ptCount val="12"/>
                <c:pt idx="0">
                  <c:v>161.36340000000001</c:v>
                </c:pt>
                <c:pt idx="1">
                  <c:v>114.70009999999998</c:v>
                </c:pt>
                <c:pt idx="2">
                  <c:v>86.513100000000037</c:v>
                </c:pt>
                <c:pt idx="3">
                  <c:v>63.082900000000002</c:v>
                </c:pt>
                <c:pt idx="4">
                  <c:v>60.778600000000012</c:v>
                </c:pt>
                <c:pt idx="5">
                  <c:v>49.624899999999968</c:v>
                </c:pt>
                <c:pt idx="6">
                  <c:v>40.494699999999995</c:v>
                </c:pt>
                <c:pt idx="7">
                  <c:v>34.951499999999982</c:v>
                </c:pt>
                <c:pt idx="8">
                  <c:v>33.594099999999955</c:v>
                </c:pt>
                <c:pt idx="9">
                  <c:v>27.848999999999993</c:v>
                </c:pt>
                <c:pt idx="10">
                  <c:v>26.899499999999996</c:v>
                </c:pt>
                <c:pt idx="11">
                  <c:v>183.29019999999531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1BD-411C-8D7E-809C30B42A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11080256"/>
        <c:axId val="1111079536"/>
      </c:barChart>
      <c:catAx>
        <c:axId val="11110802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11079536"/>
        <c:crosses val="autoZero"/>
        <c:auto val="1"/>
        <c:lblAlgn val="ctr"/>
        <c:lblOffset val="100"/>
        <c:noMultiLvlLbl val="0"/>
      </c:catAx>
      <c:valAx>
        <c:axId val="11110795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11080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000"/>
              <a:t>Объемы перевалки по видам грузов в портах РФ, млн тонн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общий!$P$39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общий!$O$40:$O$49</c:f>
              <c:strCache>
                <c:ptCount val="10"/>
                <c:pt idx="0">
                  <c:v>нефть</c:v>
                </c:pt>
                <c:pt idx="1">
                  <c:v>уголь, кокс</c:v>
                </c:pt>
                <c:pt idx="2">
                  <c:v>нефтепродукты</c:v>
                </c:pt>
                <c:pt idx="3">
                  <c:v>зерно</c:v>
                </c:pt>
                <c:pt idx="4">
                  <c:v>грузы в контейнерах</c:v>
                </c:pt>
                <c:pt idx="5">
                  <c:v>хим. и мин. удобрения</c:v>
                </c:pt>
                <c:pt idx="6">
                  <c:v>сжиженный газ</c:v>
                </c:pt>
                <c:pt idx="7">
                  <c:v>черные металлы</c:v>
                </c:pt>
                <c:pt idx="8">
                  <c:v>руда</c:v>
                </c:pt>
                <c:pt idx="9">
                  <c:v>прочие</c:v>
                </c:pt>
              </c:strCache>
            </c:strRef>
          </c:cat>
          <c:val>
            <c:numRef>
              <c:f>общий!$P$40:$P$49</c:f>
              <c:numCache>
                <c:formatCode>General</c:formatCode>
                <c:ptCount val="10"/>
                <c:pt idx="0">
                  <c:v>238.12670000000014</c:v>
                </c:pt>
                <c:pt idx="1">
                  <c:v>202.72079999999977</c:v>
                </c:pt>
                <c:pt idx="2">
                  <c:v>146.65450000000004</c:v>
                </c:pt>
                <c:pt idx="3">
                  <c:v>42.369700000000016</c:v>
                </c:pt>
                <c:pt idx="4">
                  <c:v>61.202599999999933</c:v>
                </c:pt>
                <c:pt idx="5">
                  <c:v>19.287699999999987</c:v>
                </c:pt>
                <c:pt idx="6">
                  <c:v>32.345699999999987</c:v>
                </c:pt>
                <c:pt idx="7">
                  <c:v>28.999999999999972</c:v>
                </c:pt>
                <c:pt idx="8">
                  <c:v>11.948000000000006</c:v>
                </c:pt>
                <c:pt idx="9">
                  <c:v>51.553300000000007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50-4903-8D7F-98E4F78D8CDF}"/>
            </c:ext>
          </c:extLst>
        </c:ser>
        <c:ser>
          <c:idx val="1"/>
          <c:order val="1"/>
          <c:tx>
            <c:strRef>
              <c:f>общий!$Q$39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общий!$O$40:$O$49</c:f>
              <c:strCache>
                <c:ptCount val="10"/>
                <c:pt idx="0">
                  <c:v>нефть</c:v>
                </c:pt>
                <c:pt idx="1">
                  <c:v>уголь, кокс</c:v>
                </c:pt>
                <c:pt idx="2">
                  <c:v>нефтепродукты</c:v>
                </c:pt>
                <c:pt idx="3">
                  <c:v>зерно</c:v>
                </c:pt>
                <c:pt idx="4">
                  <c:v>грузы в контейнерах</c:v>
                </c:pt>
                <c:pt idx="5">
                  <c:v>хим. и мин. удобрения</c:v>
                </c:pt>
                <c:pt idx="6">
                  <c:v>сжиженный газ</c:v>
                </c:pt>
                <c:pt idx="7">
                  <c:v>черные металлы</c:v>
                </c:pt>
                <c:pt idx="8">
                  <c:v>руда</c:v>
                </c:pt>
                <c:pt idx="9">
                  <c:v>прочие</c:v>
                </c:pt>
              </c:strCache>
            </c:strRef>
          </c:cat>
          <c:val>
            <c:numRef>
              <c:f>общий!$Q$40:$Q$49</c:f>
              <c:numCache>
                <c:formatCode>General</c:formatCode>
                <c:ptCount val="10"/>
                <c:pt idx="0">
                  <c:v>256.01419999999996</c:v>
                </c:pt>
                <c:pt idx="1">
                  <c:v>206.51620000000005</c:v>
                </c:pt>
                <c:pt idx="2">
                  <c:v>138.67630000000005</c:v>
                </c:pt>
                <c:pt idx="3">
                  <c:v>45.274700000000017</c:v>
                </c:pt>
                <c:pt idx="4">
                  <c:v>45.324499999999929</c:v>
                </c:pt>
                <c:pt idx="5">
                  <c:v>24.155199999999983</c:v>
                </c:pt>
                <c:pt idx="6">
                  <c:v>35.190599999999996</c:v>
                </c:pt>
                <c:pt idx="7">
                  <c:v>24.466999999999988</c:v>
                </c:pt>
                <c:pt idx="8">
                  <c:v>12.658200000000001</c:v>
                </c:pt>
                <c:pt idx="9">
                  <c:v>53.229800000000019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50-4903-8D7F-98E4F78D8CDF}"/>
            </c:ext>
          </c:extLst>
        </c:ser>
        <c:ser>
          <c:idx val="2"/>
          <c:order val="2"/>
          <c:tx>
            <c:strRef>
              <c:f>общий!$R$39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общий!$O$40:$O$49</c:f>
              <c:strCache>
                <c:ptCount val="10"/>
                <c:pt idx="0">
                  <c:v>нефть</c:v>
                </c:pt>
                <c:pt idx="1">
                  <c:v>уголь, кокс</c:v>
                </c:pt>
                <c:pt idx="2">
                  <c:v>нефтепродукты</c:v>
                </c:pt>
                <c:pt idx="3">
                  <c:v>зерно</c:v>
                </c:pt>
                <c:pt idx="4">
                  <c:v>грузы в контейнерах</c:v>
                </c:pt>
                <c:pt idx="5">
                  <c:v>хим. и мин. удобрения</c:v>
                </c:pt>
                <c:pt idx="6">
                  <c:v>сжиженный газ</c:v>
                </c:pt>
                <c:pt idx="7">
                  <c:v>черные металлы</c:v>
                </c:pt>
                <c:pt idx="8">
                  <c:v>руда</c:v>
                </c:pt>
                <c:pt idx="9">
                  <c:v>прочие</c:v>
                </c:pt>
              </c:strCache>
            </c:strRef>
          </c:cat>
          <c:val>
            <c:numRef>
              <c:f>общий!$R$40:$R$49</c:f>
              <c:numCache>
                <c:formatCode>General</c:formatCode>
                <c:ptCount val="10"/>
                <c:pt idx="0">
                  <c:v>272.2195999999999</c:v>
                </c:pt>
                <c:pt idx="1">
                  <c:v>205.63979999999978</c:v>
                </c:pt>
                <c:pt idx="2">
                  <c:v>122.36660000000012</c:v>
                </c:pt>
                <c:pt idx="3">
                  <c:v>69.975199999999873</c:v>
                </c:pt>
                <c:pt idx="4">
                  <c:v>50.089099999999952</c:v>
                </c:pt>
                <c:pt idx="5">
                  <c:v>36.724700000000006</c:v>
                </c:pt>
                <c:pt idx="6">
                  <c:v>34.061299999999996</c:v>
                </c:pt>
                <c:pt idx="7">
                  <c:v>21.340099999999985</c:v>
                </c:pt>
                <c:pt idx="8">
                  <c:v>9.7727999999999966</c:v>
                </c:pt>
                <c:pt idx="9">
                  <c:v>60.953200000000031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A50-4903-8D7F-98E4F78D8C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41981720"/>
        <c:axId val="741979920"/>
      </c:barChart>
      <c:catAx>
        <c:axId val="741981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41979920"/>
        <c:crosses val="autoZero"/>
        <c:auto val="1"/>
        <c:lblAlgn val="ctr"/>
        <c:lblOffset val="100"/>
        <c:noMultiLvlLbl val="0"/>
      </c:catAx>
      <c:valAx>
        <c:axId val="741979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41981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100" dirty="0"/>
              <a:t>Доля</a:t>
            </a:r>
            <a:r>
              <a:rPr lang="ru-RU" sz="1100" baseline="0" dirty="0"/>
              <a:t> перевалки угля по бассейнам</a:t>
            </a:r>
            <a:endParaRPr lang="ru-RU" sz="11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8.6469749312379149E-2"/>
          <c:y val="9.7185210149434195E-2"/>
          <c:w val="0.84903556121734047"/>
          <c:h val="0.7333992891365753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уголь!$A$21</c:f>
              <c:strCache>
                <c:ptCount val="1"/>
                <c:pt idx="0">
                  <c:v>Азово-Черноморский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8C865B37-274A-42CF-B93A-02F18F74B7F1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1A8F-436C-87A2-8767D050DB2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8ADAD11-9535-4FC5-9A25-20BC1512D760}" type="CELLRANGE">
                      <a:rPr lang="ru-RU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1A8F-436C-87A2-8767D050DB2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8D89E7F8-C544-4FF7-9660-9AFBDC7D06A2}" type="CELLRANGE">
                      <a:rPr lang="ru-RU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1A8F-436C-87A2-8767D050DB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уголь!$B$20:$D$20</c:f>
              <c:strCach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strCache>
            </c:strRef>
          </c:cat>
          <c:val>
            <c:numRef>
              <c:f>уголь!$B$21:$D$21</c:f>
              <c:numCache>
                <c:formatCode>General</c:formatCode>
                <c:ptCount val="3"/>
                <c:pt idx="0">
                  <c:v>34212.80000000001</c:v>
                </c:pt>
                <c:pt idx="1">
                  <c:v>40955.900000000016</c:v>
                </c:pt>
                <c:pt idx="2">
                  <c:v>32755.100000000013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уголь!$B$27:$D$27</c15:f>
                <c15:dlblRangeCache>
                  <c:ptCount val="3"/>
                  <c:pt idx="0">
                    <c:v>17%</c:v>
                  </c:pt>
                  <c:pt idx="1">
                    <c:v>20%</c:v>
                  </c:pt>
                  <c:pt idx="2">
                    <c:v>16%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3-1A8F-436C-87A2-8767D050DB25}"/>
            </c:ext>
          </c:extLst>
        </c:ser>
        <c:ser>
          <c:idx val="1"/>
          <c:order val="1"/>
          <c:tx>
            <c:strRef>
              <c:f>уголь!$A$22</c:f>
              <c:strCache>
                <c:ptCount val="1"/>
                <c:pt idx="0">
                  <c:v>Арктический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CBE34317-C35F-4CFD-883F-55E39EA55E21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1A8F-436C-87A2-8767D050DB2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B816E77E-FCC8-4CF3-B680-C0FDF1F48CC7}" type="CELLRANGE">
                      <a:rPr lang="ru-RU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1A8F-436C-87A2-8767D050DB2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083B0F2-C452-41CE-BE82-34C8CE184A5F}" type="CELLRANGE">
                      <a:rPr lang="ru-RU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1A8F-436C-87A2-8767D050DB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уголь!$B$20:$D$20</c:f>
              <c:strCach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strCache>
            </c:strRef>
          </c:cat>
          <c:val>
            <c:numRef>
              <c:f>уголь!$B$22:$D$22</c:f>
              <c:numCache>
                <c:formatCode>General</c:formatCode>
                <c:ptCount val="3"/>
                <c:pt idx="0">
                  <c:v>13950.900000000003</c:v>
                </c:pt>
                <c:pt idx="1">
                  <c:v>14600.099999999999</c:v>
                </c:pt>
                <c:pt idx="2">
                  <c:v>17401.599999999995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уголь!$B$28:$D$28</c15:f>
                <c15:dlblRangeCache>
                  <c:ptCount val="3"/>
                  <c:pt idx="0">
                    <c:v>7%</c:v>
                  </c:pt>
                  <c:pt idx="1">
                    <c:v>7%</c:v>
                  </c:pt>
                  <c:pt idx="2">
                    <c:v>8%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1A8F-436C-87A2-8767D050DB25}"/>
            </c:ext>
          </c:extLst>
        </c:ser>
        <c:ser>
          <c:idx val="2"/>
          <c:order val="2"/>
          <c:tx>
            <c:strRef>
              <c:f>уголь!$A$23</c:f>
              <c:strCache>
                <c:ptCount val="1"/>
                <c:pt idx="0">
                  <c:v>Балтийский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52FC574-6CFC-4705-8F2A-33FCCEFB5B10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1A8F-436C-87A2-8767D050DB2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39954EB1-AC05-4F50-90A7-EEE4DEDBE1AD}" type="CELLRANGE">
                      <a:rPr lang="ru-RU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1A8F-436C-87A2-8767D050DB2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96C2ED8-2BDA-40D7-8E8D-AAAB088F83EE}" type="CELLRANGE">
                      <a:rPr lang="ru-RU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1A8F-436C-87A2-8767D050DB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уголь!$B$20:$D$20</c:f>
              <c:strCach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strCache>
            </c:strRef>
          </c:cat>
          <c:val>
            <c:numRef>
              <c:f>уголь!$B$23:$D$23</c:f>
              <c:numCache>
                <c:formatCode>General</c:formatCode>
                <c:ptCount val="3"/>
                <c:pt idx="0">
                  <c:v>47280.099999999962</c:v>
                </c:pt>
                <c:pt idx="1">
                  <c:v>42827.30000000001</c:v>
                </c:pt>
                <c:pt idx="2">
                  <c:v>44520.000000000022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уголь!$B$29:$D$29</c15:f>
                <c15:dlblRangeCache>
                  <c:ptCount val="3"/>
                  <c:pt idx="0">
                    <c:v>23%</c:v>
                  </c:pt>
                  <c:pt idx="1">
                    <c:v>21%</c:v>
                  </c:pt>
                  <c:pt idx="2">
                    <c:v>22%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B-1A8F-436C-87A2-8767D050DB25}"/>
            </c:ext>
          </c:extLst>
        </c:ser>
        <c:ser>
          <c:idx val="3"/>
          <c:order val="3"/>
          <c:tx>
            <c:strRef>
              <c:f>уголь!$A$24</c:f>
              <c:strCache>
                <c:ptCount val="1"/>
                <c:pt idx="0">
                  <c:v>Дальневосточный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EA9B1483-1A11-4E6D-AE33-B513E35F9997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C-1A8F-436C-87A2-8767D050DB2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B2B59BF-D5E8-4289-BD7F-1471BACEEE01}" type="CELLRANGE">
                      <a:rPr lang="ru-RU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1A8F-436C-87A2-8767D050DB2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57441CF-84E9-4EDC-8402-05E1470CF2A1}" type="CELLRANGE">
                      <a:rPr lang="ru-RU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1A8F-436C-87A2-8767D050DB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уголь!$B$20:$D$20</c:f>
              <c:strCach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strCache>
            </c:strRef>
          </c:cat>
          <c:val>
            <c:numRef>
              <c:f>уголь!$B$24:$D$24</c:f>
              <c:numCache>
                <c:formatCode>General</c:formatCode>
                <c:ptCount val="3"/>
                <c:pt idx="0">
                  <c:v>107277.00000000009</c:v>
                </c:pt>
                <c:pt idx="1">
                  <c:v>108073.5999999999</c:v>
                </c:pt>
                <c:pt idx="2">
                  <c:v>110948.49999999997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уголь!$B$30:$D$30</c15:f>
                <c15:dlblRangeCache>
                  <c:ptCount val="3"/>
                  <c:pt idx="0">
                    <c:v>53%</c:v>
                  </c:pt>
                  <c:pt idx="1">
                    <c:v>52%</c:v>
                  </c:pt>
                  <c:pt idx="2">
                    <c:v>54%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F-1A8F-436C-87A2-8767D050DB25}"/>
            </c:ext>
          </c:extLst>
        </c:ser>
        <c:ser>
          <c:idx val="4"/>
          <c:order val="4"/>
          <c:tx>
            <c:strRef>
              <c:f>уголь!$A$25</c:f>
              <c:strCache>
                <c:ptCount val="1"/>
                <c:pt idx="0">
                  <c:v>Каспийский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уголь!$B$20:$D$20</c:f>
              <c:strCach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strCache>
            </c:strRef>
          </c:cat>
          <c:val>
            <c:numRef>
              <c:f>уголь!$B$25:$D$25</c:f>
              <c:numCache>
                <c:formatCode>General</c:formatCode>
                <c:ptCount val="3"/>
                <c:pt idx="0">
                  <c:v>0</c:v>
                </c:pt>
                <c:pt idx="1">
                  <c:v>59.3</c:v>
                </c:pt>
                <c:pt idx="2">
                  <c:v>14.599999999999998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A8F-436C-87A2-8767D050DB2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83855472"/>
        <c:axId val="1283852592"/>
      </c:barChart>
      <c:catAx>
        <c:axId val="12838554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83852592"/>
        <c:crosses val="autoZero"/>
        <c:auto val="1"/>
        <c:lblAlgn val="ctr"/>
        <c:lblOffset val="100"/>
        <c:noMultiLvlLbl val="0"/>
      </c:catAx>
      <c:valAx>
        <c:axId val="12838525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83855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100"/>
              <a:t>Структура перевалки угля в портах РФ по бассейнам</a:t>
            </a:r>
            <a:r>
              <a:rPr lang="ru-RU" sz="1100" baseline="0"/>
              <a:t>, в млн т</a:t>
            </a:r>
            <a:endParaRPr lang="ru-RU" sz="1100"/>
          </a:p>
        </c:rich>
      </c:tx>
      <c:layout>
        <c:manualLayout>
          <c:xMode val="edge"/>
          <c:yMode val="edge"/>
          <c:x val="0.11814471612101118"/>
          <c:y val="2.03784570596797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2751065064235392"/>
          <c:y val="0.14745062980664536"/>
          <c:w val="0.52429694709213981"/>
          <c:h val="0.7648124546778840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'Лист8 (4)'!$A$5</c:f>
              <c:strCache>
                <c:ptCount val="1"/>
                <c:pt idx="0">
                  <c:v>Азово-Черноморский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3AD8B386-D208-4831-B51A-A6BB05317DEE}" type="CELLRANGE">
                      <a:rPr lang="en-US"/>
                      <a:pPr/>
                      <a:t>[ДИАПАЗОН ЯЧЕЕК]</a:t>
                    </a:fld>
                    <a:endParaRPr lang="en-US" baseline="0"/>
                  </a:p>
                  <a:p>
                    <a:fld id="{254FEC5E-22AB-48F0-A057-A2B355D5E4D8}" type="VALUE">
                      <a:rPr lang="en-US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AA7C-4913-ABC4-C3D5FEBD289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0EC4128-4B54-436D-AAE2-9272FBD44C68}" type="CELLRANGE">
                      <a:rPr lang="en-US"/>
                      <a:pPr/>
                      <a:t>[ДИАПАЗОН ЯЧЕЕК]</a:t>
                    </a:fld>
                    <a:endParaRPr lang="en-US" baseline="0"/>
                  </a:p>
                  <a:p>
                    <a:fld id="{F475ECDD-FF9D-4668-9D34-312E5FF0F6F5}" type="VALUE">
                      <a:rPr lang="en-US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AA7C-4913-ABC4-C3D5FEBD2896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'Лист8 (4)'!$B$3:$C$3</c:f>
              <c:numCache>
                <c:formatCode>General</c:formatCode>
                <c:ptCount val="2"/>
                <c:pt idx="0">
                  <c:v>2022</c:v>
                </c:pt>
                <c:pt idx="1">
                  <c:v>2023</c:v>
                </c:pt>
              </c:numCache>
            </c:numRef>
          </c:cat>
          <c:val>
            <c:numRef>
              <c:f>'Лист8 (4)'!$B$5:$C$5</c:f>
              <c:numCache>
                <c:formatCode>#,##0</c:formatCode>
                <c:ptCount val="2"/>
                <c:pt idx="0">
                  <c:v>40955.900000000016</c:v>
                </c:pt>
                <c:pt idx="1">
                  <c:v>32755.100000000013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'Лист8 (4)'!$F$5:$G$5</c15:f>
                <c15:dlblRangeCache>
                  <c:ptCount val="2"/>
                  <c:pt idx="0">
                    <c:v>20%</c:v>
                  </c:pt>
                  <c:pt idx="1">
                    <c:v>16%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2-AA7C-4913-ABC4-C3D5FEBD2896}"/>
            </c:ext>
          </c:extLst>
        </c:ser>
        <c:ser>
          <c:idx val="1"/>
          <c:order val="1"/>
          <c:tx>
            <c:strRef>
              <c:f>'Лист8 (4)'!$A$6</c:f>
              <c:strCache>
                <c:ptCount val="1"/>
                <c:pt idx="0">
                  <c:v>Арктический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EA29B7E9-AC1C-49AA-B92A-E62E637028C8}" type="CELLRANGE">
                      <a:rPr lang="en-US"/>
                      <a:pPr/>
                      <a:t>[ДИАПАЗОН ЯЧЕЕК]</a:t>
                    </a:fld>
                    <a:r>
                      <a:rPr lang="en-US" baseline="0"/>
                      <a:t>; </a:t>
                    </a:r>
                    <a:fld id="{F5D24670-6CBB-4432-94C7-3D25C2F0CB25}" type="VALUE">
                      <a:rPr lang="en-US" baseline="0"/>
                      <a:pPr/>
                      <a:t>[ЗНАЧЕНИЕ]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AA7C-4913-ABC4-C3D5FEBD289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32C6D74-10C2-4EDD-BAB7-A00988D02114}" type="CELLRANGE">
                      <a:rPr lang="en-US"/>
                      <a:pPr/>
                      <a:t>[ДИАПАЗОН ЯЧЕЕК]</a:t>
                    </a:fld>
                    <a:r>
                      <a:rPr lang="en-US" baseline="0"/>
                      <a:t>; </a:t>
                    </a:r>
                    <a:fld id="{09DA19F8-514E-4EB5-BF3F-F58E539EE323}" type="VALUE">
                      <a:rPr lang="en-US" baseline="0"/>
                      <a:pPr/>
                      <a:t>[ЗНАЧЕНИЕ]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AA7C-4913-ABC4-C3D5FEBD2896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'Лист8 (4)'!$B$3:$C$3</c:f>
              <c:numCache>
                <c:formatCode>General</c:formatCode>
                <c:ptCount val="2"/>
                <c:pt idx="0">
                  <c:v>2022</c:v>
                </c:pt>
                <c:pt idx="1">
                  <c:v>2023</c:v>
                </c:pt>
              </c:numCache>
            </c:numRef>
          </c:cat>
          <c:val>
            <c:numRef>
              <c:f>'Лист8 (4)'!$B$6:$C$6</c:f>
              <c:numCache>
                <c:formatCode>#,##0</c:formatCode>
                <c:ptCount val="2"/>
                <c:pt idx="0">
                  <c:v>14600.099999999999</c:v>
                </c:pt>
                <c:pt idx="1">
                  <c:v>17401.599999999995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'Лист8 (4)'!$F$6:$G$6</c15:f>
                <c15:dlblRangeCache>
                  <c:ptCount val="2"/>
                  <c:pt idx="0">
                    <c:v>7%</c:v>
                  </c:pt>
                  <c:pt idx="1">
                    <c:v>8%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5-AA7C-4913-ABC4-C3D5FEBD2896}"/>
            </c:ext>
          </c:extLst>
        </c:ser>
        <c:ser>
          <c:idx val="2"/>
          <c:order val="2"/>
          <c:tx>
            <c:strRef>
              <c:f>'Лист8 (4)'!$A$7</c:f>
              <c:strCache>
                <c:ptCount val="1"/>
                <c:pt idx="0">
                  <c:v>Балтийский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1C760679-AF9B-4CDB-8187-499073E74BE4}" type="CELLRANGE">
                      <a:rPr lang="en-US"/>
                      <a:pPr/>
                      <a:t>[ДИАПАЗОН ЯЧЕЕК]</a:t>
                    </a:fld>
                    <a:endParaRPr lang="en-US" baseline="0"/>
                  </a:p>
                  <a:p>
                    <a:fld id="{400A901E-CBDF-47A1-8BED-445B65250285}" type="VALUE">
                      <a:rPr lang="en-US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AA7C-4913-ABC4-C3D5FEBD289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A4F137C-3429-423B-9F35-C6B0748428B7}" type="CELLRANGE">
                      <a:rPr lang="en-US"/>
                      <a:pPr/>
                      <a:t>[ДИАПАЗОН ЯЧЕЕК]</a:t>
                    </a:fld>
                    <a:endParaRPr lang="en-US" baseline="0"/>
                  </a:p>
                  <a:p>
                    <a:fld id="{5F6164DF-A739-42AE-8F1D-CF9B56D49A80}" type="VALUE">
                      <a:rPr lang="en-US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AA7C-4913-ABC4-C3D5FEBD2896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'Лист8 (4)'!$B$3:$C$3</c:f>
              <c:numCache>
                <c:formatCode>General</c:formatCode>
                <c:ptCount val="2"/>
                <c:pt idx="0">
                  <c:v>2022</c:v>
                </c:pt>
                <c:pt idx="1">
                  <c:v>2023</c:v>
                </c:pt>
              </c:numCache>
            </c:numRef>
          </c:cat>
          <c:val>
            <c:numRef>
              <c:f>'Лист8 (4)'!$B$7:$C$7</c:f>
              <c:numCache>
                <c:formatCode>#,##0</c:formatCode>
                <c:ptCount val="2"/>
                <c:pt idx="0">
                  <c:v>42827.30000000001</c:v>
                </c:pt>
                <c:pt idx="1">
                  <c:v>44520.000000000022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'Лист8 (4)'!$F$7:$G$7</c15:f>
                <c15:dlblRangeCache>
                  <c:ptCount val="2"/>
                  <c:pt idx="0">
                    <c:v>21%</c:v>
                  </c:pt>
                  <c:pt idx="1">
                    <c:v>22%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8-AA7C-4913-ABC4-C3D5FEBD2896}"/>
            </c:ext>
          </c:extLst>
        </c:ser>
        <c:ser>
          <c:idx val="3"/>
          <c:order val="3"/>
          <c:tx>
            <c:strRef>
              <c:f>'Лист8 (4)'!$A$8</c:f>
              <c:strCache>
                <c:ptCount val="1"/>
                <c:pt idx="0">
                  <c:v>Дальневосточный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73C40B9B-83C3-4FDB-A4E7-3AFBFDC5F30C}" type="CELLRANGE">
                      <a:rPr lang="en-US"/>
                      <a:pPr/>
                      <a:t>[ДИАПАЗОН ЯЧЕЕК]</a:t>
                    </a:fld>
                    <a:endParaRPr lang="en-US" baseline="0"/>
                  </a:p>
                  <a:p>
                    <a:fld id="{B69766B3-AC0A-47D4-835E-2034239BB5A6}" type="VALUE">
                      <a:rPr lang="en-US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AA7C-4913-ABC4-C3D5FEBD289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1CB1C4C-9467-451C-966E-31FCBB51D1C6}" type="CELLRANGE">
                      <a:rPr lang="en-US"/>
                      <a:pPr/>
                      <a:t>[ДИАПАЗОН ЯЧЕЕК]</a:t>
                    </a:fld>
                    <a:endParaRPr lang="en-US" baseline="0"/>
                  </a:p>
                  <a:p>
                    <a:fld id="{A4B39BB9-572A-4F91-AA21-DBA7831441A4}" type="VALUE">
                      <a:rPr lang="en-US"/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AA7C-4913-ABC4-C3D5FEBD2896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'Лист8 (4)'!$B$3:$C$3</c:f>
              <c:numCache>
                <c:formatCode>General</c:formatCode>
                <c:ptCount val="2"/>
                <c:pt idx="0">
                  <c:v>2022</c:v>
                </c:pt>
                <c:pt idx="1">
                  <c:v>2023</c:v>
                </c:pt>
              </c:numCache>
            </c:numRef>
          </c:cat>
          <c:val>
            <c:numRef>
              <c:f>'Лист8 (4)'!$B$8:$C$8</c:f>
              <c:numCache>
                <c:formatCode>#,##0</c:formatCode>
                <c:ptCount val="2"/>
                <c:pt idx="0">
                  <c:v>108073.5999999999</c:v>
                </c:pt>
                <c:pt idx="1">
                  <c:v>110948.49999999997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'Лист8 (4)'!$F$8:$G$8</c15:f>
                <c15:dlblRangeCache>
                  <c:ptCount val="2"/>
                  <c:pt idx="0">
                    <c:v>52%</c:v>
                  </c:pt>
                  <c:pt idx="1">
                    <c:v>54%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B-AA7C-4913-ABC4-C3D5FEBD2896}"/>
            </c:ext>
          </c:extLst>
        </c:ser>
        <c:ser>
          <c:idx val="4"/>
          <c:order val="4"/>
          <c:tx>
            <c:strRef>
              <c:f>'Лист8 (4)'!$A$9</c:f>
              <c:strCache>
                <c:ptCount val="1"/>
                <c:pt idx="0">
                  <c:v>Каспийский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'Лист8 (4)'!$B$3:$C$3</c:f>
              <c:numCache>
                <c:formatCode>General</c:formatCode>
                <c:ptCount val="2"/>
                <c:pt idx="0">
                  <c:v>2022</c:v>
                </c:pt>
                <c:pt idx="1">
                  <c:v>2023</c:v>
                </c:pt>
              </c:numCache>
            </c:numRef>
          </c:cat>
          <c:val>
            <c:numRef>
              <c:f>'Лист8 (4)'!$B$9:$C$9</c:f>
              <c:numCache>
                <c:formatCode>#,##0</c:formatCode>
                <c:ptCount val="2"/>
                <c:pt idx="0">
                  <c:v>59.3</c:v>
                </c:pt>
                <c:pt idx="1">
                  <c:v>14.599999999999998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A7C-4913-ABC4-C3D5FEBD28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05498048"/>
        <c:axId val="905497392"/>
      </c:barChart>
      <c:catAx>
        <c:axId val="905498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05497392"/>
        <c:crosses val="autoZero"/>
        <c:auto val="1"/>
        <c:lblAlgn val="ctr"/>
        <c:lblOffset val="100"/>
        <c:noMultiLvlLbl val="0"/>
      </c:catAx>
      <c:valAx>
        <c:axId val="905497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05498048"/>
        <c:crosses val="autoZero"/>
        <c:crossBetween val="between"/>
        <c:majorUnit val="10000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6032568034258865"/>
          <c:y val="0.35598046576696252"/>
          <c:w val="0.31373438320209979"/>
          <c:h val="0.4795043284626097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050"/>
              <a:t>Структура грузооборота ООО "Ультрамар", тыс. т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3634826487635324"/>
          <c:y val="0.16639278266384305"/>
          <c:w val="0.8258575519108653"/>
          <c:h val="0.5589795606791373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ультрамар!$B$17</c:f>
              <c:strCache>
                <c:ptCount val="1"/>
                <c:pt idx="0">
                  <c:v>руда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210A7EE3-2A78-4E9C-80B6-AF8A795B78FB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4A15-4F87-B193-25F5DFE0764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ECACCB16-60FB-44E7-933B-88AE9CBD0592}" type="CELLRANGE">
                      <a:rPr lang="ru-RU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4A15-4F87-B193-25F5DFE0764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C47808C-A88B-45C9-820C-70410514ADFF}" type="CELLRANGE">
                      <a:rPr lang="ru-RU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4A15-4F87-B193-25F5DFE076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ультрамар!$C$16:$E$16</c:f>
              <c:strCach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strCache>
            </c:strRef>
          </c:cat>
          <c:val>
            <c:numRef>
              <c:f>ультрамар!$C$17:$E$17</c:f>
              <c:numCache>
                <c:formatCode>#,##0</c:formatCode>
                <c:ptCount val="3"/>
                <c:pt idx="0">
                  <c:v>648.79999999999995</c:v>
                </c:pt>
                <c:pt idx="1">
                  <c:v>1753</c:v>
                </c:pt>
                <c:pt idx="2">
                  <c:v>596.20000000000005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ультрамар!$C$22:$E$22</c15:f>
                <c15:dlblRangeCache>
                  <c:ptCount val="3"/>
                  <c:pt idx="0">
                    <c:v>39%</c:v>
                  </c:pt>
                  <c:pt idx="1">
                    <c:v>13%</c:v>
                  </c:pt>
                  <c:pt idx="2">
                    <c:v>3%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3-4A15-4F87-B193-25F5DFE07649}"/>
            </c:ext>
          </c:extLst>
        </c:ser>
        <c:ser>
          <c:idx val="1"/>
          <c:order val="1"/>
          <c:tx>
            <c:strRef>
              <c:f>ультрамар!$B$18</c:f>
              <c:strCache>
                <c:ptCount val="1"/>
                <c:pt idx="0">
                  <c:v>уголь, кокс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A15-4F87-B193-25F5DFE0764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36D441B9-06D7-482F-98CB-D9D7AEBFC279}" type="CELLRANGE">
                      <a:rPr lang="ru-RU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4A15-4F87-B193-25F5DFE0764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A324D2C-68A9-45C5-B955-D75132C6829E}" type="CELLRANGE">
                      <a:rPr lang="ru-RU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4A15-4F87-B193-25F5DFE076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ультрамар!$C$16:$E$16</c:f>
              <c:strCach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strCache>
            </c:strRef>
          </c:cat>
          <c:val>
            <c:numRef>
              <c:f>ультрамар!$C$18:$E$18</c:f>
              <c:numCache>
                <c:formatCode>#,##0</c:formatCode>
                <c:ptCount val="3"/>
                <c:pt idx="0">
                  <c:v>0</c:v>
                </c:pt>
                <c:pt idx="1">
                  <c:v>3897.8</c:v>
                </c:pt>
                <c:pt idx="2">
                  <c:v>10149.799999999999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ультрамар!$C$23:$E$23</c15:f>
                <c15:dlblRangeCache>
                  <c:ptCount val="3"/>
                  <c:pt idx="0">
                    <c:v>0%</c:v>
                  </c:pt>
                  <c:pt idx="1">
                    <c:v>29%</c:v>
                  </c:pt>
                  <c:pt idx="2">
                    <c:v>50%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4A15-4F87-B193-25F5DFE07649}"/>
            </c:ext>
          </c:extLst>
        </c:ser>
        <c:ser>
          <c:idx val="2"/>
          <c:order val="2"/>
          <c:tx>
            <c:strRef>
              <c:f>ультрамар!$B$19</c:f>
              <c:strCache>
                <c:ptCount val="1"/>
                <c:pt idx="0">
                  <c:v>хим. и мин. удобрения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5B72C705-4984-4D1D-9590-2C8CD1155E9E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4A15-4F87-B193-25F5DFE0764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429A241-6F72-43D8-BE65-099E0685B1FF}" type="CELLRANGE">
                      <a:rPr lang="ru-RU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4A15-4F87-B193-25F5DFE0764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264EFEC-D317-4763-AF81-EEB54C0C5426}" type="CELLRANGE">
                      <a:rPr lang="ru-RU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4A15-4F87-B193-25F5DFE076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ультрамар!$C$16:$E$16</c:f>
              <c:strCach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strCache>
            </c:strRef>
          </c:cat>
          <c:val>
            <c:numRef>
              <c:f>ультрамар!$C$19:$E$19</c:f>
              <c:numCache>
                <c:formatCode>#,##0</c:formatCode>
                <c:ptCount val="3"/>
                <c:pt idx="0">
                  <c:v>857.9</c:v>
                </c:pt>
                <c:pt idx="1">
                  <c:v>7342.9</c:v>
                </c:pt>
                <c:pt idx="2">
                  <c:v>9668.5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ультрамар!$C$24:$E$24</c15:f>
                <c15:dlblRangeCache>
                  <c:ptCount val="3"/>
                  <c:pt idx="0">
                    <c:v>52%</c:v>
                  </c:pt>
                  <c:pt idx="1">
                    <c:v>54%</c:v>
                  </c:pt>
                  <c:pt idx="2">
                    <c:v>47%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B-4A15-4F87-B193-25F5DFE07649}"/>
            </c:ext>
          </c:extLst>
        </c:ser>
        <c:ser>
          <c:idx val="3"/>
          <c:order val="3"/>
          <c:tx>
            <c:strRef>
              <c:f>ультрамар!$B$20</c:f>
              <c:strCache>
                <c:ptCount val="1"/>
                <c:pt idx="0">
                  <c:v>черные металлы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1.8092727364680289E-2"/>
                </c:manualLayout>
              </c:layout>
              <c:tx>
                <c:rich>
                  <a:bodyPr/>
                  <a:lstStyle/>
                  <a:p>
                    <a:fld id="{DBDCE593-A0B3-489C-B5EC-A7C60004F3CC}" type="CELLRANGE">
                      <a:rPr lang="en-US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C-4A15-4F87-B193-25F5DFE0764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ECA8126B-D515-49B2-B8BB-384E9F7174BE}" type="CELLRANGE">
                      <a:rPr lang="ru-RU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4A15-4F87-B193-25F5DFE0764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1DEA9E6-996F-427E-9E93-706543654F70}" type="CELLRANGE">
                      <a:rPr lang="ru-RU"/>
                      <a:pPr/>
                      <a:t>[ДИАПАЗОН ЯЧЕЕК]</a:t>
                    </a:fld>
                    <a:endParaRPr lang="ru-RU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4A15-4F87-B193-25F5DFE076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ультрамар!$C$16:$E$16</c:f>
              <c:strCach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strCache>
            </c:strRef>
          </c:cat>
          <c:val>
            <c:numRef>
              <c:f>ультрамар!$C$20:$E$20</c:f>
              <c:numCache>
                <c:formatCode>#,##0</c:formatCode>
                <c:ptCount val="3"/>
                <c:pt idx="0">
                  <c:v>156.5</c:v>
                </c:pt>
                <c:pt idx="1">
                  <c:v>496.9</c:v>
                </c:pt>
                <c:pt idx="2">
                  <c:v>0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ультрамар!$C$25:$E$25</c15:f>
                <c15:dlblRangeCache>
                  <c:ptCount val="3"/>
                  <c:pt idx="0">
                    <c:v>9%</c:v>
                  </c:pt>
                  <c:pt idx="1">
                    <c:v>4%</c:v>
                  </c:pt>
                  <c:pt idx="2">
                    <c:v>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F-4A15-4F87-B193-25F5DFE0764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16579576"/>
        <c:axId val="1216578856"/>
      </c:barChart>
      <c:catAx>
        <c:axId val="1216579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16578856"/>
        <c:crosses val="autoZero"/>
        <c:auto val="1"/>
        <c:lblAlgn val="ctr"/>
        <c:lblOffset val="100"/>
        <c:noMultiLvlLbl val="0"/>
      </c:catAx>
      <c:valAx>
        <c:axId val="1216578856"/>
        <c:scaling>
          <c:orientation val="minMax"/>
          <c:max val="16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16579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100"/>
              <a:t>Перевалка зерна в портах АЧБ,</a:t>
            </a:r>
            <a:r>
              <a:rPr lang="ru-RU" sz="1100" baseline="0"/>
              <a:t> тыс. т</a:t>
            </a:r>
            <a:endParaRPr lang="ru-RU" sz="11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'зерно (4)'!$K$10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'зерно (4)'!$J$40:$J$51</c:f>
              <c:strCache>
                <c:ptCount val="12"/>
                <c:pt idx="0">
                  <c:v>Феодосия</c:v>
                </c:pt>
                <c:pt idx="1">
                  <c:v>Темрюк</c:v>
                </c:pt>
                <c:pt idx="2">
                  <c:v>Таганрог</c:v>
                </c:pt>
                <c:pt idx="3">
                  <c:v>Севастополь</c:v>
                </c:pt>
                <c:pt idx="4">
                  <c:v>Ейск</c:v>
                </c:pt>
                <c:pt idx="5">
                  <c:v>Керчь</c:v>
                </c:pt>
                <c:pt idx="6">
                  <c:v>Туапсе</c:v>
                </c:pt>
                <c:pt idx="7">
                  <c:v>Тамань</c:v>
                </c:pt>
                <c:pt idx="8">
                  <c:v>Азов</c:v>
                </c:pt>
                <c:pt idx="9">
                  <c:v>Ростов-на-Дону</c:v>
                </c:pt>
                <c:pt idx="10">
                  <c:v>Кавказ</c:v>
                </c:pt>
                <c:pt idx="11">
                  <c:v>Новороссийск</c:v>
                </c:pt>
              </c:strCache>
            </c:strRef>
          </c:cat>
          <c:val>
            <c:numRef>
              <c:f>'зерно (4)'!$K$40:$K$51</c:f>
              <c:numCache>
                <c:formatCode>General</c:formatCode>
                <c:ptCount val="12"/>
                <c:pt idx="0">
                  <c:v>100.10000000000002</c:v>
                </c:pt>
                <c:pt idx="1">
                  <c:v>158.80000000000001</c:v>
                </c:pt>
                <c:pt idx="2">
                  <c:v>993.9</c:v>
                </c:pt>
                <c:pt idx="3">
                  <c:v>204.5</c:v>
                </c:pt>
                <c:pt idx="4">
                  <c:v>1388.3000000000004</c:v>
                </c:pt>
                <c:pt idx="5">
                  <c:v>223.39999999999998</c:v>
                </c:pt>
                <c:pt idx="6">
                  <c:v>1116</c:v>
                </c:pt>
                <c:pt idx="7">
                  <c:v>2984</c:v>
                </c:pt>
                <c:pt idx="8">
                  <c:v>6369.5000000000018</c:v>
                </c:pt>
                <c:pt idx="9">
                  <c:v>6475.2000000000007</c:v>
                </c:pt>
                <c:pt idx="10">
                  <c:v>5370.7000000000007</c:v>
                </c:pt>
                <c:pt idx="11">
                  <c:v>14007.400000000001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3A-4B6E-843C-85BCD3D5A57D}"/>
            </c:ext>
          </c:extLst>
        </c:ser>
        <c:ser>
          <c:idx val="1"/>
          <c:order val="1"/>
          <c:tx>
            <c:strRef>
              <c:f>'зерно (4)'!$L$10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'зерно (4)'!$J$40:$J$51</c:f>
              <c:strCache>
                <c:ptCount val="12"/>
                <c:pt idx="0">
                  <c:v>Феодосия</c:v>
                </c:pt>
                <c:pt idx="1">
                  <c:v>Темрюк</c:v>
                </c:pt>
                <c:pt idx="2">
                  <c:v>Таганрог</c:v>
                </c:pt>
                <c:pt idx="3">
                  <c:v>Севастополь</c:v>
                </c:pt>
                <c:pt idx="4">
                  <c:v>Ейск</c:v>
                </c:pt>
                <c:pt idx="5">
                  <c:v>Керчь</c:v>
                </c:pt>
                <c:pt idx="6">
                  <c:v>Туапсе</c:v>
                </c:pt>
                <c:pt idx="7">
                  <c:v>Тамань</c:v>
                </c:pt>
                <c:pt idx="8">
                  <c:v>Азов</c:v>
                </c:pt>
                <c:pt idx="9">
                  <c:v>Ростов-на-Дону</c:v>
                </c:pt>
                <c:pt idx="10">
                  <c:v>Кавказ</c:v>
                </c:pt>
                <c:pt idx="11">
                  <c:v>Новороссийск</c:v>
                </c:pt>
              </c:strCache>
            </c:strRef>
          </c:cat>
          <c:val>
            <c:numRef>
              <c:f>'зерно (4)'!$L$40:$L$51</c:f>
              <c:numCache>
                <c:formatCode>General</c:formatCode>
                <c:ptCount val="12"/>
                <c:pt idx="0">
                  <c:v>90.700000000000017</c:v>
                </c:pt>
                <c:pt idx="1">
                  <c:v>147.6</c:v>
                </c:pt>
                <c:pt idx="2">
                  <c:v>565.00000000000011</c:v>
                </c:pt>
                <c:pt idx="3">
                  <c:v>1281.3999999999999</c:v>
                </c:pt>
                <c:pt idx="4">
                  <c:v>921</c:v>
                </c:pt>
                <c:pt idx="5">
                  <c:v>429.40000000000003</c:v>
                </c:pt>
                <c:pt idx="6">
                  <c:v>935.4</c:v>
                </c:pt>
                <c:pt idx="7">
                  <c:v>3479.7</c:v>
                </c:pt>
                <c:pt idx="8">
                  <c:v>5434.0999999999995</c:v>
                </c:pt>
                <c:pt idx="9">
                  <c:v>6465.2999999999984</c:v>
                </c:pt>
                <c:pt idx="10">
                  <c:v>6681.2999999999984</c:v>
                </c:pt>
                <c:pt idx="11">
                  <c:v>14965.699999999999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3A-4B6E-843C-85BCD3D5A57D}"/>
            </c:ext>
          </c:extLst>
        </c:ser>
        <c:ser>
          <c:idx val="2"/>
          <c:order val="2"/>
          <c:tx>
            <c:strRef>
              <c:f>'зерно (4)'!$M$10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'зерно (4)'!$J$40:$J$51</c:f>
              <c:strCache>
                <c:ptCount val="12"/>
                <c:pt idx="0">
                  <c:v>Феодосия</c:v>
                </c:pt>
                <c:pt idx="1">
                  <c:v>Темрюк</c:v>
                </c:pt>
                <c:pt idx="2">
                  <c:v>Таганрог</c:v>
                </c:pt>
                <c:pt idx="3">
                  <c:v>Севастополь</c:v>
                </c:pt>
                <c:pt idx="4">
                  <c:v>Ейск</c:v>
                </c:pt>
                <c:pt idx="5">
                  <c:v>Керчь</c:v>
                </c:pt>
                <c:pt idx="6">
                  <c:v>Туапсе</c:v>
                </c:pt>
                <c:pt idx="7">
                  <c:v>Тамань</c:v>
                </c:pt>
                <c:pt idx="8">
                  <c:v>Азов</c:v>
                </c:pt>
                <c:pt idx="9">
                  <c:v>Ростов-на-Дону</c:v>
                </c:pt>
                <c:pt idx="10">
                  <c:v>Кавказ</c:v>
                </c:pt>
                <c:pt idx="11">
                  <c:v>Новороссийск</c:v>
                </c:pt>
              </c:strCache>
            </c:strRef>
          </c:cat>
          <c:val>
            <c:numRef>
              <c:f>'зерно (4)'!$M$40:$M$51</c:f>
              <c:numCache>
                <c:formatCode>General</c:formatCode>
                <c:ptCount val="12"/>
                <c:pt idx="0">
                  <c:v>337.49999999999994</c:v>
                </c:pt>
                <c:pt idx="1">
                  <c:v>659.5</c:v>
                </c:pt>
                <c:pt idx="2">
                  <c:v>1218.0000000000002</c:v>
                </c:pt>
                <c:pt idx="3">
                  <c:v>1436.8999999999996</c:v>
                </c:pt>
                <c:pt idx="4">
                  <c:v>1521.9</c:v>
                </c:pt>
                <c:pt idx="5">
                  <c:v>1681.1000000000004</c:v>
                </c:pt>
                <c:pt idx="6">
                  <c:v>2402.5</c:v>
                </c:pt>
                <c:pt idx="7">
                  <c:v>4591.7</c:v>
                </c:pt>
                <c:pt idx="8">
                  <c:v>8210.5000000000036</c:v>
                </c:pt>
                <c:pt idx="9">
                  <c:v>9185.6999999999989</c:v>
                </c:pt>
                <c:pt idx="10">
                  <c:v>10969.800000000001</c:v>
                </c:pt>
                <c:pt idx="11">
                  <c:v>22906.199999999993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D3A-4B6E-843C-85BCD3D5A5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52366256"/>
        <c:axId val="652356536"/>
      </c:barChart>
      <c:catAx>
        <c:axId val="6523662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52356536"/>
        <c:crosses val="autoZero"/>
        <c:auto val="1"/>
        <c:lblAlgn val="ctr"/>
        <c:lblOffset val="100"/>
        <c:noMultiLvlLbl val="0"/>
      </c:catAx>
      <c:valAx>
        <c:axId val="6523565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52366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100"/>
              <a:t>Динамика</a:t>
            </a:r>
            <a:r>
              <a:rPr lang="ru-RU" sz="1100" baseline="0"/>
              <a:t> перевалки контейнеров по месяцам на С-З</a:t>
            </a:r>
            <a:endParaRPr lang="ru-RU" sz="11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4.7431979663959331E-2"/>
          <c:y val="7.2467808586808694E-2"/>
          <c:w val="0.93870975261950529"/>
          <c:h val="0.61509866222240961"/>
        </c:manualLayout>
      </c:layout>
      <c:barChart>
        <c:barDir val="col"/>
        <c:grouping val="clustered"/>
        <c:varyColors val="0"/>
        <c:ser>
          <c:idx val="9"/>
          <c:order val="9"/>
          <c:tx>
            <c:strRef>
              <c:f>'Лист3 (6)'!$A$81</c:f>
              <c:strCache>
                <c:ptCount val="1"/>
                <c:pt idx="0">
                  <c:v>ООО "Моби Дик"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'Лист3 (6)'!$N$71:$AO$71</c:f>
              <c:numCache>
                <c:formatCode>[$-419]mmmm\ yyyy;@</c:formatCode>
                <c:ptCount val="28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</c:numCache>
            </c:numRef>
          </c:cat>
          <c:val>
            <c:numRef>
              <c:f>'Лист3 (6)'!$N$81:$AO$81</c:f>
              <c:numCache>
                <c:formatCode>General</c:formatCode>
                <c:ptCount val="28"/>
                <c:pt idx="0">
                  <c:v>54</c:v>
                </c:pt>
                <c:pt idx="1">
                  <c:v>53</c:v>
                </c:pt>
                <c:pt idx="2">
                  <c:v>0</c:v>
                </c:pt>
                <c:pt idx="3">
                  <c:v>5</c:v>
                </c:pt>
                <c:pt idx="4">
                  <c:v>112</c:v>
                </c:pt>
                <c:pt idx="5">
                  <c:v>48</c:v>
                </c:pt>
                <c:pt idx="6">
                  <c:v>0</c:v>
                </c:pt>
                <c:pt idx="7">
                  <c:v>0</c:v>
                </c:pt>
                <c:pt idx="8">
                  <c:v>36</c:v>
                </c:pt>
                <c:pt idx="9">
                  <c:v>43</c:v>
                </c:pt>
                <c:pt idx="10">
                  <c:v>0</c:v>
                </c:pt>
                <c:pt idx="11">
                  <c:v>81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37</c:v>
                </c:pt>
                <c:pt idx="16">
                  <c:v>6</c:v>
                </c:pt>
                <c:pt idx="17">
                  <c:v>1073</c:v>
                </c:pt>
                <c:pt idx="18">
                  <c:v>3159</c:v>
                </c:pt>
                <c:pt idx="19">
                  <c:v>3250</c:v>
                </c:pt>
                <c:pt idx="20">
                  <c:v>1577</c:v>
                </c:pt>
                <c:pt idx="21">
                  <c:v>1678</c:v>
                </c:pt>
                <c:pt idx="22">
                  <c:v>2133</c:v>
                </c:pt>
                <c:pt idx="23">
                  <c:v>2387</c:v>
                </c:pt>
                <c:pt idx="24">
                  <c:v>2153</c:v>
                </c:pt>
                <c:pt idx="25">
                  <c:v>3342</c:v>
                </c:pt>
                <c:pt idx="26">
                  <c:v>3730</c:v>
                </c:pt>
                <c:pt idx="27">
                  <c:v>5072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7A-4318-91CB-370A093AC612}"/>
            </c:ext>
          </c:extLst>
        </c:ser>
        <c:ser>
          <c:idx val="10"/>
          <c:order val="10"/>
          <c:tx>
            <c:strRef>
              <c:f>'Лист3 (6)'!$A$82</c:f>
              <c:strCache>
                <c:ptCount val="1"/>
                <c:pt idx="0">
                  <c:v>ОАО "Архангельский МТП"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'Лист3 (6)'!$N$71:$AO$71</c:f>
              <c:numCache>
                <c:formatCode>[$-419]mmmm\ yyyy;@</c:formatCode>
                <c:ptCount val="28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</c:numCache>
            </c:numRef>
          </c:cat>
          <c:val>
            <c:numRef>
              <c:f>'Лист3 (6)'!$N$82:$AO$82</c:f>
              <c:numCache>
                <c:formatCode>General</c:formatCode>
                <c:ptCount val="28"/>
                <c:pt idx="0">
                  <c:v>2496</c:v>
                </c:pt>
                <c:pt idx="1">
                  <c:v>3255</c:v>
                </c:pt>
                <c:pt idx="2">
                  <c:v>3023</c:v>
                </c:pt>
                <c:pt idx="3">
                  <c:v>4415</c:v>
                </c:pt>
                <c:pt idx="4">
                  <c:v>1868</c:v>
                </c:pt>
                <c:pt idx="5">
                  <c:v>1095</c:v>
                </c:pt>
                <c:pt idx="6">
                  <c:v>2509</c:v>
                </c:pt>
                <c:pt idx="7">
                  <c:v>3009</c:v>
                </c:pt>
                <c:pt idx="8">
                  <c:v>1316</c:v>
                </c:pt>
                <c:pt idx="9">
                  <c:v>3978</c:v>
                </c:pt>
                <c:pt idx="10">
                  <c:v>1944</c:v>
                </c:pt>
                <c:pt idx="11">
                  <c:v>2363</c:v>
                </c:pt>
                <c:pt idx="12">
                  <c:v>2127</c:v>
                </c:pt>
                <c:pt idx="13">
                  <c:v>3612</c:v>
                </c:pt>
                <c:pt idx="14">
                  <c:v>3613</c:v>
                </c:pt>
                <c:pt idx="15">
                  <c:v>2973</c:v>
                </c:pt>
                <c:pt idx="16">
                  <c:v>628</c:v>
                </c:pt>
                <c:pt idx="17">
                  <c:v>2140</c:v>
                </c:pt>
                <c:pt idx="18">
                  <c:v>2177</c:v>
                </c:pt>
                <c:pt idx="19">
                  <c:v>1682</c:v>
                </c:pt>
                <c:pt idx="20">
                  <c:v>1538</c:v>
                </c:pt>
                <c:pt idx="21">
                  <c:v>1366</c:v>
                </c:pt>
                <c:pt idx="22">
                  <c:v>1364</c:v>
                </c:pt>
                <c:pt idx="23">
                  <c:v>2434</c:v>
                </c:pt>
                <c:pt idx="24">
                  <c:v>1903</c:v>
                </c:pt>
                <c:pt idx="25">
                  <c:v>2817</c:v>
                </c:pt>
                <c:pt idx="26">
                  <c:v>2920</c:v>
                </c:pt>
                <c:pt idx="27">
                  <c:v>2342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B7A-4318-91CB-370A093AC612}"/>
            </c:ext>
          </c:extLst>
        </c:ser>
        <c:ser>
          <c:idx val="11"/>
          <c:order val="11"/>
          <c:tx>
            <c:strRef>
              <c:f>'Лист3 (6)'!$A$83</c:f>
              <c:strCache>
                <c:ptCount val="1"/>
                <c:pt idx="0">
                  <c:v>ЗАО "АРКТИК-КОНСАЛТИНГ-СЕРВИС"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'Лист3 (6)'!$N$71:$AO$71</c:f>
              <c:numCache>
                <c:formatCode>[$-419]mmmm\ yyyy;@</c:formatCode>
                <c:ptCount val="28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</c:numCache>
            </c:numRef>
          </c:cat>
          <c:val>
            <c:numRef>
              <c:f>'Лист3 (6)'!$N$83:$AO$83</c:f>
              <c:numCache>
                <c:formatCode>General</c:formatCode>
                <c:ptCount val="28"/>
                <c:pt idx="0">
                  <c:v>144</c:v>
                </c:pt>
                <c:pt idx="1">
                  <c:v>166</c:v>
                </c:pt>
                <c:pt idx="2">
                  <c:v>446</c:v>
                </c:pt>
                <c:pt idx="3">
                  <c:v>335</c:v>
                </c:pt>
                <c:pt idx="4">
                  <c:v>563</c:v>
                </c:pt>
                <c:pt idx="5">
                  <c:v>117</c:v>
                </c:pt>
                <c:pt idx="6">
                  <c:v>577</c:v>
                </c:pt>
                <c:pt idx="7">
                  <c:v>530</c:v>
                </c:pt>
                <c:pt idx="8">
                  <c:v>518</c:v>
                </c:pt>
                <c:pt idx="9">
                  <c:v>772</c:v>
                </c:pt>
                <c:pt idx="10">
                  <c:v>202</c:v>
                </c:pt>
                <c:pt idx="11">
                  <c:v>407</c:v>
                </c:pt>
                <c:pt idx="12">
                  <c:v>57</c:v>
                </c:pt>
                <c:pt idx="13">
                  <c:v>315</c:v>
                </c:pt>
                <c:pt idx="14">
                  <c:v>304</c:v>
                </c:pt>
                <c:pt idx="15">
                  <c:v>251</c:v>
                </c:pt>
                <c:pt idx="16">
                  <c:v>379</c:v>
                </c:pt>
                <c:pt idx="17">
                  <c:v>227</c:v>
                </c:pt>
                <c:pt idx="18">
                  <c:v>636</c:v>
                </c:pt>
                <c:pt idx="19">
                  <c:v>1147</c:v>
                </c:pt>
                <c:pt idx="20">
                  <c:v>1496</c:v>
                </c:pt>
                <c:pt idx="21">
                  <c:v>838</c:v>
                </c:pt>
                <c:pt idx="22">
                  <c:v>759</c:v>
                </c:pt>
                <c:pt idx="23">
                  <c:v>324</c:v>
                </c:pt>
                <c:pt idx="24">
                  <c:v>168</c:v>
                </c:pt>
                <c:pt idx="25">
                  <c:v>73</c:v>
                </c:pt>
                <c:pt idx="26">
                  <c:v>269</c:v>
                </c:pt>
                <c:pt idx="27">
                  <c:v>284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B7A-4318-91CB-370A093AC612}"/>
            </c:ext>
          </c:extLst>
        </c:ser>
        <c:ser>
          <c:idx val="12"/>
          <c:order val="12"/>
          <c:tx>
            <c:strRef>
              <c:f>'Лист3 (6)'!$A$84</c:f>
              <c:strCache>
                <c:ptCount val="1"/>
                <c:pt idx="0">
                  <c:v>ООО "Терминал Святого Петра"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numRef>
              <c:f>'Лист3 (6)'!$N$71:$AO$71</c:f>
              <c:numCache>
                <c:formatCode>[$-419]mmmm\ yyyy;@</c:formatCode>
                <c:ptCount val="28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</c:numCache>
            </c:numRef>
          </c:cat>
          <c:val>
            <c:numRef>
              <c:f>'Лист3 (6)'!$N$84:$AO$84</c:f>
              <c:numCache>
                <c:formatCode>General</c:formatCode>
                <c:ptCount val="28"/>
                <c:pt idx="0">
                  <c:v>1376</c:v>
                </c:pt>
                <c:pt idx="1">
                  <c:v>769</c:v>
                </c:pt>
                <c:pt idx="2">
                  <c:v>818</c:v>
                </c:pt>
                <c:pt idx="3">
                  <c:v>1386</c:v>
                </c:pt>
                <c:pt idx="4">
                  <c:v>1654</c:v>
                </c:pt>
                <c:pt idx="5">
                  <c:v>1728</c:v>
                </c:pt>
                <c:pt idx="6">
                  <c:v>2126</c:v>
                </c:pt>
                <c:pt idx="7">
                  <c:v>1806</c:v>
                </c:pt>
                <c:pt idx="8">
                  <c:v>1974</c:v>
                </c:pt>
                <c:pt idx="9">
                  <c:v>3066</c:v>
                </c:pt>
                <c:pt idx="10">
                  <c:v>3610</c:v>
                </c:pt>
                <c:pt idx="11">
                  <c:v>2154</c:v>
                </c:pt>
                <c:pt idx="12">
                  <c:v>1906</c:v>
                </c:pt>
                <c:pt idx="13">
                  <c:v>1874</c:v>
                </c:pt>
                <c:pt idx="14">
                  <c:v>2566</c:v>
                </c:pt>
                <c:pt idx="15">
                  <c:v>2246</c:v>
                </c:pt>
                <c:pt idx="16">
                  <c:v>1240</c:v>
                </c:pt>
                <c:pt idx="17">
                  <c:v>2068</c:v>
                </c:pt>
                <c:pt idx="18">
                  <c:v>1992</c:v>
                </c:pt>
                <c:pt idx="19">
                  <c:v>934</c:v>
                </c:pt>
                <c:pt idx="20">
                  <c:v>1054</c:v>
                </c:pt>
                <c:pt idx="21">
                  <c:v>1420</c:v>
                </c:pt>
                <c:pt idx="22">
                  <c:v>770</c:v>
                </c:pt>
                <c:pt idx="23">
                  <c:v>1998</c:v>
                </c:pt>
                <c:pt idx="24">
                  <c:v>1962</c:v>
                </c:pt>
                <c:pt idx="25">
                  <c:v>1376</c:v>
                </c:pt>
                <c:pt idx="26">
                  <c:v>1882</c:v>
                </c:pt>
                <c:pt idx="27">
                  <c:v>1068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B7A-4318-91CB-370A093AC612}"/>
            </c:ext>
          </c:extLst>
        </c:ser>
        <c:ser>
          <c:idx val="13"/>
          <c:order val="13"/>
          <c:tx>
            <c:strRef>
              <c:f>'Лист3 (6)'!$A$85</c:f>
              <c:strCache>
                <c:ptCount val="1"/>
                <c:pt idx="0">
                  <c:v>ООО "МГС-Терминал"</c:v>
                </c:pt>
              </c:strCache>
            </c:strRef>
          </c:tx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numRef>
              <c:f>'Лист3 (6)'!$N$71:$AO$71</c:f>
              <c:numCache>
                <c:formatCode>[$-419]mmmm\ yyyy;@</c:formatCode>
                <c:ptCount val="28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</c:numCache>
            </c:numRef>
          </c:cat>
          <c:val>
            <c:numRef>
              <c:f>'Лист3 (6)'!$N$85:$AO$85</c:f>
              <c:numCache>
                <c:formatCode>General</c:formatCode>
                <c:ptCount val="28"/>
                <c:pt idx="0">
                  <c:v>360</c:v>
                </c:pt>
                <c:pt idx="1">
                  <c:v>628</c:v>
                </c:pt>
                <c:pt idx="2">
                  <c:v>372</c:v>
                </c:pt>
                <c:pt idx="3">
                  <c:v>104</c:v>
                </c:pt>
                <c:pt idx="4">
                  <c:v>324</c:v>
                </c:pt>
                <c:pt idx="5">
                  <c:v>430</c:v>
                </c:pt>
                <c:pt idx="6">
                  <c:v>226</c:v>
                </c:pt>
                <c:pt idx="7">
                  <c:v>536</c:v>
                </c:pt>
                <c:pt idx="8">
                  <c:v>588</c:v>
                </c:pt>
                <c:pt idx="9">
                  <c:v>306</c:v>
                </c:pt>
                <c:pt idx="10">
                  <c:v>712</c:v>
                </c:pt>
                <c:pt idx="11">
                  <c:v>414</c:v>
                </c:pt>
                <c:pt idx="12">
                  <c:v>796</c:v>
                </c:pt>
                <c:pt idx="13">
                  <c:v>1020</c:v>
                </c:pt>
                <c:pt idx="14">
                  <c:v>810</c:v>
                </c:pt>
                <c:pt idx="15">
                  <c:v>370</c:v>
                </c:pt>
                <c:pt idx="16">
                  <c:v>734</c:v>
                </c:pt>
                <c:pt idx="17">
                  <c:v>352</c:v>
                </c:pt>
                <c:pt idx="18">
                  <c:v>550</c:v>
                </c:pt>
                <c:pt idx="19">
                  <c:v>814</c:v>
                </c:pt>
                <c:pt idx="20">
                  <c:v>334</c:v>
                </c:pt>
                <c:pt idx="21">
                  <c:v>674</c:v>
                </c:pt>
                <c:pt idx="22">
                  <c:v>534</c:v>
                </c:pt>
                <c:pt idx="23">
                  <c:v>698</c:v>
                </c:pt>
                <c:pt idx="24">
                  <c:v>778</c:v>
                </c:pt>
                <c:pt idx="25">
                  <c:v>894</c:v>
                </c:pt>
                <c:pt idx="26">
                  <c:v>978</c:v>
                </c:pt>
                <c:pt idx="27">
                  <c:v>878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B7A-4318-91CB-370A093AC612}"/>
            </c:ext>
          </c:extLst>
        </c:ser>
        <c:ser>
          <c:idx val="14"/>
          <c:order val="14"/>
          <c:tx>
            <c:strRef>
              <c:f>'Лист3 (6)'!$A$86</c:f>
              <c:strCache>
                <c:ptCount val="1"/>
                <c:pt idx="0">
                  <c:v>АО "Мурманский МТП"</c:v>
                </c:pt>
              </c:strCache>
            </c:strRef>
          </c:tx>
          <c:spPr>
            <a:solidFill>
              <a:schemeClr val="accent3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numRef>
              <c:f>'Лист3 (6)'!$N$71:$AO$71</c:f>
              <c:numCache>
                <c:formatCode>[$-419]mmmm\ yyyy;@</c:formatCode>
                <c:ptCount val="28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</c:numCache>
            </c:numRef>
          </c:cat>
          <c:val>
            <c:numRef>
              <c:f>'Лист3 (6)'!$N$86:$AO$86</c:f>
              <c:numCache>
                <c:formatCode>General</c:formatCode>
                <c:ptCount val="28"/>
                <c:pt idx="0">
                  <c:v>2</c:v>
                </c:pt>
                <c:pt idx="1">
                  <c:v>11</c:v>
                </c:pt>
                <c:pt idx="2">
                  <c:v>24</c:v>
                </c:pt>
                <c:pt idx="3">
                  <c:v>143</c:v>
                </c:pt>
                <c:pt idx="4">
                  <c:v>71</c:v>
                </c:pt>
                <c:pt idx="5">
                  <c:v>15</c:v>
                </c:pt>
                <c:pt idx="6">
                  <c:v>112</c:v>
                </c:pt>
                <c:pt idx="7">
                  <c:v>56</c:v>
                </c:pt>
                <c:pt idx="8">
                  <c:v>33</c:v>
                </c:pt>
                <c:pt idx="9">
                  <c:v>28</c:v>
                </c:pt>
                <c:pt idx="10">
                  <c:v>38</c:v>
                </c:pt>
                <c:pt idx="11">
                  <c:v>3</c:v>
                </c:pt>
                <c:pt idx="12">
                  <c:v>25</c:v>
                </c:pt>
                <c:pt idx="13">
                  <c:v>0</c:v>
                </c:pt>
                <c:pt idx="14">
                  <c:v>20</c:v>
                </c:pt>
                <c:pt idx="15">
                  <c:v>2</c:v>
                </c:pt>
                <c:pt idx="16">
                  <c:v>4</c:v>
                </c:pt>
                <c:pt idx="17">
                  <c:v>1</c:v>
                </c:pt>
                <c:pt idx="18">
                  <c:v>47</c:v>
                </c:pt>
                <c:pt idx="19">
                  <c:v>27</c:v>
                </c:pt>
                <c:pt idx="20">
                  <c:v>53</c:v>
                </c:pt>
                <c:pt idx="21">
                  <c:v>10</c:v>
                </c:pt>
                <c:pt idx="22">
                  <c:v>0</c:v>
                </c:pt>
                <c:pt idx="23">
                  <c:v>2</c:v>
                </c:pt>
                <c:pt idx="24">
                  <c:v>0</c:v>
                </c:pt>
                <c:pt idx="25">
                  <c:v>6</c:v>
                </c:pt>
                <c:pt idx="26">
                  <c:v>-6</c:v>
                </c:pt>
                <c:pt idx="2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B7A-4318-91CB-370A093AC612}"/>
            </c:ext>
          </c:extLst>
        </c:ser>
        <c:ser>
          <c:idx val="15"/>
          <c:order val="15"/>
          <c:tx>
            <c:strRef>
              <c:f>'Лист3 (6)'!$A$87</c:f>
              <c:strCache>
                <c:ptCount val="1"/>
                <c:pt idx="0">
                  <c:v>АО "Морской порт Санкт-Петербург"</c:v>
                </c:pt>
              </c:strCache>
            </c:strRef>
          </c:tx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numRef>
              <c:f>'Лист3 (6)'!$N$71:$AO$71</c:f>
              <c:numCache>
                <c:formatCode>[$-419]mmmm\ yyyy;@</c:formatCode>
                <c:ptCount val="28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</c:numCache>
            </c:numRef>
          </c:cat>
          <c:val>
            <c:numRef>
              <c:f>'Лист3 (6)'!$N$87:$AO$87</c:f>
              <c:numCache>
                <c:formatCode>General</c:formatCode>
                <c:ptCount val="28"/>
                <c:pt idx="0">
                  <c:v>114</c:v>
                </c:pt>
                <c:pt idx="1">
                  <c:v>186</c:v>
                </c:pt>
                <c:pt idx="2">
                  <c:v>164</c:v>
                </c:pt>
                <c:pt idx="3">
                  <c:v>92</c:v>
                </c:pt>
                <c:pt idx="4">
                  <c:v>0</c:v>
                </c:pt>
                <c:pt idx="5">
                  <c:v>0</c:v>
                </c:pt>
                <c:pt idx="6">
                  <c:v>59</c:v>
                </c:pt>
                <c:pt idx="7">
                  <c:v>0</c:v>
                </c:pt>
                <c:pt idx="8">
                  <c:v>0</c:v>
                </c:pt>
                <c:pt idx="9">
                  <c:v>48</c:v>
                </c:pt>
                <c:pt idx="10">
                  <c:v>0</c:v>
                </c:pt>
                <c:pt idx="11">
                  <c:v>3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58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B7A-4318-91CB-370A093AC6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909020464"/>
        <c:axId val="909022264"/>
      </c:barChart>
      <c:lineChart>
        <c:grouping val="standard"/>
        <c:varyColors val="0"/>
        <c:ser>
          <c:idx val="0"/>
          <c:order val="0"/>
          <c:tx>
            <c:strRef>
              <c:f>'Лист3 (6)'!$A$72</c:f>
              <c:strCache>
                <c:ptCount val="1"/>
                <c:pt idx="0">
                  <c:v>ЗАО "Контейнерный терминал Санкт-Петербург"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'Лист3 (6)'!$N$71:$AO$71</c:f>
              <c:numCache>
                <c:formatCode>[$-419]mmmm\ yyyy;@</c:formatCode>
                <c:ptCount val="28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</c:numCache>
            </c:numRef>
          </c:cat>
          <c:val>
            <c:numRef>
              <c:f>'Лист3 (6)'!$N$72:$AO$72</c:f>
              <c:numCache>
                <c:formatCode>General</c:formatCode>
                <c:ptCount val="28"/>
                <c:pt idx="0">
                  <c:v>52744</c:v>
                </c:pt>
                <c:pt idx="1">
                  <c:v>56950</c:v>
                </c:pt>
                <c:pt idx="2">
                  <c:v>40235</c:v>
                </c:pt>
                <c:pt idx="3">
                  <c:v>30858</c:v>
                </c:pt>
                <c:pt idx="4">
                  <c:v>34341</c:v>
                </c:pt>
                <c:pt idx="5">
                  <c:v>22711</c:v>
                </c:pt>
                <c:pt idx="6">
                  <c:v>30499</c:v>
                </c:pt>
                <c:pt idx="7">
                  <c:v>26265</c:v>
                </c:pt>
                <c:pt idx="8">
                  <c:v>19696</c:v>
                </c:pt>
                <c:pt idx="9">
                  <c:v>33725</c:v>
                </c:pt>
                <c:pt idx="10">
                  <c:v>32472</c:v>
                </c:pt>
                <c:pt idx="11">
                  <c:v>39322</c:v>
                </c:pt>
                <c:pt idx="12">
                  <c:v>38029</c:v>
                </c:pt>
                <c:pt idx="13">
                  <c:v>41669</c:v>
                </c:pt>
                <c:pt idx="14">
                  <c:v>50727</c:v>
                </c:pt>
                <c:pt idx="15">
                  <c:v>51612</c:v>
                </c:pt>
                <c:pt idx="16">
                  <c:v>59597</c:v>
                </c:pt>
                <c:pt idx="17">
                  <c:v>45382</c:v>
                </c:pt>
                <c:pt idx="18">
                  <c:v>47099</c:v>
                </c:pt>
                <c:pt idx="19">
                  <c:v>45121</c:v>
                </c:pt>
                <c:pt idx="20">
                  <c:v>41999</c:v>
                </c:pt>
                <c:pt idx="21">
                  <c:v>44144</c:v>
                </c:pt>
                <c:pt idx="22">
                  <c:v>44943</c:v>
                </c:pt>
                <c:pt idx="23">
                  <c:v>48359</c:v>
                </c:pt>
                <c:pt idx="24">
                  <c:v>40721</c:v>
                </c:pt>
                <c:pt idx="25">
                  <c:v>56081</c:v>
                </c:pt>
                <c:pt idx="26">
                  <c:v>44843</c:v>
                </c:pt>
                <c:pt idx="27">
                  <c:v>44030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8B7A-4318-91CB-370A093AC612}"/>
            </c:ext>
          </c:extLst>
        </c:ser>
        <c:ser>
          <c:idx val="1"/>
          <c:order val="1"/>
          <c:tx>
            <c:strRef>
              <c:f>'Лист3 (6)'!$A$73</c:f>
              <c:strCache>
                <c:ptCount val="1"/>
                <c:pt idx="0">
                  <c:v>АО "Петролеспорт"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'Лист3 (6)'!$N$71:$AO$71</c:f>
              <c:numCache>
                <c:formatCode>[$-419]mmmm\ yyyy;@</c:formatCode>
                <c:ptCount val="28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</c:numCache>
            </c:numRef>
          </c:cat>
          <c:val>
            <c:numRef>
              <c:f>'Лист3 (6)'!$N$73:$AO$73</c:f>
              <c:numCache>
                <c:formatCode>General</c:formatCode>
                <c:ptCount val="28"/>
                <c:pt idx="0">
                  <c:v>32410</c:v>
                </c:pt>
                <c:pt idx="1">
                  <c:v>32948</c:v>
                </c:pt>
                <c:pt idx="2">
                  <c:v>16360</c:v>
                </c:pt>
                <c:pt idx="3">
                  <c:v>29135</c:v>
                </c:pt>
                <c:pt idx="4">
                  <c:v>7608</c:v>
                </c:pt>
                <c:pt idx="5">
                  <c:v>5395</c:v>
                </c:pt>
                <c:pt idx="6">
                  <c:v>1961</c:v>
                </c:pt>
                <c:pt idx="7">
                  <c:v>296</c:v>
                </c:pt>
                <c:pt idx="8">
                  <c:v>2128</c:v>
                </c:pt>
                <c:pt idx="9">
                  <c:v>1186</c:v>
                </c:pt>
                <c:pt idx="10">
                  <c:v>9</c:v>
                </c:pt>
                <c:pt idx="11">
                  <c:v>3352</c:v>
                </c:pt>
                <c:pt idx="12">
                  <c:v>3029</c:v>
                </c:pt>
                <c:pt idx="13">
                  <c:v>2962</c:v>
                </c:pt>
                <c:pt idx="14">
                  <c:v>3279</c:v>
                </c:pt>
                <c:pt idx="15">
                  <c:v>9307</c:v>
                </c:pt>
                <c:pt idx="16">
                  <c:v>15300</c:v>
                </c:pt>
                <c:pt idx="17">
                  <c:v>12482</c:v>
                </c:pt>
                <c:pt idx="18">
                  <c:v>13453</c:v>
                </c:pt>
                <c:pt idx="19">
                  <c:v>17817</c:v>
                </c:pt>
                <c:pt idx="20">
                  <c:v>20918</c:v>
                </c:pt>
                <c:pt idx="21">
                  <c:v>18555</c:v>
                </c:pt>
                <c:pt idx="22">
                  <c:v>21516</c:v>
                </c:pt>
                <c:pt idx="23">
                  <c:v>26404</c:v>
                </c:pt>
                <c:pt idx="24">
                  <c:v>21517</c:v>
                </c:pt>
                <c:pt idx="25">
                  <c:v>23378</c:v>
                </c:pt>
                <c:pt idx="26">
                  <c:v>24825</c:v>
                </c:pt>
                <c:pt idx="27">
                  <c:v>29235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8B7A-4318-91CB-370A093AC612}"/>
            </c:ext>
          </c:extLst>
        </c:ser>
        <c:ser>
          <c:idx val="2"/>
          <c:order val="2"/>
          <c:tx>
            <c:strRef>
              <c:f>'Лист3 (6)'!$A$74</c:f>
              <c:strCache>
                <c:ptCount val="1"/>
                <c:pt idx="0">
                  <c:v>АО "Первый контейнерный терминал"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'Лист3 (6)'!$N$71:$AO$71</c:f>
              <c:numCache>
                <c:formatCode>[$-419]mmmm\ yyyy;@</c:formatCode>
                <c:ptCount val="28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</c:numCache>
            </c:numRef>
          </c:cat>
          <c:val>
            <c:numRef>
              <c:f>'Лист3 (6)'!$N$74:$AO$74</c:f>
              <c:numCache>
                <c:formatCode>General</c:formatCode>
                <c:ptCount val="28"/>
                <c:pt idx="0">
                  <c:v>53976</c:v>
                </c:pt>
                <c:pt idx="1">
                  <c:v>49277</c:v>
                </c:pt>
                <c:pt idx="2">
                  <c:v>26555</c:v>
                </c:pt>
                <c:pt idx="3">
                  <c:v>35889</c:v>
                </c:pt>
                <c:pt idx="4">
                  <c:v>24821</c:v>
                </c:pt>
                <c:pt idx="5">
                  <c:v>13946</c:v>
                </c:pt>
                <c:pt idx="6">
                  <c:v>6929</c:v>
                </c:pt>
                <c:pt idx="7">
                  <c:v>1360</c:v>
                </c:pt>
                <c:pt idx="8">
                  <c:v>1141</c:v>
                </c:pt>
                <c:pt idx="9">
                  <c:v>1200</c:v>
                </c:pt>
                <c:pt idx="10">
                  <c:v>720</c:v>
                </c:pt>
                <c:pt idx="11">
                  <c:v>524</c:v>
                </c:pt>
                <c:pt idx="12">
                  <c:v>0</c:v>
                </c:pt>
                <c:pt idx="13">
                  <c:v>356</c:v>
                </c:pt>
                <c:pt idx="14">
                  <c:v>5271</c:v>
                </c:pt>
                <c:pt idx="15">
                  <c:v>5976</c:v>
                </c:pt>
                <c:pt idx="16">
                  <c:v>5695</c:v>
                </c:pt>
                <c:pt idx="17">
                  <c:v>9948</c:v>
                </c:pt>
                <c:pt idx="18">
                  <c:v>5755</c:v>
                </c:pt>
                <c:pt idx="19">
                  <c:v>14124</c:v>
                </c:pt>
                <c:pt idx="20">
                  <c:v>13580</c:v>
                </c:pt>
                <c:pt idx="21">
                  <c:v>16188</c:v>
                </c:pt>
                <c:pt idx="22">
                  <c:v>16697</c:v>
                </c:pt>
                <c:pt idx="23">
                  <c:v>18614</c:v>
                </c:pt>
                <c:pt idx="24">
                  <c:v>22489</c:v>
                </c:pt>
                <c:pt idx="25">
                  <c:v>24293</c:v>
                </c:pt>
                <c:pt idx="26">
                  <c:v>26113</c:v>
                </c:pt>
                <c:pt idx="27">
                  <c:v>14420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8B7A-4318-91CB-370A093AC612}"/>
            </c:ext>
          </c:extLst>
        </c:ser>
        <c:ser>
          <c:idx val="3"/>
          <c:order val="3"/>
          <c:tx>
            <c:strRef>
              <c:f>'Лист3 (6)'!$A$75</c:f>
              <c:strCache>
                <c:ptCount val="1"/>
                <c:pt idx="0">
                  <c:v>ООО "Балтийская стивидорная компания"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'Лист3 (6)'!$N$71:$AO$71</c:f>
              <c:numCache>
                <c:formatCode>[$-419]mmmm\ yyyy;@</c:formatCode>
                <c:ptCount val="28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</c:numCache>
            </c:numRef>
          </c:cat>
          <c:val>
            <c:numRef>
              <c:f>'Лист3 (6)'!$N$75:$AO$75</c:f>
              <c:numCache>
                <c:formatCode>General</c:formatCode>
                <c:ptCount val="28"/>
                <c:pt idx="0">
                  <c:v>15698</c:v>
                </c:pt>
                <c:pt idx="1">
                  <c:v>19075</c:v>
                </c:pt>
                <c:pt idx="2">
                  <c:v>16130</c:v>
                </c:pt>
                <c:pt idx="3">
                  <c:v>5953</c:v>
                </c:pt>
                <c:pt idx="4">
                  <c:v>3923</c:v>
                </c:pt>
                <c:pt idx="5">
                  <c:v>347</c:v>
                </c:pt>
                <c:pt idx="6">
                  <c:v>2111</c:v>
                </c:pt>
                <c:pt idx="7">
                  <c:v>1914</c:v>
                </c:pt>
                <c:pt idx="8">
                  <c:v>954</c:v>
                </c:pt>
                <c:pt idx="9">
                  <c:v>3973</c:v>
                </c:pt>
                <c:pt idx="10">
                  <c:v>3038</c:v>
                </c:pt>
                <c:pt idx="11">
                  <c:v>3487</c:v>
                </c:pt>
                <c:pt idx="12">
                  <c:v>3579</c:v>
                </c:pt>
                <c:pt idx="13">
                  <c:v>5923</c:v>
                </c:pt>
                <c:pt idx="14">
                  <c:v>8177</c:v>
                </c:pt>
                <c:pt idx="15">
                  <c:v>8386</c:v>
                </c:pt>
                <c:pt idx="16">
                  <c:v>10635</c:v>
                </c:pt>
                <c:pt idx="17">
                  <c:v>8325</c:v>
                </c:pt>
                <c:pt idx="18">
                  <c:v>12961</c:v>
                </c:pt>
                <c:pt idx="19">
                  <c:v>14245</c:v>
                </c:pt>
                <c:pt idx="20">
                  <c:v>11978</c:v>
                </c:pt>
                <c:pt idx="21">
                  <c:v>11179</c:v>
                </c:pt>
                <c:pt idx="22">
                  <c:v>12457</c:v>
                </c:pt>
                <c:pt idx="23">
                  <c:v>16481</c:v>
                </c:pt>
                <c:pt idx="24">
                  <c:v>9177</c:v>
                </c:pt>
                <c:pt idx="25">
                  <c:v>15186</c:v>
                </c:pt>
                <c:pt idx="26">
                  <c:v>15907</c:v>
                </c:pt>
                <c:pt idx="27">
                  <c:v>15040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8B7A-4318-91CB-370A093AC612}"/>
            </c:ext>
          </c:extLst>
        </c:ser>
        <c:ser>
          <c:idx val="4"/>
          <c:order val="4"/>
          <c:tx>
            <c:strRef>
              <c:f>'Лист3 (6)'!$A$76</c:f>
              <c:strCache>
                <c:ptCount val="1"/>
                <c:pt idx="0">
                  <c:v>ООО "Феникс"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'Лист3 (6)'!$N$71:$AO$71</c:f>
              <c:numCache>
                <c:formatCode>[$-419]mmmm\ yyyy;@</c:formatCode>
                <c:ptCount val="28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</c:numCache>
            </c:numRef>
          </c:cat>
          <c:val>
            <c:numRef>
              <c:f>'Лист3 (6)'!$N$76:$AO$76</c:f>
              <c:numCache>
                <c:formatCode>General</c:formatCode>
                <c:ptCount val="28"/>
                <c:pt idx="0">
                  <c:v>13549</c:v>
                </c:pt>
                <c:pt idx="1">
                  <c:v>13830</c:v>
                </c:pt>
                <c:pt idx="2">
                  <c:v>8244</c:v>
                </c:pt>
                <c:pt idx="3">
                  <c:v>813</c:v>
                </c:pt>
                <c:pt idx="4">
                  <c:v>4484</c:v>
                </c:pt>
                <c:pt idx="5">
                  <c:v>1434</c:v>
                </c:pt>
                <c:pt idx="6">
                  <c:v>1258</c:v>
                </c:pt>
                <c:pt idx="7">
                  <c:v>1750</c:v>
                </c:pt>
                <c:pt idx="8">
                  <c:v>0</c:v>
                </c:pt>
                <c:pt idx="9">
                  <c:v>3232</c:v>
                </c:pt>
                <c:pt idx="10">
                  <c:v>3389</c:v>
                </c:pt>
                <c:pt idx="11">
                  <c:v>4962</c:v>
                </c:pt>
                <c:pt idx="12">
                  <c:v>3052</c:v>
                </c:pt>
                <c:pt idx="13">
                  <c:v>5214</c:v>
                </c:pt>
                <c:pt idx="14">
                  <c:v>11611</c:v>
                </c:pt>
                <c:pt idx="15">
                  <c:v>16914</c:v>
                </c:pt>
                <c:pt idx="16">
                  <c:v>12015</c:v>
                </c:pt>
                <c:pt idx="17">
                  <c:v>9785</c:v>
                </c:pt>
                <c:pt idx="18">
                  <c:v>8366</c:v>
                </c:pt>
                <c:pt idx="19">
                  <c:v>7736</c:v>
                </c:pt>
                <c:pt idx="20">
                  <c:v>8017</c:v>
                </c:pt>
                <c:pt idx="21">
                  <c:v>4739</c:v>
                </c:pt>
                <c:pt idx="22">
                  <c:v>6195</c:v>
                </c:pt>
                <c:pt idx="23">
                  <c:v>12760</c:v>
                </c:pt>
                <c:pt idx="24">
                  <c:v>5696</c:v>
                </c:pt>
                <c:pt idx="25">
                  <c:v>12541</c:v>
                </c:pt>
                <c:pt idx="26">
                  <c:v>9484</c:v>
                </c:pt>
                <c:pt idx="27">
                  <c:v>12915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8B7A-4318-91CB-370A093AC612}"/>
            </c:ext>
          </c:extLst>
        </c:ser>
        <c:ser>
          <c:idx val="5"/>
          <c:order val="5"/>
          <c:tx>
            <c:strRef>
              <c:f>'Лист3 (6)'!$A$77</c:f>
              <c:strCache>
                <c:ptCount val="1"/>
                <c:pt idx="0">
                  <c:v>АО "Калининградский МТП"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'Лист3 (6)'!$N$71:$AO$71</c:f>
              <c:numCache>
                <c:formatCode>[$-419]mmmm\ yyyy;@</c:formatCode>
                <c:ptCount val="28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</c:numCache>
            </c:numRef>
          </c:cat>
          <c:val>
            <c:numRef>
              <c:f>'Лист3 (6)'!$N$77:$AO$77</c:f>
              <c:numCache>
                <c:formatCode>General</c:formatCode>
                <c:ptCount val="28"/>
                <c:pt idx="0">
                  <c:v>8699</c:v>
                </c:pt>
                <c:pt idx="1">
                  <c:v>7574</c:v>
                </c:pt>
                <c:pt idx="2">
                  <c:v>5640</c:v>
                </c:pt>
                <c:pt idx="3">
                  <c:v>3738</c:v>
                </c:pt>
                <c:pt idx="4">
                  <c:v>3803</c:v>
                </c:pt>
                <c:pt idx="5">
                  <c:v>1675</c:v>
                </c:pt>
                <c:pt idx="6">
                  <c:v>1085</c:v>
                </c:pt>
                <c:pt idx="7">
                  <c:v>2498</c:v>
                </c:pt>
                <c:pt idx="8">
                  <c:v>3474</c:v>
                </c:pt>
                <c:pt idx="9">
                  <c:v>5750</c:v>
                </c:pt>
                <c:pt idx="10">
                  <c:v>4438</c:v>
                </c:pt>
                <c:pt idx="11">
                  <c:v>1953</c:v>
                </c:pt>
                <c:pt idx="12">
                  <c:v>1047</c:v>
                </c:pt>
                <c:pt idx="13">
                  <c:v>1617</c:v>
                </c:pt>
                <c:pt idx="14">
                  <c:v>3078</c:v>
                </c:pt>
                <c:pt idx="15">
                  <c:v>6427</c:v>
                </c:pt>
                <c:pt idx="16">
                  <c:v>4173</c:v>
                </c:pt>
                <c:pt idx="17">
                  <c:v>3958</c:v>
                </c:pt>
                <c:pt idx="18">
                  <c:v>3978</c:v>
                </c:pt>
                <c:pt idx="19">
                  <c:v>3689</c:v>
                </c:pt>
                <c:pt idx="20">
                  <c:v>3837</c:v>
                </c:pt>
                <c:pt idx="21">
                  <c:v>4801</c:v>
                </c:pt>
                <c:pt idx="22">
                  <c:v>3708</c:v>
                </c:pt>
                <c:pt idx="23">
                  <c:v>4696</c:v>
                </c:pt>
                <c:pt idx="24">
                  <c:v>2843</c:v>
                </c:pt>
                <c:pt idx="25">
                  <c:v>4346</c:v>
                </c:pt>
                <c:pt idx="26">
                  <c:v>6658</c:v>
                </c:pt>
                <c:pt idx="27">
                  <c:v>7763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8B7A-4318-91CB-370A093AC612}"/>
            </c:ext>
          </c:extLst>
        </c:ser>
        <c:ser>
          <c:idx val="6"/>
          <c:order val="6"/>
          <c:tx>
            <c:strRef>
              <c:f>'Лист3 (6)'!$A$78</c:f>
              <c:strCache>
                <c:ptCount val="1"/>
                <c:pt idx="0">
                  <c:v>Мурманский транспортный филиал ПАО "ГМК Норильский никель"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'Лист3 (6)'!$N$71:$AO$71</c:f>
              <c:numCache>
                <c:formatCode>[$-419]mmmm\ yyyy;@</c:formatCode>
                <c:ptCount val="28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</c:numCache>
            </c:numRef>
          </c:cat>
          <c:val>
            <c:numRef>
              <c:f>'Лист3 (6)'!$N$78:$AO$78</c:f>
              <c:numCache>
                <c:formatCode>General</c:formatCode>
                <c:ptCount val="28"/>
                <c:pt idx="0">
                  <c:v>4715</c:v>
                </c:pt>
                <c:pt idx="1">
                  <c:v>4039</c:v>
                </c:pt>
                <c:pt idx="2">
                  <c:v>4358</c:v>
                </c:pt>
                <c:pt idx="3">
                  <c:v>5106</c:v>
                </c:pt>
                <c:pt idx="4">
                  <c:v>3183</c:v>
                </c:pt>
                <c:pt idx="5">
                  <c:v>2784</c:v>
                </c:pt>
                <c:pt idx="6">
                  <c:v>4809</c:v>
                </c:pt>
                <c:pt idx="7">
                  <c:v>4527</c:v>
                </c:pt>
                <c:pt idx="8">
                  <c:v>3996</c:v>
                </c:pt>
                <c:pt idx="9">
                  <c:v>5003</c:v>
                </c:pt>
                <c:pt idx="10">
                  <c:v>4523</c:v>
                </c:pt>
                <c:pt idx="11">
                  <c:v>5046</c:v>
                </c:pt>
                <c:pt idx="12">
                  <c:v>4383</c:v>
                </c:pt>
                <c:pt idx="13">
                  <c:v>4655</c:v>
                </c:pt>
                <c:pt idx="14">
                  <c:v>5886</c:v>
                </c:pt>
                <c:pt idx="15">
                  <c:v>4895</c:v>
                </c:pt>
                <c:pt idx="16">
                  <c:v>4092</c:v>
                </c:pt>
                <c:pt idx="17">
                  <c:v>2811</c:v>
                </c:pt>
                <c:pt idx="18">
                  <c:v>4117</c:v>
                </c:pt>
                <c:pt idx="19">
                  <c:v>1842</c:v>
                </c:pt>
                <c:pt idx="20">
                  <c:v>2544</c:v>
                </c:pt>
                <c:pt idx="21">
                  <c:v>3622</c:v>
                </c:pt>
                <c:pt idx="22">
                  <c:v>5285</c:v>
                </c:pt>
                <c:pt idx="23">
                  <c:v>5633</c:v>
                </c:pt>
                <c:pt idx="24">
                  <c:v>3564</c:v>
                </c:pt>
                <c:pt idx="25">
                  <c:v>5325</c:v>
                </c:pt>
                <c:pt idx="26">
                  <c:v>5995</c:v>
                </c:pt>
                <c:pt idx="27">
                  <c:v>6308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8B7A-4318-91CB-370A093AC612}"/>
            </c:ext>
          </c:extLst>
        </c:ser>
        <c:ser>
          <c:idx val="7"/>
          <c:order val="7"/>
          <c:tx>
            <c:strRef>
              <c:f>'Лист3 (6)'!$A$79</c:f>
              <c:strCache>
                <c:ptCount val="1"/>
                <c:pt idx="0">
                  <c:v>ООО "Терминал Морской рыбный порт"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'Лист3 (6)'!$N$71:$AO$71</c:f>
              <c:numCache>
                <c:formatCode>[$-419]mmmm\ yyyy;@</c:formatCode>
                <c:ptCount val="28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</c:numCache>
            </c:numRef>
          </c:cat>
          <c:val>
            <c:numRef>
              <c:f>'Лист3 (6)'!$N$79:$AO$79</c:f>
              <c:numCache>
                <c:formatCode>General</c:formatCode>
                <c:ptCount val="28"/>
                <c:pt idx="0">
                  <c:v>8077</c:v>
                </c:pt>
                <c:pt idx="1">
                  <c:v>6620</c:v>
                </c:pt>
                <c:pt idx="2">
                  <c:v>5814</c:v>
                </c:pt>
                <c:pt idx="3">
                  <c:v>5589</c:v>
                </c:pt>
                <c:pt idx="4">
                  <c:v>4149</c:v>
                </c:pt>
                <c:pt idx="5">
                  <c:v>2547</c:v>
                </c:pt>
                <c:pt idx="6">
                  <c:v>4222</c:v>
                </c:pt>
                <c:pt idx="7">
                  <c:v>2499</c:v>
                </c:pt>
                <c:pt idx="8">
                  <c:v>2505</c:v>
                </c:pt>
                <c:pt idx="9">
                  <c:v>2157</c:v>
                </c:pt>
                <c:pt idx="10">
                  <c:v>1804</c:v>
                </c:pt>
                <c:pt idx="11">
                  <c:v>2061</c:v>
                </c:pt>
                <c:pt idx="12">
                  <c:v>1200</c:v>
                </c:pt>
                <c:pt idx="13">
                  <c:v>1837</c:v>
                </c:pt>
                <c:pt idx="14">
                  <c:v>1646</c:v>
                </c:pt>
                <c:pt idx="15">
                  <c:v>3223</c:v>
                </c:pt>
                <c:pt idx="16">
                  <c:v>3906</c:v>
                </c:pt>
                <c:pt idx="17">
                  <c:v>2089</c:v>
                </c:pt>
                <c:pt idx="18">
                  <c:v>2855</c:v>
                </c:pt>
                <c:pt idx="19">
                  <c:v>3158</c:v>
                </c:pt>
                <c:pt idx="20">
                  <c:v>2489</c:v>
                </c:pt>
                <c:pt idx="21">
                  <c:v>3974</c:v>
                </c:pt>
                <c:pt idx="22">
                  <c:v>5763</c:v>
                </c:pt>
                <c:pt idx="23">
                  <c:v>5745</c:v>
                </c:pt>
                <c:pt idx="24">
                  <c:v>5145</c:v>
                </c:pt>
                <c:pt idx="25">
                  <c:v>4744</c:v>
                </c:pt>
                <c:pt idx="26">
                  <c:v>3202</c:v>
                </c:pt>
                <c:pt idx="27">
                  <c:v>8796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8B7A-4318-91CB-370A093AC612}"/>
            </c:ext>
          </c:extLst>
        </c:ser>
        <c:ser>
          <c:idx val="8"/>
          <c:order val="8"/>
          <c:tx>
            <c:strRef>
              <c:f>'Лист3 (6)'!$A$80</c:f>
              <c:strCache>
                <c:ptCount val="1"/>
                <c:pt idx="0">
                  <c:v>АО "НЕВА-МЕТАЛЛ"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'Лист3 (6)'!$N$71:$AO$71</c:f>
              <c:numCache>
                <c:formatCode>[$-419]mmmm\ yyyy;@</c:formatCode>
                <c:ptCount val="28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</c:numCache>
            </c:numRef>
          </c:cat>
          <c:val>
            <c:numRef>
              <c:f>'Лист3 (6)'!$N$80:$AO$80</c:f>
              <c:numCache>
                <c:formatCode>General</c:formatCode>
                <c:ptCount val="28"/>
                <c:pt idx="0">
                  <c:v>7010</c:v>
                </c:pt>
                <c:pt idx="1">
                  <c:v>7010</c:v>
                </c:pt>
                <c:pt idx="2">
                  <c:v>1355</c:v>
                </c:pt>
                <c:pt idx="3">
                  <c:v>999</c:v>
                </c:pt>
                <c:pt idx="4">
                  <c:v>415</c:v>
                </c:pt>
                <c:pt idx="5">
                  <c:v>226</c:v>
                </c:pt>
                <c:pt idx="6">
                  <c:v>284</c:v>
                </c:pt>
                <c:pt idx="7">
                  <c:v>891</c:v>
                </c:pt>
                <c:pt idx="8">
                  <c:v>699</c:v>
                </c:pt>
                <c:pt idx="9">
                  <c:v>982</c:v>
                </c:pt>
                <c:pt idx="10">
                  <c:v>1354</c:v>
                </c:pt>
                <c:pt idx="11">
                  <c:v>1338</c:v>
                </c:pt>
                <c:pt idx="12">
                  <c:v>1275</c:v>
                </c:pt>
                <c:pt idx="13">
                  <c:v>1131</c:v>
                </c:pt>
                <c:pt idx="14">
                  <c:v>2070</c:v>
                </c:pt>
                <c:pt idx="15">
                  <c:v>1692</c:v>
                </c:pt>
                <c:pt idx="16">
                  <c:v>1182</c:v>
                </c:pt>
                <c:pt idx="17">
                  <c:v>1273</c:v>
                </c:pt>
                <c:pt idx="18">
                  <c:v>1891</c:v>
                </c:pt>
                <c:pt idx="19">
                  <c:v>2110</c:v>
                </c:pt>
                <c:pt idx="20">
                  <c:v>2051</c:v>
                </c:pt>
                <c:pt idx="21">
                  <c:v>2831</c:v>
                </c:pt>
                <c:pt idx="22">
                  <c:v>2779</c:v>
                </c:pt>
                <c:pt idx="23">
                  <c:v>2895</c:v>
                </c:pt>
                <c:pt idx="24">
                  <c:v>2985</c:v>
                </c:pt>
                <c:pt idx="25">
                  <c:v>2511</c:v>
                </c:pt>
                <c:pt idx="26">
                  <c:v>4143</c:v>
                </c:pt>
                <c:pt idx="27">
                  <c:v>4852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8B7A-4318-91CB-370A093AC612}"/>
            </c:ext>
          </c:extLst>
        </c:ser>
        <c:ser>
          <c:idx val="16"/>
          <c:order val="16"/>
          <c:tx>
            <c:strRef>
              <c:f>'Лист3 (6)'!$A$88</c:f>
              <c:strCache>
                <c:ptCount val="1"/>
                <c:pt idx="0">
                  <c:v>АО "Усть-Лужский Контейнерный терминал"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'Лист3 (6)'!$N$71:$AO$71</c:f>
              <c:numCache>
                <c:formatCode>[$-419]mmmm\ yyyy;@</c:formatCode>
                <c:ptCount val="28"/>
                <c:pt idx="0">
                  <c:v>44562</c:v>
                </c:pt>
                <c:pt idx="1">
                  <c:v>44593</c:v>
                </c:pt>
                <c:pt idx="2">
                  <c:v>44621</c:v>
                </c:pt>
                <c:pt idx="3">
                  <c:v>44652</c:v>
                </c:pt>
                <c:pt idx="4">
                  <c:v>44682</c:v>
                </c:pt>
                <c:pt idx="5">
                  <c:v>44713</c:v>
                </c:pt>
                <c:pt idx="6">
                  <c:v>44743</c:v>
                </c:pt>
                <c:pt idx="7">
                  <c:v>44774</c:v>
                </c:pt>
                <c:pt idx="8">
                  <c:v>44805</c:v>
                </c:pt>
                <c:pt idx="9">
                  <c:v>44835</c:v>
                </c:pt>
                <c:pt idx="10">
                  <c:v>44866</c:v>
                </c:pt>
                <c:pt idx="11">
                  <c:v>44896</c:v>
                </c:pt>
                <c:pt idx="12">
                  <c:v>44927</c:v>
                </c:pt>
                <c:pt idx="13">
                  <c:v>44958</c:v>
                </c:pt>
                <c:pt idx="14">
                  <c:v>44986</c:v>
                </c:pt>
                <c:pt idx="15">
                  <c:v>45017</c:v>
                </c:pt>
                <c:pt idx="16">
                  <c:v>45047</c:v>
                </c:pt>
                <c:pt idx="17">
                  <c:v>45078</c:v>
                </c:pt>
                <c:pt idx="18">
                  <c:v>45108</c:v>
                </c:pt>
                <c:pt idx="19">
                  <c:v>45139</c:v>
                </c:pt>
                <c:pt idx="20">
                  <c:v>45170</c:v>
                </c:pt>
                <c:pt idx="21">
                  <c:v>45200</c:v>
                </c:pt>
                <c:pt idx="22">
                  <c:v>45231</c:v>
                </c:pt>
                <c:pt idx="23">
                  <c:v>45261</c:v>
                </c:pt>
                <c:pt idx="24">
                  <c:v>45292</c:v>
                </c:pt>
                <c:pt idx="25">
                  <c:v>45323</c:v>
                </c:pt>
                <c:pt idx="26">
                  <c:v>45352</c:v>
                </c:pt>
                <c:pt idx="27">
                  <c:v>45383</c:v>
                </c:pt>
              </c:numCache>
            </c:numRef>
          </c:cat>
          <c:val>
            <c:numRef>
              <c:f>'Лист3 (6)'!$N$88:$AO$88</c:f>
              <c:numCache>
                <c:formatCode>General</c:formatCode>
                <c:ptCount val="28"/>
                <c:pt idx="0">
                  <c:v>2671</c:v>
                </c:pt>
                <c:pt idx="1">
                  <c:v>2970</c:v>
                </c:pt>
                <c:pt idx="2">
                  <c:v>573</c:v>
                </c:pt>
                <c:pt idx="3">
                  <c:v>1496</c:v>
                </c:pt>
                <c:pt idx="4">
                  <c:v>477</c:v>
                </c:pt>
                <c:pt idx="5">
                  <c:v>359</c:v>
                </c:pt>
                <c:pt idx="6">
                  <c:v>1091</c:v>
                </c:pt>
                <c:pt idx="7">
                  <c:v>2004</c:v>
                </c:pt>
                <c:pt idx="8">
                  <c:v>2130</c:v>
                </c:pt>
                <c:pt idx="9">
                  <c:v>2236</c:v>
                </c:pt>
                <c:pt idx="10">
                  <c:v>1617</c:v>
                </c:pt>
                <c:pt idx="11">
                  <c:v>470</c:v>
                </c:pt>
                <c:pt idx="12">
                  <c:v>197</c:v>
                </c:pt>
                <c:pt idx="13">
                  <c:v>38</c:v>
                </c:pt>
                <c:pt idx="14">
                  <c:v>43</c:v>
                </c:pt>
                <c:pt idx="15">
                  <c:v>4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15</c:v>
                </c:pt>
                <c:pt idx="22">
                  <c:v>23</c:v>
                </c:pt>
                <c:pt idx="23">
                  <c:v>27</c:v>
                </c:pt>
                <c:pt idx="24">
                  <c:v>0</c:v>
                </c:pt>
                <c:pt idx="25">
                  <c:v>1344</c:v>
                </c:pt>
                <c:pt idx="26">
                  <c:v>1345</c:v>
                </c:pt>
                <c:pt idx="27">
                  <c:v>108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8B7A-4318-91CB-370A093AC6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09020464"/>
        <c:axId val="909022264"/>
      </c:lineChart>
      <c:dateAx>
        <c:axId val="909020464"/>
        <c:scaling>
          <c:orientation val="minMax"/>
        </c:scaling>
        <c:delete val="0"/>
        <c:axPos val="b"/>
        <c:numFmt formatCode="[$-419]mmmm\ yyyy;@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09022264"/>
        <c:crosses val="autoZero"/>
        <c:auto val="1"/>
        <c:lblOffset val="100"/>
        <c:baseTimeUnit val="months"/>
      </c:dateAx>
      <c:valAx>
        <c:axId val="90902226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09020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101089962179924E-2"/>
          <c:y val="0.81572692832261684"/>
          <c:w val="0.95167888895777808"/>
          <c:h val="0.1662238042834085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050" dirty="0"/>
              <a:t>Динамика экспорта СУГ, тыс. т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'экспорт рф, кз'!$A$2</c:f>
              <c:strCache>
                <c:ptCount val="1"/>
                <c:pt idx="0">
                  <c:v>Россия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'экспорт рф, кз'!$B$1:$D$1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'экспорт рф, кз'!$B$2:$D$2</c:f>
              <c:numCache>
                <c:formatCode>General</c:formatCode>
                <c:ptCount val="3"/>
                <c:pt idx="0">
                  <c:v>3976</c:v>
                </c:pt>
                <c:pt idx="1">
                  <c:v>3450</c:v>
                </c:pt>
                <c:pt idx="2">
                  <c:v>3578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6B-4D75-A911-5793A278E572}"/>
            </c:ext>
          </c:extLst>
        </c:ser>
        <c:ser>
          <c:idx val="1"/>
          <c:order val="1"/>
          <c:tx>
            <c:strRef>
              <c:f>'экспорт рф, кз'!$A$3</c:f>
              <c:strCache>
                <c:ptCount val="1"/>
                <c:pt idx="0">
                  <c:v>Казахстан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'экспорт рф, кз'!$B$1:$D$1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'экспорт рф, кз'!$B$3:$D$3</c:f>
              <c:numCache>
                <c:formatCode>General</c:formatCode>
                <c:ptCount val="3"/>
                <c:pt idx="0">
                  <c:v>1903</c:v>
                </c:pt>
                <c:pt idx="1">
                  <c:v>1311</c:v>
                </c:pt>
                <c:pt idx="2">
                  <c:v>798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6B-4D75-A911-5793A278E5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09141968"/>
        <c:axId val="1209143408"/>
      </c:barChart>
      <c:catAx>
        <c:axId val="1209141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9143408"/>
        <c:crosses val="autoZero"/>
        <c:auto val="1"/>
        <c:lblAlgn val="ctr"/>
        <c:lblOffset val="100"/>
        <c:noMultiLvlLbl val="0"/>
      </c:catAx>
      <c:valAx>
        <c:axId val="1209143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9141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582403-356B-485B-B6D0-AD07A4A1575A}" type="doc">
      <dgm:prSet loTypeId="urn:microsoft.com/office/officeart/2005/8/layout/hChevron3" loCatId="process" qsTypeId="urn:microsoft.com/office/officeart/2005/8/quickstyle/simple1" qsCatId="simple" csTypeId="urn:microsoft.com/office/officeart/2005/8/colors/accent1_5" csCatId="accent1" phldr="1"/>
      <dgm:spPr/>
    </dgm:pt>
    <dgm:pt modelId="{90339840-A5FF-405D-8910-41F068301210}">
      <dgm:prSet phldrT="[Текст]" custT="1"/>
      <dgm:spPr/>
      <dgm:t>
        <a:bodyPr/>
        <a:lstStyle/>
        <a:p>
          <a:r>
            <a:rPr lang="ru-RU" sz="1200" dirty="0"/>
            <a:t>19.09.2022 – успешно пройдены общественные слушания</a:t>
          </a:r>
        </a:p>
      </dgm:t>
    </dgm:pt>
    <dgm:pt modelId="{2A429C3C-89F9-4C97-B923-CD52FE33B88C}" type="parTrans" cxnId="{E925BA17-B652-4BA9-873B-46B5E0F3ABE7}">
      <dgm:prSet/>
      <dgm:spPr/>
      <dgm:t>
        <a:bodyPr/>
        <a:lstStyle/>
        <a:p>
          <a:endParaRPr lang="ru-RU" sz="3600"/>
        </a:p>
      </dgm:t>
    </dgm:pt>
    <dgm:pt modelId="{4AA4F054-0F7E-4AB0-9B71-BE16F46D4580}" type="sibTrans" cxnId="{E925BA17-B652-4BA9-873B-46B5E0F3ABE7}">
      <dgm:prSet/>
      <dgm:spPr/>
      <dgm:t>
        <a:bodyPr/>
        <a:lstStyle/>
        <a:p>
          <a:endParaRPr lang="ru-RU" sz="3600"/>
        </a:p>
      </dgm:t>
    </dgm:pt>
    <dgm:pt modelId="{8C91BCC9-0058-416A-B2D1-0D5A206A0610}">
      <dgm:prSet phldrT="[Текст]" custT="1"/>
      <dgm:spPr/>
      <dgm:t>
        <a:bodyPr/>
        <a:lstStyle/>
        <a:p>
          <a:r>
            <a:rPr lang="ru-RU" sz="1200" dirty="0"/>
            <a:t> конец 2023 года – запуск 1 Этапа</a:t>
          </a:r>
        </a:p>
      </dgm:t>
    </dgm:pt>
    <dgm:pt modelId="{0BE35DFD-7FF3-4EA3-BEE0-6C4426C49407}" type="parTrans" cxnId="{FAE25793-A4D7-4750-9FBC-E8F75F679510}">
      <dgm:prSet/>
      <dgm:spPr/>
      <dgm:t>
        <a:bodyPr/>
        <a:lstStyle/>
        <a:p>
          <a:endParaRPr lang="ru-RU" sz="3600"/>
        </a:p>
      </dgm:t>
    </dgm:pt>
    <dgm:pt modelId="{F5B54335-CE05-428D-8A89-A435499E996B}" type="sibTrans" cxnId="{FAE25793-A4D7-4750-9FBC-E8F75F679510}">
      <dgm:prSet/>
      <dgm:spPr/>
      <dgm:t>
        <a:bodyPr/>
        <a:lstStyle/>
        <a:p>
          <a:endParaRPr lang="ru-RU" sz="3600"/>
        </a:p>
      </dgm:t>
    </dgm:pt>
    <dgm:pt modelId="{69BC0C6A-A003-44F1-8556-66C3A2A58C7F}">
      <dgm:prSet phldrT="[Текст]" custT="1"/>
      <dgm:spPr/>
      <dgm:t>
        <a:bodyPr/>
        <a:lstStyle/>
        <a:p>
          <a:r>
            <a:rPr lang="ru-RU" sz="1200" dirty="0"/>
            <a:t>2025 год – выход на полную мощность</a:t>
          </a:r>
        </a:p>
      </dgm:t>
    </dgm:pt>
    <dgm:pt modelId="{71E99D04-04EA-4D96-962D-98BE2A000CCE}" type="parTrans" cxnId="{2845FAF0-6D2C-4AEC-8434-9CD5263403C5}">
      <dgm:prSet/>
      <dgm:spPr/>
      <dgm:t>
        <a:bodyPr/>
        <a:lstStyle/>
        <a:p>
          <a:endParaRPr lang="ru-RU" sz="3600"/>
        </a:p>
      </dgm:t>
    </dgm:pt>
    <dgm:pt modelId="{FFFFDF6B-24E9-4F19-BDAE-40B92199E2E6}" type="sibTrans" cxnId="{2845FAF0-6D2C-4AEC-8434-9CD5263403C5}">
      <dgm:prSet/>
      <dgm:spPr/>
      <dgm:t>
        <a:bodyPr/>
        <a:lstStyle/>
        <a:p>
          <a:endParaRPr lang="ru-RU" sz="3600"/>
        </a:p>
      </dgm:t>
    </dgm:pt>
    <dgm:pt modelId="{1B642F0C-1B82-4374-922B-C1B9C0D70A4D}" type="pres">
      <dgm:prSet presAssocID="{62582403-356B-485B-B6D0-AD07A4A1575A}" presName="Name0" presStyleCnt="0">
        <dgm:presLayoutVars>
          <dgm:dir/>
          <dgm:resizeHandles val="exact"/>
        </dgm:presLayoutVars>
      </dgm:prSet>
      <dgm:spPr/>
    </dgm:pt>
    <dgm:pt modelId="{D63F54D4-A946-4B46-BB57-48417C23CB60}" type="pres">
      <dgm:prSet presAssocID="{90339840-A5FF-405D-8910-41F068301210}" presName="parTxOnly" presStyleLbl="node1" presStyleIdx="0" presStyleCnt="3">
        <dgm:presLayoutVars>
          <dgm:bulletEnabled val="1"/>
        </dgm:presLayoutVars>
      </dgm:prSet>
      <dgm:spPr/>
    </dgm:pt>
    <dgm:pt modelId="{2D995CB2-B72B-4245-A9D0-32AB227C2A4F}" type="pres">
      <dgm:prSet presAssocID="{4AA4F054-0F7E-4AB0-9B71-BE16F46D4580}" presName="parSpace" presStyleCnt="0"/>
      <dgm:spPr/>
    </dgm:pt>
    <dgm:pt modelId="{C9E6C86C-D706-48A8-806D-77F80D533A31}" type="pres">
      <dgm:prSet presAssocID="{8C91BCC9-0058-416A-B2D1-0D5A206A0610}" presName="parTxOnly" presStyleLbl="node1" presStyleIdx="1" presStyleCnt="3">
        <dgm:presLayoutVars>
          <dgm:bulletEnabled val="1"/>
        </dgm:presLayoutVars>
      </dgm:prSet>
      <dgm:spPr/>
    </dgm:pt>
    <dgm:pt modelId="{B6325E68-3500-4078-A5F9-360AF3AF319F}" type="pres">
      <dgm:prSet presAssocID="{F5B54335-CE05-428D-8A89-A435499E996B}" presName="parSpace" presStyleCnt="0"/>
      <dgm:spPr/>
    </dgm:pt>
    <dgm:pt modelId="{3FD838A6-A41C-4022-A49D-13084B1EC6FD}" type="pres">
      <dgm:prSet presAssocID="{69BC0C6A-A003-44F1-8556-66C3A2A58C7F}" presName="parTxOnly" presStyleLbl="node1" presStyleIdx="2" presStyleCnt="3">
        <dgm:presLayoutVars>
          <dgm:bulletEnabled val="1"/>
        </dgm:presLayoutVars>
      </dgm:prSet>
      <dgm:spPr/>
    </dgm:pt>
  </dgm:ptLst>
  <dgm:cxnLst>
    <dgm:cxn modelId="{E925BA17-B652-4BA9-873B-46B5E0F3ABE7}" srcId="{62582403-356B-485B-B6D0-AD07A4A1575A}" destId="{90339840-A5FF-405D-8910-41F068301210}" srcOrd="0" destOrd="0" parTransId="{2A429C3C-89F9-4C97-B923-CD52FE33B88C}" sibTransId="{4AA4F054-0F7E-4AB0-9B71-BE16F46D4580}"/>
    <dgm:cxn modelId="{A3178633-3DB9-4E98-901A-EDEA55FADD86}" type="presOf" srcId="{69BC0C6A-A003-44F1-8556-66C3A2A58C7F}" destId="{3FD838A6-A41C-4022-A49D-13084B1EC6FD}" srcOrd="0" destOrd="0" presId="urn:microsoft.com/office/officeart/2005/8/layout/hChevron3"/>
    <dgm:cxn modelId="{C123BD50-8BF2-44FF-AC38-F5D4FE48AA02}" type="presOf" srcId="{62582403-356B-485B-B6D0-AD07A4A1575A}" destId="{1B642F0C-1B82-4374-922B-C1B9C0D70A4D}" srcOrd="0" destOrd="0" presId="urn:microsoft.com/office/officeart/2005/8/layout/hChevron3"/>
    <dgm:cxn modelId="{08CBBC74-D471-4D81-A8AB-242FBB18244C}" type="presOf" srcId="{8C91BCC9-0058-416A-B2D1-0D5A206A0610}" destId="{C9E6C86C-D706-48A8-806D-77F80D533A31}" srcOrd="0" destOrd="0" presId="urn:microsoft.com/office/officeart/2005/8/layout/hChevron3"/>
    <dgm:cxn modelId="{FAE25793-A4D7-4750-9FBC-E8F75F679510}" srcId="{62582403-356B-485B-B6D0-AD07A4A1575A}" destId="{8C91BCC9-0058-416A-B2D1-0D5A206A0610}" srcOrd="1" destOrd="0" parTransId="{0BE35DFD-7FF3-4EA3-BEE0-6C4426C49407}" sibTransId="{F5B54335-CE05-428D-8A89-A435499E996B}"/>
    <dgm:cxn modelId="{8724A8A0-E49C-4AC4-8902-BB380CCE44FE}" type="presOf" srcId="{90339840-A5FF-405D-8910-41F068301210}" destId="{D63F54D4-A946-4B46-BB57-48417C23CB60}" srcOrd="0" destOrd="0" presId="urn:microsoft.com/office/officeart/2005/8/layout/hChevron3"/>
    <dgm:cxn modelId="{2845FAF0-6D2C-4AEC-8434-9CD5263403C5}" srcId="{62582403-356B-485B-B6D0-AD07A4A1575A}" destId="{69BC0C6A-A003-44F1-8556-66C3A2A58C7F}" srcOrd="2" destOrd="0" parTransId="{71E99D04-04EA-4D96-962D-98BE2A000CCE}" sibTransId="{FFFFDF6B-24E9-4F19-BDAE-40B92199E2E6}"/>
    <dgm:cxn modelId="{3A4FA6FE-E387-4B57-9FBF-D8D694192F49}" type="presParOf" srcId="{1B642F0C-1B82-4374-922B-C1B9C0D70A4D}" destId="{D63F54D4-A946-4B46-BB57-48417C23CB60}" srcOrd="0" destOrd="0" presId="urn:microsoft.com/office/officeart/2005/8/layout/hChevron3"/>
    <dgm:cxn modelId="{2F6139B6-35ED-41DC-BCCC-40EB667D6AF4}" type="presParOf" srcId="{1B642F0C-1B82-4374-922B-C1B9C0D70A4D}" destId="{2D995CB2-B72B-4245-A9D0-32AB227C2A4F}" srcOrd="1" destOrd="0" presId="urn:microsoft.com/office/officeart/2005/8/layout/hChevron3"/>
    <dgm:cxn modelId="{D4727D4A-ECF0-4BFD-B68D-6A2E6DBDE1C1}" type="presParOf" srcId="{1B642F0C-1B82-4374-922B-C1B9C0D70A4D}" destId="{C9E6C86C-D706-48A8-806D-77F80D533A31}" srcOrd="2" destOrd="0" presId="urn:microsoft.com/office/officeart/2005/8/layout/hChevron3"/>
    <dgm:cxn modelId="{68B5330B-3E35-44C2-8B53-B88A53D6D808}" type="presParOf" srcId="{1B642F0C-1B82-4374-922B-C1B9C0D70A4D}" destId="{B6325E68-3500-4078-A5F9-360AF3AF319F}" srcOrd="3" destOrd="0" presId="urn:microsoft.com/office/officeart/2005/8/layout/hChevron3"/>
    <dgm:cxn modelId="{CA9D10CB-FBA1-43DA-AC27-F39F60FE2244}" type="presParOf" srcId="{1B642F0C-1B82-4374-922B-C1B9C0D70A4D}" destId="{3FD838A6-A41C-4022-A49D-13084B1EC6FD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3D90E5-6E2A-4375-9916-D7C79871C5AD}" type="doc">
      <dgm:prSet loTypeId="urn:microsoft.com/office/officeart/2005/8/layout/hList3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7300AD5D-AEAB-4541-B4E5-192A14C9D274}">
      <dgm:prSet phldrT="[Текст]" custT="1"/>
      <dgm:spPr/>
      <dgm:t>
        <a:bodyPr/>
        <a:lstStyle/>
        <a:p>
          <a:r>
            <a:rPr lang="ru-RU" sz="1600" dirty="0"/>
            <a:t>Полная мощность терминала</a:t>
          </a:r>
        </a:p>
      </dgm:t>
    </dgm:pt>
    <dgm:pt modelId="{02EFDA27-0D47-41CA-99C0-62362C3D3994}" type="parTrans" cxnId="{84F74CA4-3BA5-4A26-9203-3D9463FBF772}">
      <dgm:prSet/>
      <dgm:spPr/>
      <dgm:t>
        <a:bodyPr/>
        <a:lstStyle/>
        <a:p>
          <a:endParaRPr lang="ru-RU" sz="1300"/>
        </a:p>
      </dgm:t>
    </dgm:pt>
    <dgm:pt modelId="{C396B56C-4B8E-4EDD-AAE6-7E17FAB68C3F}" type="sibTrans" cxnId="{84F74CA4-3BA5-4A26-9203-3D9463FBF772}">
      <dgm:prSet/>
      <dgm:spPr/>
      <dgm:t>
        <a:bodyPr/>
        <a:lstStyle/>
        <a:p>
          <a:endParaRPr lang="ru-RU" sz="1300"/>
        </a:p>
      </dgm:t>
    </dgm:pt>
    <dgm:pt modelId="{876E1084-B224-46C2-ADEC-5B2AD4057454}">
      <dgm:prSet phldrT="[Текст]" custT="1"/>
      <dgm:spPr/>
      <dgm:t>
        <a:bodyPr/>
        <a:lstStyle/>
        <a:p>
          <a:r>
            <a:rPr lang="ru-RU" sz="1300" dirty="0"/>
            <a:t>Аммиак</a:t>
          </a:r>
        </a:p>
        <a:p>
          <a:r>
            <a:rPr lang="ru-RU" sz="1300" dirty="0"/>
            <a:t>2 млн т/год</a:t>
          </a:r>
        </a:p>
      </dgm:t>
    </dgm:pt>
    <dgm:pt modelId="{6539739D-A3AC-40CB-9467-7B46E9574E54}" type="parTrans" cxnId="{2A8FFB90-3D02-4404-BEEE-0207B4129AA2}">
      <dgm:prSet/>
      <dgm:spPr/>
      <dgm:t>
        <a:bodyPr/>
        <a:lstStyle/>
        <a:p>
          <a:endParaRPr lang="ru-RU" sz="1300"/>
        </a:p>
      </dgm:t>
    </dgm:pt>
    <dgm:pt modelId="{D5F00E0B-28A3-4867-AB3B-17C4050F71C5}" type="sibTrans" cxnId="{2A8FFB90-3D02-4404-BEEE-0207B4129AA2}">
      <dgm:prSet/>
      <dgm:spPr/>
      <dgm:t>
        <a:bodyPr/>
        <a:lstStyle/>
        <a:p>
          <a:endParaRPr lang="ru-RU" sz="1300"/>
        </a:p>
      </dgm:t>
    </dgm:pt>
    <dgm:pt modelId="{574545E3-BD48-448C-97C7-12A73BC11F83}">
      <dgm:prSet phldrT="[Текст]" custT="1"/>
      <dgm:spPr/>
      <dgm:t>
        <a:bodyPr/>
        <a:lstStyle/>
        <a:p>
          <a:r>
            <a:rPr lang="ru-RU" sz="1300" dirty="0"/>
            <a:t>Карбамид</a:t>
          </a:r>
        </a:p>
        <a:p>
          <a:r>
            <a:rPr lang="ru-RU" sz="1300" dirty="0"/>
            <a:t>3 млн т/год</a:t>
          </a:r>
        </a:p>
      </dgm:t>
    </dgm:pt>
    <dgm:pt modelId="{0EE35703-AA6B-446B-A7EE-C66257BCE0B6}" type="parTrans" cxnId="{80217132-3ADE-455E-884D-A10B29A99DCB}">
      <dgm:prSet/>
      <dgm:spPr/>
      <dgm:t>
        <a:bodyPr/>
        <a:lstStyle/>
        <a:p>
          <a:endParaRPr lang="ru-RU" sz="1300"/>
        </a:p>
      </dgm:t>
    </dgm:pt>
    <dgm:pt modelId="{4E207D18-1473-45E5-B81C-163393F40B8F}" type="sibTrans" cxnId="{80217132-3ADE-455E-884D-A10B29A99DCB}">
      <dgm:prSet/>
      <dgm:spPr/>
      <dgm:t>
        <a:bodyPr/>
        <a:lstStyle/>
        <a:p>
          <a:endParaRPr lang="ru-RU" sz="1300"/>
        </a:p>
      </dgm:t>
    </dgm:pt>
    <dgm:pt modelId="{ED3A1291-0124-480D-B350-21BC067F7522}" type="pres">
      <dgm:prSet presAssocID="{EB3D90E5-6E2A-4375-9916-D7C79871C5AD}" presName="composite" presStyleCnt="0">
        <dgm:presLayoutVars>
          <dgm:chMax val="1"/>
          <dgm:dir/>
          <dgm:resizeHandles val="exact"/>
        </dgm:presLayoutVars>
      </dgm:prSet>
      <dgm:spPr/>
    </dgm:pt>
    <dgm:pt modelId="{0E3FA230-7F30-41F4-A0BA-0E3EDF7145E8}" type="pres">
      <dgm:prSet presAssocID="{7300AD5D-AEAB-4541-B4E5-192A14C9D274}" presName="roof" presStyleLbl="dkBgShp" presStyleIdx="0" presStyleCnt="2"/>
      <dgm:spPr/>
    </dgm:pt>
    <dgm:pt modelId="{06C68E83-58AE-4968-912A-54C191D5B094}" type="pres">
      <dgm:prSet presAssocID="{7300AD5D-AEAB-4541-B4E5-192A14C9D274}" presName="pillars" presStyleCnt="0"/>
      <dgm:spPr/>
    </dgm:pt>
    <dgm:pt modelId="{31C35B0B-C59D-4FC9-90FF-56C8E7088500}" type="pres">
      <dgm:prSet presAssocID="{7300AD5D-AEAB-4541-B4E5-192A14C9D274}" presName="pillar1" presStyleLbl="node1" presStyleIdx="0" presStyleCnt="2">
        <dgm:presLayoutVars>
          <dgm:bulletEnabled val="1"/>
        </dgm:presLayoutVars>
      </dgm:prSet>
      <dgm:spPr/>
    </dgm:pt>
    <dgm:pt modelId="{B2289F67-AE5D-4670-BED7-D2B35F56B44B}" type="pres">
      <dgm:prSet presAssocID="{574545E3-BD48-448C-97C7-12A73BC11F83}" presName="pillarX" presStyleLbl="node1" presStyleIdx="1" presStyleCnt="2">
        <dgm:presLayoutVars>
          <dgm:bulletEnabled val="1"/>
        </dgm:presLayoutVars>
      </dgm:prSet>
      <dgm:spPr/>
    </dgm:pt>
    <dgm:pt modelId="{FE678C76-F30C-46E7-8284-98016C0CE305}" type="pres">
      <dgm:prSet presAssocID="{7300AD5D-AEAB-4541-B4E5-192A14C9D274}" presName="base" presStyleLbl="dkBgShp" presStyleIdx="1" presStyleCnt="2"/>
      <dgm:spPr/>
    </dgm:pt>
  </dgm:ptLst>
  <dgm:cxnLst>
    <dgm:cxn modelId="{80217132-3ADE-455E-884D-A10B29A99DCB}" srcId="{7300AD5D-AEAB-4541-B4E5-192A14C9D274}" destId="{574545E3-BD48-448C-97C7-12A73BC11F83}" srcOrd="1" destOrd="0" parTransId="{0EE35703-AA6B-446B-A7EE-C66257BCE0B6}" sibTransId="{4E207D18-1473-45E5-B81C-163393F40B8F}"/>
    <dgm:cxn modelId="{8ABFDF86-3090-48B8-8D2D-4B84AA661FA9}" type="presOf" srcId="{574545E3-BD48-448C-97C7-12A73BC11F83}" destId="{B2289F67-AE5D-4670-BED7-D2B35F56B44B}" srcOrd="0" destOrd="0" presId="urn:microsoft.com/office/officeart/2005/8/layout/hList3"/>
    <dgm:cxn modelId="{2A8FFB90-3D02-4404-BEEE-0207B4129AA2}" srcId="{7300AD5D-AEAB-4541-B4E5-192A14C9D274}" destId="{876E1084-B224-46C2-ADEC-5B2AD4057454}" srcOrd="0" destOrd="0" parTransId="{6539739D-A3AC-40CB-9467-7B46E9574E54}" sibTransId="{D5F00E0B-28A3-4867-AB3B-17C4050F71C5}"/>
    <dgm:cxn modelId="{84F74CA4-3BA5-4A26-9203-3D9463FBF772}" srcId="{EB3D90E5-6E2A-4375-9916-D7C79871C5AD}" destId="{7300AD5D-AEAB-4541-B4E5-192A14C9D274}" srcOrd="0" destOrd="0" parTransId="{02EFDA27-0D47-41CA-99C0-62362C3D3994}" sibTransId="{C396B56C-4B8E-4EDD-AAE6-7E17FAB68C3F}"/>
    <dgm:cxn modelId="{D5BA0CDC-22B1-4A78-89BD-F296F27E5C05}" type="presOf" srcId="{876E1084-B224-46C2-ADEC-5B2AD4057454}" destId="{31C35B0B-C59D-4FC9-90FF-56C8E7088500}" srcOrd="0" destOrd="0" presId="urn:microsoft.com/office/officeart/2005/8/layout/hList3"/>
    <dgm:cxn modelId="{9B9E22E0-135A-409D-B1B3-95F82680E340}" type="presOf" srcId="{EB3D90E5-6E2A-4375-9916-D7C79871C5AD}" destId="{ED3A1291-0124-480D-B350-21BC067F7522}" srcOrd="0" destOrd="0" presId="urn:microsoft.com/office/officeart/2005/8/layout/hList3"/>
    <dgm:cxn modelId="{A6042AE9-E846-471A-A100-B4FCD984ECD5}" type="presOf" srcId="{7300AD5D-AEAB-4541-B4E5-192A14C9D274}" destId="{0E3FA230-7F30-41F4-A0BA-0E3EDF7145E8}" srcOrd="0" destOrd="0" presId="urn:microsoft.com/office/officeart/2005/8/layout/hList3"/>
    <dgm:cxn modelId="{543E8D1E-F1F9-42AD-8E27-EB0658D1BBB4}" type="presParOf" srcId="{ED3A1291-0124-480D-B350-21BC067F7522}" destId="{0E3FA230-7F30-41F4-A0BA-0E3EDF7145E8}" srcOrd="0" destOrd="0" presId="urn:microsoft.com/office/officeart/2005/8/layout/hList3"/>
    <dgm:cxn modelId="{5CAB1424-C9B7-4E10-BB7A-2DFD053B7467}" type="presParOf" srcId="{ED3A1291-0124-480D-B350-21BC067F7522}" destId="{06C68E83-58AE-4968-912A-54C191D5B094}" srcOrd="1" destOrd="0" presId="urn:microsoft.com/office/officeart/2005/8/layout/hList3"/>
    <dgm:cxn modelId="{D801C9E5-767D-4679-95BB-F0C9BA67CD91}" type="presParOf" srcId="{06C68E83-58AE-4968-912A-54C191D5B094}" destId="{31C35B0B-C59D-4FC9-90FF-56C8E7088500}" srcOrd="0" destOrd="0" presId="urn:microsoft.com/office/officeart/2005/8/layout/hList3"/>
    <dgm:cxn modelId="{CB29D247-4859-42FF-9C4B-EF4D57F49BF0}" type="presParOf" srcId="{06C68E83-58AE-4968-912A-54C191D5B094}" destId="{B2289F67-AE5D-4670-BED7-D2B35F56B44B}" srcOrd="1" destOrd="0" presId="urn:microsoft.com/office/officeart/2005/8/layout/hList3"/>
    <dgm:cxn modelId="{83592A10-B03B-4593-9D56-DD5124B7B692}" type="presParOf" srcId="{ED3A1291-0124-480D-B350-21BC067F7522}" destId="{FE678C76-F30C-46E7-8284-98016C0CE305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3F54D4-A946-4B46-BB57-48417C23CB60}">
      <dsp:nvSpPr>
        <dsp:cNvPr id="0" name=""/>
        <dsp:cNvSpPr/>
      </dsp:nvSpPr>
      <dsp:spPr>
        <a:xfrm>
          <a:off x="2410" y="1175260"/>
          <a:ext cx="2107486" cy="842994"/>
        </a:xfrm>
        <a:prstGeom prst="homePlate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19.09.2022 – успешно пройдены общественные слушания</a:t>
          </a:r>
        </a:p>
      </dsp:txBody>
      <dsp:txXfrm>
        <a:off x="2410" y="1175260"/>
        <a:ext cx="1896738" cy="842994"/>
      </dsp:txXfrm>
    </dsp:sp>
    <dsp:sp modelId="{C9E6C86C-D706-48A8-806D-77F80D533A31}">
      <dsp:nvSpPr>
        <dsp:cNvPr id="0" name=""/>
        <dsp:cNvSpPr/>
      </dsp:nvSpPr>
      <dsp:spPr>
        <a:xfrm>
          <a:off x="1688398" y="1175260"/>
          <a:ext cx="2107486" cy="842994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 конец 2023 года – запуск 1 Этапа</a:t>
          </a:r>
        </a:p>
      </dsp:txBody>
      <dsp:txXfrm>
        <a:off x="2109895" y="1175260"/>
        <a:ext cx="1264492" cy="842994"/>
      </dsp:txXfrm>
    </dsp:sp>
    <dsp:sp modelId="{3FD838A6-A41C-4022-A49D-13084B1EC6FD}">
      <dsp:nvSpPr>
        <dsp:cNvPr id="0" name=""/>
        <dsp:cNvSpPr/>
      </dsp:nvSpPr>
      <dsp:spPr>
        <a:xfrm>
          <a:off x="3374387" y="1175260"/>
          <a:ext cx="2107486" cy="842994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/>
            <a:t>2025 год – выход на полную мощность</a:t>
          </a:r>
        </a:p>
      </dsp:txBody>
      <dsp:txXfrm>
        <a:off x="3795884" y="1175260"/>
        <a:ext cx="1264492" cy="8429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3FA230-7F30-41F4-A0BA-0E3EDF7145E8}">
      <dsp:nvSpPr>
        <dsp:cNvPr id="0" name=""/>
        <dsp:cNvSpPr/>
      </dsp:nvSpPr>
      <dsp:spPr>
        <a:xfrm>
          <a:off x="0" y="0"/>
          <a:ext cx="3600450" cy="387264"/>
        </a:xfrm>
        <a:prstGeom prst="rect">
          <a:avLst/>
        </a:prstGeom>
        <a:solidFill>
          <a:schemeClr val="dk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Полная мощность терминала</a:t>
          </a:r>
        </a:p>
      </dsp:txBody>
      <dsp:txXfrm>
        <a:off x="0" y="0"/>
        <a:ext cx="3600450" cy="387264"/>
      </dsp:txXfrm>
    </dsp:sp>
    <dsp:sp modelId="{31C35B0B-C59D-4FC9-90FF-56C8E7088500}">
      <dsp:nvSpPr>
        <dsp:cNvPr id="0" name=""/>
        <dsp:cNvSpPr/>
      </dsp:nvSpPr>
      <dsp:spPr>
        <a:xfrm>
          <a:off x="0" y="387264"/>
          <a:ext cx="1800224" cy="81325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Аммиак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2 млн т/год</a:t>
          </a:r>
        </a:p>
      </dsp:txBody>
      <dsp:txXfrm>
        <a:off x="0" y="387264"/>
        <a:ext cx="1800224" cy="813255"/>
      </dsp:txXfrm>
    </dsp:sp>
    <dsp:sp modelId="{B2289F67-AE5D-4670-BED7-D2B35F56B44B}">
      <dsp:nvSpPr>
        <dsp:cNvPr id="0" name=""/>
        <dsp:cNvSpPr/>
      </dsp:nvSpPr>
      <dsp:spPr>
        <a:xfrm>
          <a:off x="1800225" y="387264"/>
          <a:ext cx="1800224" cy="81325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Карбамид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/>
            <a:t>3 млн т/год</a:t>
          </a:r>
        </a:p>
      </dsp:txBody>
      <dsp:txXfrm>
        <a:off x="1800225" y="387264"/>
        <a:ext cx="1800224" cy="813255"/>
      </dsp:txXfrm>
    </dsp:sp>
    <dsp:sp modelId="{FE678C76-F30C-46E7-8284-98016C0CE305}">
      <dsp:nvSpPr>
        <dsp:cNvPr id="0" name=""/>
        <dsp:cNvSpPr/>
      </dsp:nvSpPr>
      <dsp:spPr>
        <a:xfrm>
          <a:off x="0" y="1200520"/>
          <a:ext cx="3600450" cy="90361"/>
        </a:xfrm>
        <a:prstGeom prst="rect">
          <a:avLst/>
        </a:prstGeom>
        <a:solidFill>
          <a:schemeClr val="dk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F874ABCF-6479-F244-94C1-E20E3CDB55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21C25BB-7269-5A4E-AC00-633129C5476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7C1369-04EA-FC47-B205-BCD0013D8A60}" type="datetimeFigureOut">
              <a:rPr lang="ru-RU" smtClean="0"/>
              <a:t>18.06.2024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DEF642D-74DA-8D44-BA86-48099B0999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621A9A6-5021-0A41-AED6-3BB6A3CB2E4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F54B61-7227-974D-8EAE-1558D6511C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862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12A944-1ACE-A046-9C05-5813F43D9E0F}" type="datetimeFigureOut">
              <a:rPr lang="ru-RU" smtClean="0"/>
              <a:t>18.06.2024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7A902B-DDCD-A641-BEDD-57C1F77A9D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805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A902B-DDCD-A641-BEDD-57C1F77A9D6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0130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По всем проектам остается открытым вопрос обеспечения флотом.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A902B-DDCD-A641-BEDD-57C1F77A9D6C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3670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A902B-DDCD-A641-BEDD-57C1F77A9D6C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982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УЛКТ и «Бронка» с ПМЭФ также частично заточены под удобрения.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A902B-DDCD-A641-BEDD-57C1F77A9D6C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2946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</a:pP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Президентом РФ подписан Федеральный закон о внесении поправок в Водный кодекс РФ – поправки, разрешающие проблему строительства складов для хранения агрохимикатов на расстоянии до 500 м, но не ближе 50м от уреза воды в морских портах.</a:t>
            </a:r>
          </a:p>
          <a:p>
            <a:pPr marL="342900" indent="-342900" algn="just">
              <a:lnSpc>
                <a:spcPct val="107000"/>
              </a:lnSpc>
              <a:buFont typeface="Calibri" panose="020F0502020204030204" pitchFamily="34" charset="0"/>
              <a:buChar char="•"/>
            </a:pPr>
            <a:endParaRPr lang="ru-RU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Разрешительные документы – проект прошел Экологическую и </a:t>
            </a:r>
            <a:r>
              <a:rPr lang="ru-RU" sz="1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Главгосэкспертизу</a:t>
            </a: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получено разрешение на строительство причалов №1-2, а также береговых объектов;</a:t>
            </a:r>
          </a:p>
          <a:p>
            <a:pPr algn="just">
              <a:lnSpc>
                <a:spcPct val="107000"/>
              </a:lnSpc>
            </a:pPr>
            <a:endParaRPr lang="ru-RU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Получены ТУ РЖД на обеспечение пропускной способности путей общего пользования </a:t>
            </a:r>
          </a:p>
          <a:p>
            <a:pPr algn="just">
              <a:lnSpc>
                <a:spcPct val="107000"/>
              </a:lnSpc>
            </a:pP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Подписан инвестиционный договор с ОАО «РЖД»</a:t>
            </a:r>
          </a:p>
          <a:p>
            <a:pPr algn="just">
              <a:lnSpc>
                <a:spcPct val="107000"/>
              </a:lnSpc>
            </a:pPr>
            <a:endParaRPr lang="ru-RU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Подписан договор с Ленэнерго по обеспечению терминала энергетической мощностью в размере 8 МВт в соответствии с проектом;</a:t>
            </a:r>
          </a:p>
          <a:p>
            <a:pPr marL="342900" indent="-342900" algn="just">
              <a:lnSpc>
                <a:spcPct val="107000"/>
              </a:lnSpc>
              <a:buFont typeface="Calibri" panose="020F0502020204030204" pitchFamily="34" charset="0"/>
              <a:buChar char="•"/>
            </a:pPr>
            <a:endParaRPr lang="ru-RU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рамках государственно-частного партнерства с ФГУП «</a:t>
            </a:r>
            <a:r>
              <a:rPr lang="ru-RU" sz="1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Росморпорт</a:t>
            </a: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согласовываются инвестиционно-подрядные условия на выполнения дноуглубительных работ в акватории;</a:t>
            </a:r>
          </a:p>
          <a:p>
            <a:pPr algn="just">
              <a:lnSpc>
                <a:spcPct val="107000"/>
              </a:lnSpc>
            </a:pPr>
            <a:endParaRPr lang="ru-RU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Подписано соглашение с компанией Новатэк по строительству внутрипортовой дороги (совместное решение о со-финансировании Новатэк – Новотранс – ЕвроХим) с двухуровневой развязкой над железнодорожными путями терминала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A902B-DDCD-A641-BEDD-57C1F77A9D6C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9525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A902B-DDCD-A641-BEDD-57C1F77A9D6C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9026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Изменилась роль ключевых портов в обслуживании внешнеэкономических грузопотоков. Если раньше большая часть груза проходила через Балтику….и тому были исторические причины… то теперь увеличилась доля дальневосточных портов.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A902B-DDCD-A641-BEDD-57C1F77A9D6C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6254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A902B-DDCD-A641-BEDD-57C1F77A9D6C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1337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A902B-DDCD-A641-BEDD-57C1F77A9D6C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1426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A902B-DDCD-A641-BEDD-57C1F77A9D6C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8637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A902B-DDCD-A641-BEDD-57C1F77A9D6C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882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Данные: </a:t>
            </a:r>
            <a:r>
              <a:rPr lang="ru-RU" dirty="0" err="1"/>
              <a:t>Морцентр</a:t>
            </a:r>
            <a:r>
              <a:rPr lang="ru-RU" dirty="0"/>
              <a:t>-ТЭК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A902B-DDCD-A641-BEDD-57C1F77A9D6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998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/>
              <a:t>ООО «Морской Порт «Суходол»</a:t>
            </a:r>
          </a:p>
          <a:p>
            <a:r>
              <a:rPr lang="ru-RU" dirty="0"/>
              <a:t>Железнодорожный Грузовой Фронт (ЖГФ) Терминала СУГ и Терминала метанола располагаются на одной территориальной площадке. ЖГФ Терминала СУГ представляет собой сливную эстакаду на один разгрузочный ж/д. путь. Разгрузочная эстакада СУГ располагается параллельно разгрузочной эстакаде метанола. На разгрузочном пути СУГ могут быть размещены до 18 ж/д вагонов. Сливная эстакада оборудована устройствами верхнего слива (стояками верхнего слива) в количестве 18 единиц. Производительность одного стояка слива составляет 40 </a:t>
            </a:r>
            <a:r>
              <a:rPr lang="ru-RU" dirty="0" err="1"/>
              <a:t>м3</a:t>
            </a:r>
            <a:r>
              <a:rPr lang="ru-RU" dirty="0"/>
              <a:t>/ч.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A902B-DDCD-A641-BEDD-57C1F77A9D6C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2953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A902B-DDCD-A641-BEDD-57C1F77A9D6C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398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Данные </a:t>
            </a:r>
            <a:r>
              <a:rPr lang="ru-RU" dirty="0" err="1"/>
              <a:t>Портстат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A902B-DDCD-A641-BEDD-57C1F77A9D6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737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 Дальневосточном бассейне планируется завершить сразу три проекта. В их число входят специализированный угольный перегрузочный комплекс общего пользования в районе мыса Открытый, Приморский край (увеличение мощности на 1,55 млн тонн) и новый специализированный порт в бухте Суходол мощностью 6 млн тонн. Помимо этого,  планируется завершить реконструкцию гидротехнических сооружений причалов №34 и №35 в акватории морского порта Восточный (0,5 млн тонн).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Montserrat"/>
              </a:rPr>
              <a:t>ООО «Морской порт «Коулстар» арендовала земельный участок площадью 469 689 м² в устье реки Хмыловка (Приморский край, г. Находка, п. Врангель) у АО «ВНХК», которое на 100% принадлежит «Роснефти».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A902B-DDCD-A641-BEDD-57C1F77A9D6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3749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A902B-DDCD-A641-BEDD-57C1F77A9D6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2273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В Дальневосточном бассейне планируется завершить сразу три проекта. В их число входят специализированный угольный перегрузочный комплекс общего пользования в районе мыса Открытый, Приморский край (увеличение мощности на 1,55 млн тонн) и новый специализированный порт в бухте Суходол мощностью 6 млн тонн. Помимо этого,  планируется завершить реконструкцию гидротехнических сооружений причалов №34 и №35 в акватории морского порта Восточный (0,5 млн тонн).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Montserrat"/>
              </a:rPr>
              <a:t>ООО «Морской порт «Коулстар» арендовала земельный участок площадью 469 689 м² в устье реки Хмыловка (Приморский край, г. Находка, п. Врангель) у АО «ВНХК», которое на 100% принадлежит «Роснефти».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A902B-DDCD-A641-BEDD-57C1F77A9D6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214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A902B-DDCD-A641-BEDD-57C1F77A9D6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4320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A902B-DDCD-A641-BEDD-57C1F77A9D6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4543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7A902B-DDCD-A641-BEDD-57C1F77A9D6C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4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AA42E1-65E8-314B-8B7B-FA66A8E6F2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0082390" cy="56705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363" y="2026751"/>
            <a:ext cx="9359900" cy="1015072"/>
          </a:xfrm>
        </p:spPr>
        <p:txBody>
          <a:bodyPr lIns="0" rIns="0" anchor="t">
            <a:normAutofit/>
          </a:bodyPr>
          <a:lstStyle>
            <a:lvl1pPr algn="l">
              <a:defRPr lang="ru-RU" sz="3000" b="1" smtClean="0">
                <a:solidFill>
                  <a:schemeClr val="bg1"/>
                </a:solidFill>
                <a:effectLst/>
              </a:defRPr>
            </a:lvl1pPr>
          </a:lstStyle>
          <a:p>
            <a:endParaRPr lang="ru-RU" dirty="0">
              <a:solidFill>
                <a:srgbClr val="FFFFFF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363" y="3310592"/>
            <a:ext cx="9359900" cy="880955"/>
          </a:xfrm>
        </p:spPr>
        <p:txBody>
          <a:bodyPr lIns="0" rIns="0" anchor="t">
            <a:normAutofit/>
          </a:bodyPr>
          <a:lstStyle>
            <a:lvl1pPr marL="0" indent="0" algn="l">
              <a:lnSpc>
                <a:spcPts val="1620"/>
              </a:lnSpc>
              <a:spcBef>
                <a:spcPts val="300"/>
              </a:spcBef>
              <a:buNone/>
              <a:defRPr lang="ru-RU" sz="1600" smtClean="0">
                <a:solidFill>
                  <a:schemeClr val="bg1"/>
                </a:solidFill>
                <a:effectLst/>
              </a:defRPr>
            </a:lvl1pPr>
            <a:lvl2pPr marL="378013" indent="0" algn="ctr">
              <a:buNone/>
              <a:defRPr sz="1654"/>
            </a:lvl2pPr>
            <a:lvl3pPr marL="756026" indent="0" algn="ctr">
              <a:buNone/>
              <a:defRPr sz="1488"/>
            </a:lvl3pPr>
            <a:lvl4pPr marL="1134039" indent="0" algn="ctr">
              <a:buNone/>
              <a:defRPr sz="1323"/>
            </a:lvl4pPr>
            <a:lvl5pPr marL="1512052" indent="0" algn="ctr">
              <a:buNone/>
              <a:defRPr sz="1323"/>
            </a:lvl5pPr>
            <a:lvl6pPr marL="1890065" indent="0" algn="ctr">
              <a:buNone/>
              <a:defRPr sz="1323"/>
            </a:lvl6pPr>
            <a:lvl7pPr marL="2268078" indent="0" algn="ctr">
              <a:buNone/>
              <a:defRPr sz="1323"/>
            </a:lvl7pPr>
            <a:lvl8pPr marL="2646091" indent="0" algn="ctr">
              <a:buNone/>
              <a:defRPr sz="1323"/>
            </a:lvl8pPr>
            <a:lvl9pPr marL="3024104" indent="0" algn="ctr">
              <a:buNone/>
              <a:defRPr sz="1323"/>
            </a:lvl9pPr>
          </a:lstStyle>
          <a:p>
            <a:endParaRPr lang="ru-RU" dirty="0">
              <a:solidFill>
                <a:srgbClr val="FFFFFF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7819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" y="0"/>
            <a:ext cx="10079623" cy="5670550"/>
          </a:xfrm>
          <a:prstGeom prst="rect">
            <a:avLst/>
          </a:prstGeom>
        </p:spPr>
      </p:pic>
      <p:sp>
        <p:nvSpPr>
          <p:cNvPr id="14" name="Дата 13">
            <a:extLst>
              <a:ext uri="{FF2B5EF4-FFF2-40B4-BE49-F238E27FC236}">
                <a16:creationId xmlns:a16="http://schemas.microsoft.com/office/drawing/2014/main" id="{00876C4D-1CB5-0D44-A4CA-493E49BAB7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0363" y="5436392"/>
            <a:ext cx="2266950" cy="183703"/>
          </a:xfrm>
        </p:spPr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15" name="Номер слайда 14">
            <a:extLst>
              <a:ext uri="{FF2B5EF4-FFF2-40B4-BE49-F238E27FC236}">
                <a16:creationId xmlns:a16="http://schemas.microsoft.com/office/drawing/2014/main" id="{17451A78-9409-674F-A7B5-6002C40AEE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452122" y="5436221"/>
            <a:ext cx="2268141" cy="183873"/>
          </a:xfrm>
        </p:spPr>
        <p:txBody>
          <a:bodyPr/>
          <a:lstStyle/>
          <a:p>
            <a:fld id="{6DDB5B0B-AFA9-F949-8A7F-2F20C4F88E5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360363" y="200973"/>
            <a:ext cx="202168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</a:rPr>
              <a:t>Содержание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2" hasCustomPrompt="1"/>
          </p:nvPr>
        </p:nvSpPr>
        <p:spPr>
          <a:xfrm>
            <a:off x="360363" y="1069933"/>
            <a:ext cx="7775575" cy="287337"/>
          </a:xfrm>
          <a:noFill/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Часть 1. Название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360363" y="1457240"/>
            <a:ext cx="7775575" cy="1307391"/>
          </a:xfrm>
        </p:spPr>
        <p:txBody>
          <a:bodyPr>
            <a:normAutofit/>
          </a:bodyPr>
          <a:lstStyle>
            <a:lvl1pPr marL="0" indent="-2160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Calibri" panose="020F0502020204030204" pitchFamily="34" charset="0"/>
              <a:buChar char="●"/>
              <a:defRPr sz="1400"/>
            </a:lvl1pPr>
          </a:lstStyle>
          <a:p>
            <a:pPr lvl="0"/>
            <a:r>
              <a:rPr lang="ru-RU" dirty="0"/>
              <a:t>Название</a:t>
            </a:r>
          </a:p>
        </p:txBody>
      </p:sp>
    </p:spTree>
    <p:extLst>
      <p:ext uri="{BB962C8B-B14F-4D97-AF65-F5344CB8AC3E}">
        <p14:creationId xmlns:p14="http://schemas.microsoft.com/office/powerpoint/2010/main" val="38032546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едставление компан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" y="0"/>
            <a:ext cx="10079623" cy="5670550"/>
          </a:xfrm>
          <a:prstGeom prst="rect">
            <a:avLst/>
          </a:prstGeom>
        </p:spPr>
      </p:pic>
      <p:sp>
        <p:nvSpPr>
          <p:cNvPr id="14" name="Дата 13">
            <a:extLst>
              <a:ext uri="{FF2B5EF4-FFF2-40B4-BE49-F238E27FC236}">
                <a16:creationId xmlns:a16="http://schemas.microsoft.com/office/drawing/2014/main" id="{00876C4D-1CB5-0D44-A4CA-493E49BAB7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0363" y="5436392"/>
            <a:ext cx="2266950" cy="183703"/>
          </a:xfrm>
        </p:spPr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15" name="Номер слайда 14">
            <a:extLst>
              <a:ext uri="{FF2B5EF4-FFF2-40B4-BE49-F238E27FC236}">
                <a16:creationId xmlns:a16="http://schemas.microsoft.com/office/drawing/2014/main" id="{17451A78-9409-674F-A7B5-6002C40AEE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452122" y="5436221"/>
            <a:ext cx="2268141" cy="183873"/>
          </a:xfrm>
        </p:spPr>
        <p:txBody>
          <a:bodyPr/>
          <a:lstStyle/>
          <a:p>
            <a:fld id="{6DDB5B0B-AFA9-F949-8A7F-2F20C4F88E5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Заголовок 15">
            <a:extLst>
              <a:ext uri="{FF2B5EF4-FFF2-40B4-BE49-F238E27FC236}">
                <a16:creationId xmlns:a16="http://schemas.microsoft.com/office/drawing/2014/main" id="{461ADDE0-7370-3A42-97C6-C38BDBDB67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363" y="121443"/>
            <a:ext cx="7488237" cy="485775"/>
          </a:xfrm>
        </p:spPr>
        <p:txBody>
          <a:bodyPr lIns="0" rIns="0">
            <a:normAutofit/>
          </a:bodyPr>
          <a:lstStyle>
            <a:lvl1pPr>
              <a:defRPr sz="2000" b="1" i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sz="2000" b="1" dirty="0">
                <a:solidFill>
                  <a:schemeClr val="tx2"/>
                </a:solidFill>
              </a:rPr>
              <a:t>Заголовок</a:t>
            </a:r>
          </a:p>
        </p:txBody>
      </p:sp>
      <p:pic>
        <p:nvPicPr>
          <p:cNvPr id="29" name="Рисунок 2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543" y="1139432"/>
            <a:ext cx="6872579" cy="389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9021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би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" y="0"/>
            <a:ext cx="10079623" cy="567055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944688" y="2526565"/>
            <a:ext cx="6191250" cy="390691"/>
          </a:xfrm>
        </p:spPr>
        <p:txBody>
          <a:bodyPr lIns="0" rIns="0" anchor="t">
            <a:normAutofit/>
          </a:bodyPr>
          <a:lstStyle>
            <a:lvl1pPr algn="ctr">
              <a:defRPr lang="ru-RU" sz="3000" b="1" smtClean="0">
                <a:solidFill>
                  <a:schemeClr val="tx2"/>
                </a:solidFill>
                <a:effectLst/>
              </a:defRPr>
            </a:lvl1pPr>
          </a:lstStyle>
          <a:p>
            <a:r>
              <a:rPr lang="ru-RU" dirty="0"/>
              <a:t>Название раздела</a:t>
            </a:r>
            <a:endParaRPr lang="ru-RU" dirty="0">
              <a:solidFill>
                <a:srgbClr val="FFFFFF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8" name="Дата 13">
            <a:extLst>
              <a:ext uri="{FF2B5EF4-FFF2-40B4-BE49-F238E27FC236}">
                <a16:creationId xmlns:a16="http://schemas.microsoft.com/office/drawing/2014/main" id="{00876C4D-1CB5-0D44-A4CA-493E49BAB7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0363" y="5436392"/>
            <a:ext cx="2266950" cy="183703"/>
          </a:xfrm>
        </p:spPr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19" name="Номер слайда 14">
            <a:extLst>
              <a:ext uri="{FF2B5EF4-FFF2-40B4-BE49-F238E27FC236}">
                <a16:creationId xmlns:a16="http://schemas.microsoft.com/office/drawing/2014/main" id="{17451A78-9409-674F-A7B5-6002C40AEE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452122" y="5436221"/>
            <a:ext cx="2268141" cy="183873"/>
          </a:xfrm>
        </p:spPr>
        <p:txBody>
          <a:bodyPr/>
          <a:lstStyle/>
          <a:p>
            <a:fld id="{6DDB5B0B-AFA9-F949-8A7F-2F20C4F88E5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13153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повой слайд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" y="0"/>
            <a:ext cx="10079623" cy="5670550"/>
          </a:xfrm>
          <a:prstGeom prst="rect">
            <a:avLst/>
          </a:prstGeom>
        </p:spPr>
      </p:pic>
      <p:sp>
        <p:nvSpPr>
          <p:cNvPr id="14" name="Дата 13">
            <a:extLst>
              <a:ext uri="{FF2B5EF4-FFF2-40B4-BE49-F238E27FC236}">
                <a16:creationId xmlns:a16="http://schemas.microsoft.com/office/drawing/2014/main" id="{00876C4D-1CB5-0D44-A4CA-493E49BAB7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0363" y="5436392"/>
            <a:ext cx="2266950" cy="183703"/>
          </a:xfrm>
        </p:spPr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15" name="Номер слайда 14">
            <a:extLst>
              <a:ext uri="{FF2B5EF4-FFF2-40B4-BE49-F238E27FC236}">
                <a16:creationId xmlns:a16="http://schemas.microsoft.com/office/drawing/2014/main" id="{17451A78-9409-674F-A7B5-6002C40AEE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452122" y="5436221"/>
            <a:ext cx="2268141" cy="183873"/>
          </a:xfrm>
        </p:spPr>
        <p:txBody>
          <a:bodyPr/>
          <a:lstStyle/>
          <a:p>
            <a:fld id="{6DDB5B0B-AFA9-F949-8A7F-2F20C4F88E5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Заголовок 15">
            <a:extLst>
              <a:ext uri="{FF2B5EF4-FFF2-40B4-BE49-F238E27FC236}">
                <a16:creationId xmlns:a16="http://schemas.microsoft.com/office/drawing/2014/main" id="{461ADDE0-7370-3A42-97C6-C38BDBDB6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363" y="121443"/>
            <a:ext cx="7488237" cy="485775"/>
          </a:xfrm>
        </p:spPr>
        <p:txBody>
          <a:bodyPr lIns="0" rIns="0">
            <a:normAutofit/>
          </a:bodyPr>
          <a:lstStyle>
            <a:lvl1pPr>
              <a:defRPr sz="2000" b="1" i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9423482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 за внимание!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AA42E1-65E8-314B-8B7B-FA66A8E6F2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0082390" cy="5670550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2792879" y="2692400"/>
            <a:ext cx="4494867" cy="65248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ru-RU" sz="364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Спасибо за внимание!</a:t>
            </a:r>
            <a:endParaRPr lang="ru-RU" sz="3640" b="1" dirty="0"/>
          </a:p>
        </p:txBody>
      </p:sp>
    </p:spTree>
    <p:extLst>
      <p:ext uri="{BB962C8B-B14F-4D97-AF65-F5344CB8AC3E}">
        <p14:creationId xmlns:p14="http://schemas.microsoft.com/office/powerpoint/2010/main" val="13474054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повой слайд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A1A9F05-2A93-8C4D-B586-A8053CA70E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0082390" cy="5670550"/>
          </a:xfrm>
          <a:prstGeom prst="rect">
            <a:avLst/>
          </a:prstGeom>
        </p:spPr>
      </p:pic>
      <p:sp>
        <p:nvSpPr>
          <p:cNvPr id="14" name="Дата 13">
            <a:extLst>
              <a:ext uri="{FF2B5EF4-FFF2-40B4-BE49-F238E27FC236}">
                <a16:creationId xmlns:a16="http://schemas.microsoft.com/office/drawing/2014/main" id="{00876C4D-1CB5-0D44-A4CA-493E49BAB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15" name="Номер слайда 14">
            <a:extLst>
              <a:ext uri="{FF2B5EF4-FFF2-40B4-BE49-F238E27FC236}">
                <a16:creationId xmlns:a16="http://schemas.microsoft.com/office/drawing/2014/main" id="{17451A78-9409-674F-A7B5-6002C40AEE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Заголовок 15">
            <a:extLst>
              <a:ext uri="{FF2B5EF4-FFF2-40B4-BE49-F238E27FC236}">
                <a16:creationId xmlns:a16="http://schemas.microsoft.com/office/drawing/2014/main" id="{461ADDE0-7370-3A42-97C6-C38BDBDB6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771" y="-6775"/>
            <a:ext cx="8694539" cy="1096044"/>
          </a:xfrm>
        </p:spPr>
        <p:txBody>
          <a:bodyPr>
            <a:normAutofit/>
          </a:bodyPr>
          <a:lstStyle>
            <a:lvl1pPr>
              <a:defRPr sz="24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 hasCustomPrompt="1"/>
          </p:nvPr>
        </p:nvSpPr>
        <p:spPr>
          <a:xfrm>
            <a:off x="261771" y="1143000"/>
            <a:ext cx="9458492" cy="614363"/>
          </a:xfrm>
        </p:spPr>
        <p:txBody>
          <a:bodyPr/>
          <a:lstStyle>
            <a:lvl1pPr marL="0" indent="0">
              <a:buNone/>
              <a:defRPr sz="1600" b="1"/>
            </a:lvl1pPr>
            <a:lvl2pPr marL="378013" indent="0">
              <a:buNone/>
              <a:defRPr/>
            </a:lvl2pPr>
            <a:lvl3pPr marL="756026" indent="0">
              <a:buNone/>
              <a:defRPr/>
            </a:lvl3pPr>
            <a:lvl4pPr marL="1134039" indent="0">
              <a:buNone/>
              <a:defRPr/>
            </a:lvl4pPr>
            <a:lvl5pPr>
              <a:defRPr/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2" name="Текст 7"/>
          <p:cNvSpPr>
            <a:spLocks noGrp="1"/>
          </p:cNvSpPr>
          <p:nvPr>
            <p:ph type="body" sz="quarter" idx="13" hasCustomPrompt="1"/>
          </p:nvPr>
        </p:nvSpPr>
        <p:spPr>
          <a:xfrm>
            <a:off x="261771" y="1925087"/>
            <a:ext cx="5678654" cy="614363"/>
          </a:xfrm>
        </p:spPr>
        <p:txBody>
          <a:bodyPr>
            <a:normAutofit/>
          </a:bodyPr>
          <a:lstStyle>
            <a:lvl1pPr marL="0" indent="0">
              <a:buNone/>
              <a:defRPr sz="1400" b="0"/>
            </a:lvl1pPr>
            <a:lvl2pPr marL="378013" indent="0">
              <a:buNone/>
              <a:defRPr/>
            </a:lvl2pPr>
            <a:lvl3pPr marL="756026" indent="0">
              <a:buNone/>
              <a:defRPr/>
            </a:lvl3pPr>
            <a:lvl4pPr marL="1134039" indent="0">
              <a:buNone/>
              <a:defRPr/>
            </a:lvl4pPr>
            <a:lvl5pPr>
              <a:defRPr/>
            </a:lvl5pPr>
          </a:lstStyle>
          <a:p>
            <a:pPr lvl="0"/>
            <a:r>
              <a:rPr lang="ru-RU" dirty="0"/>
              <a:t>Текст_1</a:t>
            </a:r>
          </a:p>
        </p:txBody>
      </p:sp>
      <p:sp>
        <p:nvSpPr>
          <p:cNvPr id="13" name="Текст 7"/>
          <p:cNvSpPr>
            <a:spLocks noGrp="1"/>
          </p:cNvSpPr>
          <p:nvPr>
            <p:ph type="body" sz="quarter" idx="14" hasCustomPrompt="1"/>
          </p:nvPr>
        </p:nvSpPr>
        <p:spPr>
          <a:xfrm>
            <a:off x="261771" y="2712973"/>
            <a:ext cx="5678654" cy="614363"/>
          </a:xfrm>
        </p:spPr>
        <p:txBody>
          <a:bodyPr>
            <a:normAutofit/>
          </a:bodyPr>
          <a:lstStyle>
            <a:lvl1pPr marL="0" indent="0">
              <a:buNone/>
              <a:defRPr sz="1100" b="0"/>
            </a:lvl1pPr>
            <a:lvl2pPr marL="378013" indent="0">
              <a:buNone/>
              <a:defRPr/>
            </a:lvl2pPr>
            <a:lvl3pPr marL="756026" indent="0">
              <a:buNone/>
              <a:defRPr/>
            </a:lvl3pPr>
            <a:lvl4pPr marL="1134039" indent="0">
              <a:buNone/>
              <a:defRPr/>
            </a:lvl4pPr>
            <a:lvl5pPr>
              <a:defRPr/>
            </a:lvl5pPr>
          </a:lstStyle>
          <a:p>
            <a:pPr lvl="0"/>
            <a:r>
              <a:rPr lang="ru-RU" dirty="0"/>
              <a:t>Текст_2</a:t>
            </a:r>
          </a:p>
        </p:txBody>
      </p:sp>
      <p:sp>
        <p:nvSpPr>
          <p:cNvPr id="18" name="Текст 7"/>
          <p:cNvSpPr>
            <a:spLocks noGrp="1"/>
          </p:cNvSpPr>
          <p:nvPr>
            <p:ph type="body" sz="quarter" idx="15" hasCustomPrompt="1"/>
          </p:nvPr>
        </p:nvSpPr>
        <p:spPr>
          <a:xfrm>
            <a:off x="261771" y="3500859"/>
            <a:ext cx="5678654" cy="614363"/>
          </a:xfrm>
        </p:spPr>
        <p:txBody>
          <a:bodyPr>
            <a:normAutofit/>
          </a:bodyPr>
          <a:lstStyle>
            <a:lvl1pPr marL="0" indent="0">
              <a:buNone/>
              <a:defRPr sz="900" b="0"/>
            </a:lvl1pPr>
            <a:lvl2pPr marL="378013" indent="0">
              <a:buNone/>
              <a:defRPr/>
            </a:lvl2pPr>
            <a:lvl3pPr marL="756026" indent="0">
              <a:buNone/>
              <a:defRPr/>
            </a:lvl3pPr>
            <a:lvl4pPr marL="1134039" indent="0">
              <a:buNone/>
              <a:defRPr/>
            </a:lvl4pPr>
            <a:lvl5pPr>
              <a:defRPr/>
            </a:lvl5pPr>
          </a:lstStyle>
          <a:p>
            <a:pPr lvl="0"/>
            <a:r>
              <a:rPr lang="ru-RU" dirty="0"/>
              <a:t>Подпись</a:t>
            </a:r>
          </a:p>
        </p:txBody>
      </p:sp>
      <p:sp>
        <p:nvSpPr>
          <p:cNvPr id="19" name="Текст 7"/>
          <p:cNvSpPr>
            <a:spLocks noGrp="1"/>
          </p:cNvSpPr>
          <p:nvPr>
            <p:ph type="body" sz="quarter" idx="16" hasCustomPrompt="1"/>
          </p:nvPr>
        </p:nvSpPr>
        <p:spPr>
          <a:xfrm>
            <a:off x="261771" y="4278522"/>
            <a:ext cx="5678654" cy="614363"/>
          </a:xfrm>
        </p:spPr>
        <p:txBody>
          <a:bodyPr>
            <a:normAutofit/>
          </a:bodyPr>
          <a:lstStyle>
            <a:lvl1pPr marL="171450" indent="-171450">
              <a:buClr>
                <a:schemeClr val="accent1"/>
              </a:buClr>
              <a:buFont typeface="Calibri" panose="020F0502020204030204" pitchFamily="34" charset="0"/>
              <a:buChar char="●"/>
              <a:defRPr sz="1100" b="0"/>
            </a:lvl1pPr>
            <a:lvl2pPr marL="378013" indent="0">
              <a:buNone/>
              <a:defRPr/>
            </a:lvl2pPr>
            <a:lvl3pPr marL="756026" indent="0">
              <a:buNone/>
              <a:defRPr/>
            </a:lvl3pPr>
            <a:lvl4pPr marL="1134039" indent="0">
              <a:buNone/>
              <a:defRPr/>
            </a:lvl4pPr>
            <a:lvl5pPr>
              <a:defRPr/>
            </a:lvl5pPr>
          </a:lstStyle>
          <a:p>
            <a:pPr lvl="0"/>
            <a:r>
              <a:rPr lang="ru-RU" dirty="0"/>
              <a:t>Список</a:t>
            </a:r>
          </a:p>
        </p:txBody>
      </p:sp>
      <p:sp>
        <p:nvSpPr>
          <p:cNvPr id="20" name="Текст 7"/>
          <p:cNvSpPr>
            <a:spLocks noGrp="1"/>
          </p:cNvSpPr>
          <p:nvPr>
            <p:ph type="body" sz="quarter" idx="17" hasCustomPrompt="1"/>
          </p:nvPr>
        </p:nvSpPr>
        <p:spPr>
          <a:xfrm>
            <a:off x="6048375" y="1925086"/>
            <a:ext cx="3600450" cy="614363"/>
          </a:xfrm>
        </p:spPr>
        <p:txBody>
          <a:bodyPr>
            <a:normAutofit/>
          </a:bodyPr>
          <a:lstStyle>
            <a:lvl1pPr marL="228600" indent="-228600">
              <a:buClr>
                <a:schemeClr val="tx1"/>
              </a:buClr>
              <a:buFont typeface="+mj-lt"/>
              <a:buAutoNum type="arabicPeriod"/>
              <a:defRPr sz="1100" b="0"/>
            </a:lvl1pPr>
            <a:lvl2pPr marL="378013" indent="0">
              <a:buNone/>
              <a:defRPr/>
            </a:lvl2pPr>
            <a:lvl3pPr marL="756026" indent="0">
              <a:buNone/>
              <a:defRPr/>
            </a:lvl3pPr>
            <a:lvl4pPr marL="1134039" indent="0">
              <a:buNone/>
              <a:defRPr/>
            </a:lvl4pPr>
            <a:lvl5pPr>
              <a:defRPr/>
            </a:lvl5pPr>
          </a:lstStyle>
          <a:p>
            <a:pPr lvl="0"/>
            <a:r>
              <a:rPr lang="ru-RU" dirty="0"/>
              <a:t>Список</a:t>
            </a:r>
          </a:p>
        </p:txBody>
      </p:sp>
    </p:spTree>
    <p:extLst>
      <p:ext uri="{BB962C8B-B14F-4D97-AF65-F5344CB8AC3E}">
        <p14:creationId xmlns:p14="http://schemas.microsoft.com/office/powerpoint/2010/main" val="17823285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редставление компан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" y="0"/>
            <a:ext cx="10079623" cy="5670550"/>
          </a:xfrm>
          <a:prstGeom prst="rect">
            <a:avLst/>
          </a:prstGeom>
        </p:spPr>
      </p:pic>
      <p:sp>
        <p:nvSpPr>
          <p:cNvPr id="14" name="Дата 13">
            <a:extLst>
              <a:ext uri="{FF2B5EF4-FFF2-40B4-BE49-F238E27FC236}">
                <a16:creationId xmlns:a16="http://schemas.microsoft.com/office/drawing/2014/main" id="{00876C4D-1CB5-0D44-A4CA-493E49BAB7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0363" y="5436392"/>
            <a:ext cx="2266950" cy="183703"/>
          </a:xfrm>
        </p:spPr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15" name="Номер слайда 14">
            <a:extLst>
              <a:ext uri="{FF2B5EF4-FFF2-40B4-BE49-F238E27FC236}">
                <a16:creationId xmlns:a16="http://schemas.microsoft.com/office/drawing/2014/main" id="{17451A78-9409-674F-A7B5-6002C40AEE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452122" y="5436221"/>
            <a:ext cx="2268141" cy="183873"/>
          </a:xfrm>
        </p:spPr>
        <p:txBody>
          <a:bodyPr/>
          <a:lstStyle/>
          <a:p>
            <a:fld id="{6DDB5B0B-AFA9-F949-8A7F-2F20C4F88E5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360363" y="200973"/>
            <a:ext cx="771207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</a:rPr>
              <a:t>О компании «МОРСТРОЙТЕХНОЛОГИЯ»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360364" y="1572466"/>
            <a:ext cx="2987674" cy="35702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800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Helvetica" panose="020B0604020202020204" pitchFamily="2" charset="0"/>
              <a:buChar char="●"/>
            </a:pPr>
            <a:r>
              <a:rPr lang="ru-RU" sz="910" b="0" i="0" dirty="0">
                <a:solidFill>
                  <a:schemeClr val="tx1"/>
                </a:solidFill>
                <a:effectLst/>
                <a:latin typeface="Helvetica" panose="020B0604020202020204" pitchFamily="2" charset="0"/>
              </a:rPr>
              <a:t>Предпроектные проработки различной глубины</a:t>
            </a:r>
            <a:br>
              <a:rPr lang="en-US" sz="910" b="0" i="0" dirty="0">
                <a:solidFill>
                  <a:schemeClr val="tx1"/>
                </a:solidFill>
                <a:effectLst/>
                <a:latin typeface="Helvetica" panose="020B0604020202020204" pitchFamily="2" charset="0"/>
              </a:rPr>
            </a:br>
            <a:r>
              <a:rPr lang="ru-RU" sz="910" b="0" i="0" dirty="0">
                <a:solidFill>
                  <a:schemeClr val="tx1"/>
                </a:solidFill>
                <a:effectLst/>
                <a:latin typeface="Helvetica" panose="020B0604020202020204" pitchFamily="2" charset="0"/>
              </a:rPr>
              <a:t>и сложности: бизнес-планы, концепции, декларации</a:t>
            </a:r>
            <a:r>
              <a:rPr lang="en-US" sz="910" b="0" i="0" dirty="0">
                <a:solidFill>
                  <a:schemeClr val="tx1"/>
                </a:solidFill>
                <a:effectLst/>
                <a:latin typeface="Helvetica" panose="020B0604020202020204" pitchFamily="2" charset="0"/>
              </a:rPr>
              <a:t> </a:t>
            </a:r>
            <a:r>
              <a:rPr lang="ru-RU" sz="910" b="0" i="0" dirty="0">
                <a:solidFill>
                  <a:schemeClr val="tx1"/>
                </a:solidFill>
                <a:effectLst/>
                <a:latin typeface="Helvetica" panose="020B0604020202020204" pitchFamily="2" charset="0"/>
              </a:rPr>
              <a:t>о намерениях, обоснование инвестиций;</a:t>
            </a:r>
          </a:p>
          <a:p>
            <a:pPr marL="171450" indent="-1800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Helvetica" panose="020B0604020202020204" pitchFamily="2" charset="0"/>
              <a:buChar char="●"/>
            </a:pPr>
            <a:r>
              <a:rPr lang="ru-RU" sz="910" b="0" i="0" dirty="0">
                <a:solidFill>
                  <a:schemeClr val="tx1"/>
                </a:solidFill>
                <a:effectLst/>
                <a:latin typeface="Helvetica" panose="020B0604020202020204" pitchFamily="2" charset="0"/>
              </a:rPr>
              <a:t>Проектирование:</a:t>
            </a:r>
          </a:p>
          <a:p>
            <a:pPr marL="396000" lvl="1" indent="-1800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Helvetica" panose="020B0604020202020204" pitchFamily="2" charset="0"/>
              <a:buChar char="●"/>
            </a:pPr>
            <a:r>
              <a:rPr lang="ru-RU" sz="910" b="0" i="0" dirty="0">
                <a:solidFill>
                  <a:schemeClr val="tx1"/>
                </a:solidFill>
                <a:effectLst/>
                <a:latin typeface="Helvetica" panose="020B0604020202020204" pitchFamily="2" charset="0"/>
              </a:rPr>
              <a:t>универсальных и специализированных (контейнерных, навалочных, наливных и др.) портовых терминалов;</a:t>
            </a:r>
          </a:p>
          <a:p>
            <a:pPr marL="396000" lvl="1" indent="-1800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Helvetica" panose="020B0604020202020204" pitchFamily="2" charset="0"/>
              <a:buChar char="●"/>
            </a:pPr>
            <a:r>
              <a:rPr lang="ru-RU" sz="910" b="0" i="0" dirty="0">
                <a:solidFill>
                  <a:schemeClr val="tx1"/>
                </a:solidFill>
                <a:effectLst/>
                <a:latin typeface="Helvetica" panose="020B0604020202020204" pitchFamily="2" charset="0"/>
              </a:rPr>
              <a:t>объектов транспортно-складского назначения (логистических центров);</a:t>
            </a:r>
          </a:p>
          <a:p>
            <a:pPr marL="396000" lvl="1" indent="-1800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Helvetica" panose="020B0604020202020204" pitchFamily="2" charset="0"/>
              <a:buChar char="●"/>
            </a:pPr>
            <a:r>
              <a:rPr lang="ru-RU" sz="910" b="0" i="0" dirty="0">
                <a:solidFill>
                  <a:schemeClr val="tx1"/>
                </a:solidFill>
                <a:effectLst/>
                <a:latin typeface="Helvetica" panose="020B0604020202020204" pitchFamily="2" charset="0"/>
              </a:rPr>
              <a:t>гидротехнических сооружений (оптимизация конструкций);</a:t>
            </a:r>
          </a:p>
          <a:p>
            <a:pPr marL="171450" indent="-1800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Helvetica" panose="020B0604020202020204" pitchFamily="2" charset="0"/>
              <a:buChar char="●"/>
            </a:pPr>
            <a:r>
              <a:rPr lang="ru-RU" sz="910" b="0" i="0" dirty="0">
                <a:solidFill>
                  <a:schemeClr val="tx1"/>
                </a:solidFill>
                <a:effectLst/>
                <a:latin typeface="Helvetica" panose="020B0604020202020204" pitchFamily="2" charset="0"/>
              </a:rPr>
              <a:t>Авторский надзор и техническое сопровождение строительства;</a:t>
            </a:r>
          </a:p>
          <a:p>
            <a:pPr marL="171450" indent="-1800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Helvetica" panose="020B0604020202020204" pitchFamily="2" charset="0"/>
              <a:buChar char="●"/>
            </a:pPr>
            <a:r>
              <a:rPr lang="ru-RU" sz="910" b="0" i="0" dirty="0">
                <a:solidFill>
                  <a:schemeClr val="tx1"/>
                </a:solidFill>
                <a:effectLst/>
                <a:latin typeface="Helvetica" panose="020B0604020202020204" pitchFamily="2" charset="0"/>
              </a:rPr>
              <a:t>Генпроектирование;</a:t>
            </a:r>
          </a:p>
          <a:p>
            <a:pPr marL="171450" indent="-1800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Helvetica" panose="020B0604020202020204" pitchFamily="2" charset="0"/>
              <a:buChar char="●"/>
            </a:pPr>
            <a:r>
              <a:rPr lang="ru-RU" sz="910" b="0" i="0" dirty="0">
                <a:solidFill>
                  <a:schemeClr val="tx1"/>
                </a:solidFill>
                <a:effectLst/>
                <a:latin typeface="Helvetica" panose="020B0604020202020204" pitchFamily="2" charset="0"/>
              </a:rPr>
              <a:t>Консультационные и инжиниринговые услуги;</a:t>
            </a:r>
          </a:p>
          <a:p>
            <a:pPr marL="171450" indent="-1800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Helvetica" panose="020B0604020202020204" pitchFamily="2" charset="0"/>
              <a:buChar char="●"/>
            </a:pPr>
            <a:r>
              <a:rPr lang="ru-RU" sz="910" b="0" i="0" dirty="0">
                <a:solidFill>
                  <a:schemeClr val="tx1"/>
                </a:solidFill>
                <a:effectLst/>
                <a:latin typeface="Helvetica" panose="020B0604020202020204" pitchFamily="2" charset="0"/>
              </a:rPr>
              <a:t>Обследование причалов, зданий и сооружений;</a:t>
            </a:r>
          </a:p>
          <a:p>
            <a:pPr marL="171450" indent="-1800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Helvetica" panose="020B0604020202020204" pitchFamily="2" charset="0"/>
              <a:buChar char="●"/>
            </a:pPr>
            <a:r>
              <a:rPr lang="ru-RU" sz="910" b="0" i="0" dirty="0">
                <a:solidFill>
                  <a:schemeClr val="tx1"/>
                </a:solidFill>
                <a:effectLst/>
                <a:latin typeface="Helvetica" panose="020B0604020202020204" pitchFamily="2" charset="0"/>
              </a:rPr>
              <a:t>Инженерные изыскания;</a:t>
            </a:r>
          </a:p>
          <a:p>
            <a:pPr marL="171450" indent="-180000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90000"/>
              <a:buFont typeface="Helvetica" panose="020B0604020202020204" pitchFamily="2" charset="0"/>
              <a:buChar char="●"/>
            </a:pPr>
            <a:r>
              <a:rPr lang="ru-RU" sz="910" b="0" i="0" dirty="0">
                <a:solidFill>
                  <a:schemeClr val="tx1"/>
                </a:solidFill>
                <a:effectLst/>
                <a:latin typeface="Helvetica" panose="020B0604020202020204" pitchFamily="2" charset="0"/>
              </a:rPr>
              <a:t>Маркетинговые исследования грузопотоков, оптимизация логистики предприятий, оценка коммерческой эффективности.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360365" y="958608"/>
            <a:ext cx="2987674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7560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500" b="1" dirty="0">
                <a:latin typeface="Calibri" panose="020F0502020204030204" pitchFamily="34" charset="0"/>
                <a:cs typeface="Calibri" panose="020F0502020204030204" pitchFamily="34" charset="0"/>
              </a:rPr>
              <a:t>Профиль работы МСТ определяет наш подход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500" b="1" dirty="0">
                <a:latin typeface="Calibri" panose="020F0502020204030204" pitchFamily="34" charset="0"/>
                <a:cs typeface="Calibri" panose="020F0502020204030204" pitchFamily="34" charset="0"/>
              </a:rPr>
              <a:t>к анализу логистики:</a:t>
            </a:r>
          </a:p>
        </p:txBody>
      </p: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544" y="1139432"/>
            <a:ext cx="6820859" cy="386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7342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43" y="301905"/>
            <a:ext cx="8694539" cy="109604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1509521"/>
            <a:ext cx="8694539" cy="35979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ru-RU" dirty="0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52122" y="5311047"/>
            <a:ext cx="2268141" cy="301904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6DDB5B0B-AFA9-F949-8A7F-2F20C4F88E5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9" name="Дата 28">
            <a:extLst>
              <a:ext uri="{FF2B5EF4-FFF2-40B4-BE49-F238E27FC236}">
                <a16:creationId xmlns:a16="http://schemas.microsoft.com/office/drawing/2014/main" id="{83DC1192-846F-D146-8F88-8E3B72B48C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0363" y="5311326"/>
            <a:ext cx="2266950" cy="3016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9617991D-A7B0-CF49-BFD0-03BDBA5B8963}" type="datetime1">
              <a:rPr lang="ru-RU" smtClean="0"/>
              <a:pPr/>
              <a:t>18.06.2024</a:t>
            </a:fld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1717" y="0"/>
            <a:ext cx="1457957" cy="567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90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95" r:id="rId2"/>
    <p:sldLayoutId id="2147483897" r:id="rId3"/>
    <p:sldLayoutId id="2147483896" r:id="rId4"/>
    <p:sldLayoutId id="2147483892" r:id="rId5"/>
    <p:sldLayoutId id="2147483894" r:id="rId6"/>
    <p:sldLayoutId id="2147483898" r:id="rId7"/>
    <p:sldLayoutId id="2147483899" r:id="rId8"/>
  </p:sldLayoutIdLst>
  <p:hf hdr="0" ftr="0"/>
  <p:txStyles>
    <p:titleStyle>
      <a:lvl1pPr algn="l" defTabSz="756026" rtl="0" eaLnBrk="1" latinLnBrk="0" hangingPunct="1">
        <a:lnSpc>
          <a:spcPct val="90000"/>
        </a:lnSpc>
        <a:spcBef>
          <a:spcPct val="0"/>
        </a:spcBef>
        <a:buNone/>
        <a:defRPr sz="363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006" indent="-189006" algn="l" defTabSz="756026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7019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5032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4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1058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9071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7084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5097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3110" indent="-189006" algn="l" defTabSz="756026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8013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6026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4039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2052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90065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8078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6091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4104" algn="l" defTabSz="756026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27" userDrawn="1">
          <p15:clr>
            <a:srgbClr val="F26B43"/>
          </p15:clr>
        </p15:guide>
        <p15:guide id="3" pos="1111" userDrawn="1">
          <p15:clr>
            <a:srgbClr val="F26B43"/>
          </p15:clr>
        </p15:guide>
        <p15:guide id="4" pos="1225" userDrawn="1">
          <p15:clr>
            <a:srgbClr val="F26B43"/>
          </p15:clr>
        </p15:guide>
        <p15:guide id="5" pos="2109" userDrawn="1">
          <p15:clr>
            <a:srgbClr val="F26B43"/>
          </p15:clr>
        </p15:guide>
        <p15:guide id="6" pos="2222" userDrawn="1">
          <p15:clr>
            <a:srgbClr val="F26B43"/>
          </p15:clr>
        </p15:guide>
        <p15:guide id="7" pos="3107" userDrawn="1">
          <p15:clr>
            <a:srgbClr val="F26B43"/>
          </p15:clr>
        </p15:guide>
        <p15:guide id="8" pos="3220" userDrawn="1">
          <p15:clr>
            <a:srgbClr val="F26B43"/>
          </p15:clr>
        </p15:guide>
        <p15:guide id="9" pos="4105" userDrawn="1">
          <p15:clr>
            <a:srgbClr val="F26B43"/>
          </p15:clr>
        </p15:guide>
        <p15:guide id="10" pos="6123" userDrawn="1">
          <p15:clr>
            <a:srgbClr val="F26B43"/>
          </p15:clr>
        </p15:guide>
        <p15:guide id="11" orient="horz" pos="607" userDrawn="1">
          <p15:clr>
            <a:srgbClr val="F26B43"/>
          </p15:clr>
        </p15:guide>
        <p15:guide id="12" orient="horz" pos="3260" userDrawn="1">
          <p15:clr>
            <a:srgbClr val="F26B43"/>
          </p15:clr>
        </p15:guide>
        <p15:guide id="13" pos="4218" userDrawn="1">
          <p15:clr>
            <a:srgbClr val="F26B43"/>
          </p15:clr>
        </p15:guide>
        <p15:guide id="14" pos="5125" userDrawn="1">
          <p15:clr>
            <a:srgbClr val="F26B43"/>
          </p15:clr>
        </p15:guide>
        <p15:guide id="15" pos="52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gif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3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>
            <a:extLst>
              <a:ext uri="{FF2B5EF4-FFF2-40B4-BE49-F238E27FC236}">
                <a16:creationId xmlns:a16="http://schemas.microsoft.com/office/drawing/2014/main" id="{9BEBFC53-E443-2F49-A0EE-18D279C32B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chemeClr val="bg2">
                    <a:lumMod val="95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mbria" panose="02040503050406030204" pitchFamily="18" charset="0"/>
              </a:rPr>
              <a:t>Строительство и модернизация портов и терминалов России Тенденции, проекты, перспективы</a:t>
            </a:r>
            <a:r>
              <a:rPr lang="ru-RU" sz="2400" dirty="0">
                <a:solidFill>
                  <a:schemeClr val="bg2">
                    <a:lumMod val="95000"/>
                  </a:schemeClr>
                </a:solidFill>
                <a:effectLst/>
                <a:latin typeface="+mn-lt"/>
                <a:ea typeface="Times New Roman" panose="02020603050405020304" pitchFamily="18" charset="0"/>
                <a:cs typeface="Cambria" panose="02040503050406030204" pitchFamily="18" charset="0"/>
              </a:rPr>
              <a:t> </a:t>
            </a:r>
            <a:r>
              <a:rPr lang="ru-RU" b="0" dirty="0"/>
              <a:t>.</a:t>
            </a:r>
          </a:p>
        </p:txBody>
      </p:sp>
      <p:sp>
        <p:nvSpPr>
          <p:cNvPr id="23" name="Подзаголовок 22">
            <a:extLst>
              <a:ext uri="{FF2B5EF4-FFF2-40B4-BE49-F238E27FC236}">
                <a16:creationId xmlns:a16="http://schemas.microsoft.com/office/drawing/2014/main" id="{74C3A4C3-AF17-B747-B273-19D4E3C4D5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1600" dirty="0"/>
              <a:t>Александр Головизнин</a:t>
            </a:r>
          </a:p>
          <a:p>
            <a:r>
              <a:rPr lang="ru-RU" sz="1600" dirty="0"/>
              <a:t>ООО «</a:t>
            </a:r>
            <a:r>
              <a:rPr lang="ru-RU" sz="1600" dirty="0" err="1"/>
              <a:t>Морстройтехнология</a:t>
            </a:r>
            <a:r>
              <a:rPr lang="ru-RU" sz="1600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927358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502BDFE-F6E3-2671-1F73-6BC8E1130B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1800" y="1369528"/>
            <a:ext cx="2578462" cy="1561953"/>
          </a:xfrm>
          <a:prstGeom prst="rect">
            <a:avLst/>
          </a:prstGeom>
        </p:spPr>
      </p:pic>
      <p:sp>
        <p:nvSpPr>
          <p:cNvPr id="2" name="Дата 1">
            <a:extLst>
              <a:ext uri="{FF2B5EF4-FFF2-40B4-BE49-F238E27FC236}">
                <a16:creationId xmlns:a16="http://schemas.microsoft.com/office/drawing/2014/main" id="{9039680F-17D0-4AB0-A61E-DD5B5F720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C908D487-20E7-4D52-AEAE-771DC214CBE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05009D8-A223-4802-8BB5-79276B344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Угольный морской терминал «Порт Эльга»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5D51D8F6-DCB3-4D63-B61A-A64E87ADF6D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3794" y="1089269"/>
            <a:ext cx="5286470" cy="205293"/>
          </a:xfrm>
        </p:spPr>
        <p:txBody>
          <a:bodyPr>
            <a:noAutofit/>
          </a:bodyPr>
          <a:lstStyle/>
          <a:p>
            <a:r>
              <a:rPr lang="ru-RU" sz="1100" dirty="0"/>
              <a:t>Схема строительства железной дороги Эльга – </a:t>
            </a:r>
            <a:r>
              <a:rPr lang="ru-RU" sz="1100" dirty="0" err="1"/>
              <a:t>Чумикан</a:t>
            </a:r>
            <a:r>
              <a:rPr lang="ru-RU" sz="1100" dirty="0"/>
              <a:t> (Источник: «РБК»)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CE24F3E-DF1A-701B-921C-524AC354D0D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972" t="13709" r="6989" b="3978"/>
          <a:stretch/>
        </p:blipFill>
        <p:spPr>
          <a:xfrm>
            <a:off x="3777299" y="1257302"/>
            <a:ext cx="3364502" cy="2552195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1FF16D4-5B06-A8D5-0534-39179D411789}"/>
              </a:ext>
            </a:extLst>
          </p:cNvPr>
          <p:cNvSpPr/>
          <p:nvPr/>
        </p:nvSpPr>
        <p:spPr>
          <a:xfrm>
            <a:off x="3546275" y="1257408"/>
            <a:ext cx="898925" cy="5487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3C0F972-F412-D270-B828-7B39023A4B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6480" y="3332577"/>
            <a:ext cx="3063782" cy="1698211"/>
          </a:xfrm>
          <a:prstGeom prst="rect">
            <a:avLst/>
          </a:prstGeom>
        </p:spPr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id="{AD5E1F75-AE1A-4C0B-AE61-B33ADB0682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1148713"/>
            <a:ext cx="3816352" cy="404417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/>
              <a:t>Планы ООО «</a:t>
            </a:r>
            <a:r>
              <a:rPr lang="ru-RU" sz="1300" dirty="0" err="1"/>
              <a:t>Эльгауголь</a:t>
            </a:r>
            <a:r>
              <a:rPr lang="ru-RU" sz="1300" dirty="0"/>
              <a:t>» по добыче угля на 2023 год – 45 млн. т;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/>
              <a:t>Длина ж/д ветки составит 531 км, а с учетом разъездов и станций — 626 км;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/>
              <a:t>Пройдена экологическая экспертиза ПД терминала – 07.07.2023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/>
              <a:t>Планируемая мощность порта – 30 млн т;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/>
              <a:t>Порт расположится в районе мыса </a:t>
            </a:r>
            <a:r>
              <a:rPr lang="ru-RU" sz="1300" dirty="0" err="1"/>
              <a:t>Манорский</a:t>
            </a:r>
            <a:r>
              <a:rPr lang="ru-RU" sz="1300" dirty="0"/>
              <a:t> и сможет принимать до 4 судов одновременно (2 причала для судов дедвейтом до 55 тыс. т и 2 причала для судов дедвейтом до 85 тыс. т).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/>
              <a:t>Планируемые сроки завершения строительства </a:t>
            </a:r>
            <a:r>
              <a:rPr lang="ru-RU" sz="1300" dirty="0" err="1"/>
              <a:t>ж.д</a:t>
            </a:r>
            <a:r>
              <a:rPr lang="ru-RU" sz="1300" dirty="0"/>
              <a:t>. и порта – 2025 год;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/>
              <a:t>Период </a:t>
            </a:r>
            <a:r>
              <a:rPr lang="ru-RU" sz="1300" dirty="0" err="1"/>
              <a:t>безледовой</a:t>
            </a:r>
            <a:r>
              <a:rPr lang="ru-RU" sz="1300" dirty="0"/>
              <a:t> навигации в районе </a:t>
            </a:r>
            <a:r>
              <a:rPr lang="ru-RU" sz="1300" dirty="0" err="1"/>
              <a:t>Чумикана</a:t>
            </a:r>
            <a:r>
              <a:rPr lang="ru-RU" sz="1300" dirty="0"/>
              <a:t> составляет 2-3 месяца;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/>
              <a:t>Готовность свайных работ на причале - 100%, бетонных -90%;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/>
              <a:t>Планируется принять тестовый балкер в 2024 г.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15606B0-B7B0-C1F2-AC94-AA239C0B8A18}"/>
              </a:ext>
            </a:extLst>
          </p:cNvPr>
          <p:cNvSpPr txBox="1"/>
          <p:nvPr/>
        </p:nvSpPr>
        <p:spPr>
          <a:xfrm>
            <a:off x="7617586" y="1317830"/>
            <a:ext cx="14542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</a:rPr>
              <a:t>Строительство порта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A77648-BB20-5795-59A0-C2BE574DA7CF}"/>
              </a:ext>
            </a:extLst>
          </p:cNvPr>
          <p:cNvSpPr txBox="1"/>
          <p:nvPr/>
        </p:nvSpPr>
        <p:spPr>
          <a:xfrm>
            <a:off x="6654892" y="3332577"/>
            <a:ext cx="32191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</a:rPr>
              <a:t>Строительство Тихоокеанской железной дороги</a:t>
            </a:r>
          </a:p>
        </p:txBody>
      </p:sp>
    </p:spTree>
    <p:extLst>
      <p:ext uri="{BB962C8B-B14F-4D97-AF65-F5344CB8AC3E}">
        <p14:creationId xmlns:p14="http://schemas.microsoft.com/office/powerpoint/2010/main" val="3673092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CFCCC11-2476-DB84-1C0F-D7B303E56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4C3E1CEA-FA81-0E3B-611B-B5B79C2DA37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1A462C0-775B-824F-3D2A-637F45975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Угольные мощности в Азово-Черноморском бассейне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4419431-D883-79D6-3162-DEB68A18B8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963613"/>
            <a:ext cx="4572000" cy="3563937"/>
          </a:xfrm>
        </p:spPr>
        <p:txBody>
          <a:bodyPr>
            <a:normAutofit/>
          </a:bodyPr>
          <a:lstStyle/>
          <a:p>
            <a:r>
              <a:rPr lang="ru-RU" dirty="0"/>
              <a:t>В Азово-Черноморском бассейне единственным крупным игроком остается «ОТЭКО» с мощностями на уровне 60 млн тонн.</a:t>
            </a:r>
          </a:p>
          <a:p>
            <a:r>
              <a:rPr lang="ru-RU" dirty="0"/>
              <a:t>Терминал продолжает развиваться и наращивать мощности, в том числе за счет увеличения количества и модернизации технологического оборудования.</a:t>
            </a:r>
          </a:p>
          <a:p>
            <a:r>
              <a:rPr lang="ru-RU" dirty="0"/>
              <a:t>При этом пиковый грузооборот терминала пришелся на 2022 г и составил 30 млн тонн.</a:t>
            </a:r>
          </a:p>
          <a:p>
            <a:r>
              <a:rPr lang="ru-RU" dirty="0"/>
              <a:t>В конце 2023 - начале 2024 производители бойкотируют терминал «ОТЭКО» из-за завышенных ставок на перевалку.</a:t>
            </a:r>
          </a:p>
          <a:p>
            <a:r>
              <a:rPr lang="ru-RU" dirty="0"/>
              <a:t>Погрузка угля на экспорт через порты Азово-Черноморского бассейна в 1-м квартале 2024 упала на 58,3%, сократившись на 4,7 млн тонн.</a:t>
            </a:r>
          </a:p>
          <a:p>
            <a:r>
              <a:rPr lang="ru-RU" dirty="0"/>
              <a:t>На фоне этого ОАО РЖД вновь предлагает ввести на железных дорогах договоры типа «</a:t>
            </a:r>
            <a:r>
              <a:rPr lang="ru-RU" dirty="0" err="1"/>
              <a:t>ship-or-pay</a:t>
            </a:r>
            <a:r>
              <a:rPr lang="ru-RU" dirty="0"/>
              <a:t>».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D6775C26-A832-F090-983F-75B33C988E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51155" y="4275240"/>
            <a:ext cx="4669107" cy="614363"/>
          </a:xfrm>
        </p:spPr>
        <p:txBody>
          <a:bodyPr/>
          <a:lstStyle/>
          <a:p>
            <a:pPr algn="ctr"/>
            <a:r>
              <a:rPr lang="ru-RU" dirty="0"/>
              <a:t>Таманский терминал навалочных грузов «ОТЭКО»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71495A6-AB75-FC8B-9D05-4673EAC081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292"/>
          <a:stretch/>
        </p:blipFill>
        <p:spPr>
          <a:xfrm>
            <a:off x="5051155" y="963613"/>
            <a:ext cx="4669107" cy="329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708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1EF468C-7AB5-8666-3134-49FCE31BEB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2"/>
          <a:stretch/>
        </p:blipFill>
        <p:spPr bwMode="auto">
          <a:xfrm>
            <a:off x="5562509" y="3179274"/>
            <a:ext cx="2534750" cy="184907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D505E8D-8776-9468-BF5F-ECF9B4F600F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70" t="9488" r="2828" b="13084"/>
          <a:stretch/>
        </p:blipFill>
        <p:spPr>
          <a:xfrm>
            <a:off x="6951058" y="1928749"/>
            <a:ext cx="2769205" cy="17416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469" y="-6775"/>
            <a:ext cx="8446290" cy="1096044"/>
          </a:xfrm>
        </p:spPr>
        <p:txBody>
          <a:bodyPr lIns="0" tIns="0" rIns="0" bIns="0">
            <a:normAutofit/>
          </a:bodyPr>
          <a:lstStyle/>
          <a:p>
            <a:r>
              <a:rPr lang="ru-RU" dirty="0"/>
              <a:t>Перспективы развития угольных терминалов </a:t>
            </a:r>
            <a:br>
              <a:rPr lang="ru-RU" dirty="0"/>
            </a:br>
            <a:r>
              <a:rPr lang="ru-RU" dirty="0"/>
              <a:t>на Севере и Северо-Западе России</a:t>
            </a: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E2980A3B-8EDC-4CC0-8DDB-65A52D3922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8823410"/>
              </p:ext>
            </p:extLst>
          </p:nvPr>
        </p:nvGraphicFramePr>
        <p:xfrm>
          <a:off x="383519" y="2050618"/>
          <a:ext cx="4946623" cy="881770"/>
        </p:xfrm>
        <a:graphic>
          <a:graphicData uri="http://schemas.openxmlformats.org/drawingml/2006/table">
            <a:tbl>
              <a:tblPr/>
              <a:tblGrid>
                <a:gridCol w="749585">
                  <a:extLst>
                    <a:ext uri="{9D8B030D-6E8A-4147-A177-3AD203B41FA5}">
                      <a16:colId xmlns:a16="http://schemas.microsoft.com/office/drawing/2014/main" val="3544582619"/>
                    </a:ext>
                  </a:extLst>
                </a:gridCol>
                <a:gridCol w="2489772">
                  <a:extLst>
                    <a:ext uri="{9D8B030D-6E8A-4147-A177-3AD203B41FA5}">
                      <a16:colId xmlns:a16="http://schemas.microsoft.com/office/drawing/2014/main" val="3802799618"/>
                    </a:ext>
                  </a:extLst>
                </a:gridCol>
                <a:gridCol w="1707266">
                  <a:extLst>
                    <a:ext uri="{9D8B030D-6E8A-4147-A177-3AD203B41FA5}">
                      <a16:colId xmlns:a16="http://schemas.microsoft.com/office/drawing/2014/main" val="2729218436"/>
                    </a:ext>
                  </a:extLst>
                </a:gridCol>
              </a:tblGrid>
              <a:tr h="1720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Порт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Проект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Прирост мощностей, млн т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046971"/>
                  </a:ext>
                </a:extLst>
              </a:tr>
              <a:tr h="1705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Усть-Луга</a:t>
                      </a:r>
                    </a:p>
                  </a:txBody>
                  <a:tcPr marL="78429" marR="8714" marT="871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ООО "Луга Порт" («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Новотранс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Актив»)</a:t>
                      </a:r>
                    </a:p>
                  </a:txBody>
                  <a:tcPr marL="78429" marR="8714" marT="871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4220920"/>
                  </a:ext>
                </a:extLst>
              </a:tr>
              <a:tr h="1735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Приморск</a:t>
                      </a:r>
                    </a:p>
                  </a:txBody>
                  <a:tcPr marL="78429" marR="8714" marT="871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ООО "Приморский УПК« ???</a:t>
                      </a:r>
                    </a:p>
                  </a:txBody>
                  <a:tcPr marL="78429" marR="8714" marT="871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5539551"/>
                  </a:ext>
                </a:extLst>
              </a:tr>
              <a:tr h="15928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Мурманск</a:t>
                      </a:r>
                    </a:p>
                  </a:txBody>
                  <a:tcPr marL="78429" marR="8714" marT="871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ООО «Морской торговый порт «Лавна»</a:t>
                      </a:r>
                    </a:p>
                  </a:txBody>
                  <a:tcPr marL="78429" marR="8714" marT="871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0236858"/>
                  </a:ext>
                </a:extLst>
              </a:tr>
              <a:tr h="15928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Мурманск</a:t>
                      </a:r>
                    </a:p>
                  </a:txBody>
                  <a:tcPr marL="78429" marR="8714" marT="871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АО «ММТП»</a:t>
                      </a:r>
                    </a:p>
                  </a:txBody>
                  <a:tcPr marL="78429" marR="8714" marT="871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8714" marR="8714" marT="871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2076295"/>
                  </a:ext>
                </a:extLst>
              </a:tr>
            </a:tbl>
          </a:graphicData>
        </a:graphic>
      </p:graphicFrame>
      <p:sp>
        <p:nvSpPr>
          <p:cNvPr id="5" name="Текст 8">
            <a:extLst>
              <a:ext uri="{FF2B5EF4-FFF2-40B4-BE49-F238E27FC236}">
                <a16:creationId xmlns:a16="http://schemas.microsoft.com/office/drawing/2014/main" id="{1DF8930A-C71B-FEB9-3579-93E32E90D202}"/>
              </a:ext>
            </a:extLst>
          </p:cNvPr>
          <p:cNvSpPr txBox="1">
            <a:spLocks/>
          </p:cNvSpPr>
          <p:nvPr/>
        </p:nvSpPr>
        <p:spPr>
          <a:xfrm>
            <a:off x="261771" y="1089269"/>
            <a:ext cx="9350542" cy="913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Clr>
                <a:schemeClr val="accent1"/>
              </a:buClr>
              <a:buFont typeface="Calibri" panose="020F0502020204030204" pitchFamily="34" charset="0"/>
              <a:buChar char="●"/>
              <a:defRPr sz="11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300" dirty="0"/>
              <a:t>В 2019 году инициировано большое количество проектов по перевалке угля, в 2020-2021 годах они были приостановлены;</a:t>
            </a:r>
          </a:p>
          <a:p>
            <a:r>
              <a:rPr lang="ru-RU" sz="1300" dirty="0"/>
              <a:t>Во 2-м квартале 2022 года вырос спрос на перевалку угля, с углем начал работать терминал «</a:t>
            </a:r>
            <a:r>
              <a:rPr lang="ru-RU" sz="1300" dirty="0" err="1"/>
              <a:t>Ультрамар</a:t>
            </a:r>
            <a:r>
              <a:rPr lang="ru-RU" sz="1300" dirty="0"/>
              <a:t>» в Усть-Луге;</a:t>
            </a:r>
          </a:p>
          <a:p>
            <a:r>
              <a:rPr lang="ru-RU" sz="1300" dirty="0"/>
              <a:t>С августа 2022 года ЕС отказывается от российского угля, грузовая база для российских терминалов под вопросом.</a:t>
            </a:r>
          </a:p>
          <a:p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EDC6CC-22B1-48D6-3DE7-2709760BF7EF}"/>
              </a:ext>
            </a:extLst>
          </p:cNvPr>
          <p:cNvSpPr txBox="1"/>
          <p:nvPr/>
        </p:nvSpPr>
        <p:spPr>
          <a:xfrm>
            <a:off x="5512055" y="4794376"/>
            <a:ext cx="26356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</a:rPr>
              <a:t>Схема угольного терминала «</a:t>
            </a:r>
            <a:r>
              <a:rPr lang="ru-RU" sz="1100" b="1" dirty="0" err="1">
                <a:solidFill>
                  <a:schemeClr val="bg1"/>
                </a:solidFill>
              </a:rPr>
              <a:t>Лугапорт</a:t>
            </a:r>
            <a:r>
              <a:rPr lang="ru-RU" sz="1100" b="1" dirty="0">
                <a:solidFill>
                  <a:schemeClr val="bg1"/>
                </a:solidFill>
              </a:rPr>
              <a:t>»</a:t>
            </a:r>
          </a:p>
        </p:txBody>
      </p:sp>
      <p:sp>
        <p:nvSpPr>
          <p:cNvPr id="6" name="Текст 7">
            <a:extLst>
              <a:ext uri="{FF2B5EF4-FFF2-40B4-BE49-F238E27FC236}">
                <a16:creationId xmlns:a16="http://schemas.microsoft.com/office/drawing/2014/main" id="{289A5940-BD82-6653-9BE0-D1C138370A88}"/>
              </a:ext>
            </a:extLst>
          </p:cNvPr>
          <p:cNvSpPr txBox="1">
            <a:spLocks/>
          </p:cNvSpPr>
          <p:nvPr/>
        </p:nvSpPr>
        <p:spPr>
          <a:xfrm>
            <a:off x="383519" y="1860833"/>
            <a:ext cx="4952114" cy="2565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9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/>
              <a:t>Перечень актуальных проектов угольных терминалов на севере и северо-западе</a:t>
            </a:r>
          </a:p>
          <a:p>
            <a:pPr algn="ctr"/>
            <a:endParaRPr lang="ru-RU" dirty="0"/>
          </a:p>
        </p:txBody>
      </p:sp>
      <p:sp>
        <p:nvSpPr>
          <p:cNvPr id="7" name="Текст 4">
            <a:extLst>
              <a:ext uri="{FF2B5EF4-FFF2-40B4-BE49-F238E27FC236}">
                <a16:creationId xmlns:a16="http://schemas.microsoft.com/office/drawing/2014/main" id="{C38B5FCE-367B-2184-C507-31944B720D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1771" y="2960195"/>
            <a:ext cx="3052449" cy="277833"/>
          </a:xfrm>
        </p:spPr>
        <p:txBody>
          <a:bodyPr/>
          <a:lstStyle/>
          <a:p>
            <a:r>
              <a:rPr lang="ru-RU" sz="1300" dirty="0"/>
              <a:t>ООО «Морской торговый порт «Лавна»</a:t>
            </a:r>
          </a:p>
          <a:p>
            <a:endParaRPr lang="ru-RU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239582E-E783-B097-8213-DD3ECAA438E7}"/>
              </a:ext>
            </a:extLst>
          </p:cNvPr>
          <p:cNvSpPr txBox="1">
            <a:spLocks/>
          </p:cNvSpPr>
          <p:nvPr/>
        </p:nvSpPr>
        <p:spPr>
          <a:xfrm>
            <a:off x="267261" y="3141333"/>
            <a:ext cx="5062881" cy="159941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71450" indent="-17145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Clr>
                <a:schemeClr val="accent1"/>
              </a:buClr>
              <a:buFont typeface="Calibri" panose="020F0502020204030204" pitchFamily="34" charset="0"/>
              <a:buChar char="●"/>
              <a:defRPr sz="11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300" dirty="0"/>
              <a:t>Договор «</a:t>
            </a:r>
            <a:r>
              <a:rPr lang="ru-RU" sz="1300" dirty="0" err="1"/>
              <a:t>take-or-pay</a:t>
            </a:r>
            <a:r>
              <a:rPr lang="ru-RU" sz="1300" dirty="0"/>
              <a:t>» между ООО «МТП «Лавна» и АО «ЦРПИ» с плановым объёмом перевалки 18 млн т/год;</a:t>
            </a:r>
          </a:p>
          <a:p>
            <a:r>
              <a:rPr lang="ru-RU" sz="1300" dirty="0"/>
              <a:t>Запуск движения по </a:t>
            </a:r>
            <a:r>
              <a:rPr lang="ru-RU" sz="1300" dirty="0" err="1"/>
              <a:t>ж.д</a:t>
            </a:r>
            <a:r>
              <a:rPr lang="ru-RU" sz="1300" dirty="0"/>
              <a:t>. планируется в декабре 2023 года. За год надо построить 49 км железной дороги, мост через Тулому;</a:t>
            </a:r>
          </a:p>
          <a:p>
            <a:r>
              <a:rPr lang="ru-RU" sz="1300" dirty="0"/>
              <a:t>Общая готовность проекта – 68% (Июль 2023 года);</a:t>
            </a:r>
          </a:p>
          <a:p>
            <a:r>
              <a:rPr lang="ru-RU" sz="1300" dirty="0"/>
              <a:t>Ежегодная провозная способность подходов к Мурманску к 2025 году– 45 млн т.</a:t>
            </a:r>
          </a:p>
        </p:txBody>
      </p:sp>
      <p:sp>
        <p:nvSpPr>
          <p:cNvPr id="12" name="Текст 4">
            <a:extLst>
              <a:ext uri="{FF2B5EF4-FFF2-40B4-BE49-F238E27FC236}">
                <a16:creationId xmlns:a16="http://schemas.microsoft.com/office/drawing/2014/main" id="{BDDE413F-0767-97D1-D474-4CA3CDA872CA}"/>
              </a:ext>
            </a:extLst>
          </p:cNvPr>
          <p:cNvSpPr txBox="1">
            <a:spLocks/>
          </p:cNvSpPr>
          <p:nvPr/>
        </p:nvSpPr>
        <p:spPr>
          <a:xfrm>
            <a:off x="267261" y="4623372"/>
            <a:ext cx="3052449" cy="2778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300" dirty="0"/>
              <a:t>АО «ММТП» </a:t>
            </a:r>
          </a:p>
        </p:txBody>
      </p:sp>
      <p:sp>
        <p:nvSpPr>
          <p:cNvPr id="13" name="Текст 8">
            <a:extLst>
              <a:ext uri="{FF2B5EF4-FFF2-40B4-BE49-F238E27FC236}">
                <a16:creationId xmlns:a16="http://schemas.microsoft.com/office/drawing/2014/main" id="{831C2251-ECCC-BE5C-DD49-00766052F650}"/>
              </a:ext>
            </a:extLst>
          </p:cNvPr>
          <p:cNvSpPr txBox="1">
            <a:spLocks/>
          </p:cNvSpPr>
          <p:nvPr/>
        </p:nvSpPr>
        <p:spPr>
          <a:xfrm>
            <a:off x="267262" y="4778152"/>
            <a:ext cx="5068371" cy="2778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Clr>
                <a:schemeClr val="accent1"/>
              </a:buClr>
              <a:buFont typeface="Calibri" panose="020F0502020204030204" pitchFamily="34" charset="0"/>
              <a:buChar char="●"/>
              <a:defRPr sz="11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300" dirty="0"/>
              <a:t>Проект дозагрузки судов на рейде.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6F0352-D784-2B21-0087-6FCC43670022}"/>
              </a:ext>
            </a:extLst>
          </p:cNvPr>
          <p:cNvSpPr txBox="1"/>
          <p:nvPr/>
        </p:nvSpPr>
        <p:spPr>
          <a:xfrm>
            <a:off x="8177847" y="2247521"/>
            <a:ext cx="159869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</a:rPr>
              <a:t>Моделирование угольного терминала «Лавна»</a:t>
            </a:r>
          </a:p>
        </p:txBody>
      </p:sp>
    </p:spTree>
    <p:extLst>
      <p:ext uri="{BB962C8B-B14F-4D97-AF65-F5344CB8AC3E}">
        <p14:creationId xmlns:p14="http://schemas.microsoft.com/office/powerpoint/2010/main" val="2302342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344905E-AEFB-E51E-EDE9-B4DC73186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F9EEE0EE-B8CE-389E-4EF3-A5925A7941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68E1D56-4F07-9496-AAD4-1F9153B70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Терминал </a:t>
            </a:r>
            <a:r>
              <a:rPr lang="ru-RU" dirty="0" err="1"/>
              <a:t>Ультрамар</a:t>
            </a:r>
            <a:endParaRPr lang="ru-RU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EDA3DDE5-126B-8E40-4AC7-3801388BC39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32627" y="1574815"/>
            <a:ext cx="4198262" cy="1893937"/>
          </a:xfrm>
        </p:spPr>
        <p:txBody>
          <a:bodyPr>
            <a:normAutofit/>
          </a:bodyPr>
          <a:lstStyle/>
          <a:p>
            <a:r>
              <a:rPr lang="ru-RU" dirty="0"/>
              <a:t>Планируется увеличение мощностей на 13 млн т к 2024;</a:t>
            </a:r>
          </a:p>
          <a:p>
            <a:r>
              <a:rPr lang="ru-RU" dirty="0"/>
              <a:t>Заявленная мощность – 25 млн т. </a:t>
            </a:r>
          </a:p>
          <a:p>
            <a:r>
              <a:rPr lang="ru-RU" dirty="0"/>
              <a:t>Объемы перевалки за 2023 составили 16 млн т;</a:t>
            </a:r>
          </a:p>
          <a:p>
            <a:r>
              <a:rPr lang="ru-RU" dirty="0"/>
              <a:t>Установлены пылезащитные экраны и системы орошения;</a:t>
            </a:r>
          </a:p>
          <a:p>
            <a:r>
              <a:rPr lang="ru-RU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Graphik LCG"/>
              </a:rPr>
              <a:t>Объём инвестиций на развитие терминала в 2024 г - 30 млрд </a:t>
            </a:r>
            <a:r>
              <a:rPr lang="ru-RU" b="0" i="0" dirty="0" err="1">
                <a:solidFill>
                  <a:srgbClr val="212529"/>
                </a:solidFill>
                <a:effectLst/>
                <a:highlight>
                  <a:srgbClr val="FFFFFF"/>
                </a:highlight>
                <a:latin typeface="Graphik LCG"/>
              </a:rPr>
              <a:t>руб</a:t>
            </a:r>
            <a:r>
              <a:rPr lang="ru-RU" b="0" i="0" dirty="0">
                <a:solidFill>
                  <a:srgbClr val="212529"/>
                </a:solidFill>
                <a:effectLst/>
                <a:highlight>
                  <a:srgbClr val="FFFFFF"/>
                </a:highlight>
                <a:latin typeface="Graphik LCG"/>
              </a:rPr>
              <a:t>;</a:t>
            </a:r>
          </a:p>
          <a:p>
            <a:r>
              <a:rPr lang="ru-RU" dirty="0"/>
              <a:t>План по перевалке на 2024 г - 30 млн т.</a:t>
            </a:r>
          </a:p>
          <a:p>
            <a:r>
              <a:rPr lang="ru-RU" dirty="0"/>
              <a:t>Правительством выделены 2 новых участка для развития терминала</a:t>
            </a:r>
          </a:p>
          <a:p>
            <a:endParaRPr lang="ru-RU" dirty="0"/>
          </a:p>
        </p:txBody>
      </p:sp>
      <p:sp>
        <p:nvSpPr>
          <p:cNvPr id="19" name="Текст 4">
            <a:extLst>
              <a:ext uri="{FF2B5EF4-FFF2-40B4-BE49-F238E27FC236}">
                <a16:creationId xmlns:a16="http://schemas.microsoft.com/office/drawing/2014/main" id="{72E1A894-8769-8D70-F2DF-1A30990A856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1771" y="1071479"/>
            <a:ext cx="5678654" cy="614363"/>
          </a:xfrm>
        </p:spPr>
        <p:txBody>
          <a:bodyPr/>
          <a:lstStyle/>
          <a:p>
            <a:r>
              <a:rPr lang="ru-RU" b="1" dirty="0"/>
              <a:t>Терминал задумывался как специализированный комплекс для удобрений, но начинает тяготеть к углю:</a:t>
            </a:r>
          </a:p>
          <a:p>
            <a:endParaRPr lang="ru-RU" dirty="0"/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38ACB743-D464-A36E-8E74-EC3EEC4FDBED}"/>
              </a:ext>
            </a:extLst>
          </p:cNvPr>
          <p:cNvGraphicFramePr>
            <a:graphicFrameLocks/>
          </p:cNvGraphicFramePr>
          <p:nvPr/>
        </p:nvGraphicFramePr>
        <p:xfrm>
          <a:off x="7562453" y="1157111"/>
          <a:ext cx="2157809" cy="4107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EAE9392-9F11-7C58-A368-05337E111C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590"/>
          <a:stretch/>
        </p:blipFill>
        <p:spPr>
          <a:xfrm>
            <a:off x="360363" y="3468752"/>
            <a:ext cx="2926846" cy="170649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F1269E6-4A53-BB27-3611-87450ECDB6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357"/>
          <a:stretch/>
        </p:blipFill>
        <p:spPr>
          <a:xfrm>
            <a:off x="4523439" y="1297781"/>
            <a:ext cx="3039014" cy="387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7052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EF0F8A1-2986-4E1E-9BD3-5FBC81DAB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4F26961-B90A-4B0A-B8DF-AD3AA937A01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1380853-CB21-4725-937A-FC82E1887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МТП «Лавна» (Мурманск)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95594EB7-D4D8-482D-8A0D-3BB95FEFA6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1143000"/>
            <a:ext cx="4174459" cy="4088958"/>
          </a:xfrm>
        </p:spPr>
        <p:txBody>
          <a:bodyPr>
            <a:normAutofit fontScale="92500" lnSpcReduction="10000"/>
          </a:bodyPr>
          <a:lstStyle/>
          <a:p>
            <a:r>
              <a:rPr lang="ru-RU" sz="1500" dirty="0"/>
              <a:t>ООО «Морской торговый порт «Лавна»</a:t>
            </a:r>
          </a:p>
          <a:p>
            <a:r>
              <a:rPr lang="ru-RU" sz="1500" dirty="0"/>
              <a:t>Заключен обязывающий договор по перевалке угольной продукции на принципах «</a:t>
            </a:r>
            <a:r>
              <a:rPr lang="ru-RU" sz="1500" dirty="0" err="1"/>
              <a:t>take-or-pay</a:t>
            </a:r>
            <a:r>
              <a:rPr lang="ru-RU" sz="1500" dirty="0"/>
              <a:t>» между ООО «Морской торговый порт «Лавна» и АО «ЦРПИ» с плановым объёмом перевалки 18 млн тонн угля в год.</a:t>
            </a:r>
          </a:p>
          <a:p>
            <a:r>
              <a:rPr lang="ru-RU" sz="1500" dirty="0"/>
              <a:t>Ожидаемые поставщики угля: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/>
              <a:t>Группа «</a:t>
            </a:r>
            <a:r>
              <a:rPr lang="ru-RU" sz="1500" dirty="0" err="1"/>
              <a:t>Сибантрацит</a:t>
            </a:r>
            <a:r>
              <a:rPr lang="ru-RU" sz="1500" dirty="0"/>
              <a:t>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/>
              <a:t>АО «</a:t>
            </a:r>
            <a:r>
              <a:rPr lang="ru-RU" sz="1500" dirty="0" err="1"/>
              <a:t>Стройсервис</a:t>
            </a:r>
            <a:r>
              <a:rPr lang="ru-RU" sz="1500" dirty="0"/>
              <a:t>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/>
              <a:t>TELF AG;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/>
              <a:t>EP Resources AG.</a:t>
            </a:r>
          </a:p>
          <a:p>
            <a:r>
              <a:rPr lang="ru-RU" sz="1500" dirty="0"/>
              <a:t>Запуск движения по </a:t>
            </a:r>
            <a:r>
              <a:rPr lang="ru-RU" sz="1500" dirty="0" err="1"/>
              <a:t>ж.д</a:t>
            </a:r>
            <a:r>
              <a:rPr lang="ru-RU" sz="1500" dirty="0"/>
              <a:t>. по мосту через Тулому произведен в декабре 2023 года. </a:t>
            </a:r>
          </a:p>
          <a:p>
            <a:r>
              <a:rPr lang="ru-RU" sz="1500" dirty="0"/>
              <a:t>Завершены пусконаладочные работы стакера-</a:t>
            </a:r>
            <a:r>
              <a:rPr lang="ru-RU" sz="1500" dirty="0" err="1"/>
              <a:t>реклаймера</a:t>
            </a:r>
            <a:r>
              <a:rPr lang="ru-RU" sz="1500" dirty="0"/>
              <a:t>.</a:t>
            </a:r>
          </a:p>
          <a:p>
            <a:r>
              <a:rPr lang="ru-RU" sz="1500" dirty="0"/>
              <a:t>Ежегодная провозная способность подходов к Мурманску к 2025 году– 45 млн т.</a:t>
            </a:r>
          </a:p>
          <a:p>
            <a:r>
              <a:rPr lang="ru-RU" sz="1500" dirty="0"/>
              <a:t>Запуск запланирован на Август 2024 г.</a:t>
            </a:r>
          </a:p>
          <a:p>
            <a:endParaRPr lang="ru-RU" sz="160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E26C692-1088-469E-B3D7-029DC565F1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4822" y="1143000"/>
            <a:ext cx="5185440" cy="388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2385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E5848CE-3EBC-1386-A3C4-24A9F10A4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6162D432-5F25-0085-CB9D-050F0637FBA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851F267-95C5-5B07-0949-91580505B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Ход реализации проектов угольных терминалов в арктических регионах 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68127E8-4106-9382-F676-E4BCB163AA5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1771" y="1061341"/>
            <a:ext cx="5858042" cy="363645"/>
          </a:xfrm>
        </p:spPr>
        <p:txBody>
          <a:bodyPr/>
          <a:lstStyle/>
          <a:p>
            <a:r>
              <a:rPr lang="ru-RU" dirty="0"/>
              <a:t>Северная Звезда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7802F80F-DA77-9789-E7FA-BA3AFB1135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1771" y="1277128"/>
            <a:ext cx="4778542" cy="301625"/>
          </a:xfrm>
        </p:spPr>
        <p:txBody>
          <a:bodyPr/>
          <a:lstStyle/>
          <a:p>
            <a:r>
              <a:rPr lang="ru-RU" dirty="0"/>
              <a:t>Самый прозрачный проект в плане хода реализации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3A624A16-133B-CAB2-F99F-452772AC73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47355" y="4817237"/>
            <a:ext cx="4672907" cy="215548"/>
          </a:xfrm>
        </p:spPr>
        <p:txBody>
          <a:bodyPr/>
          <a:lstStyle/>
          <a:p>
            <a:pPr algn="ctr"/>
            <a:r>
              <a:rPr lang="ru-RU" dirty="0"/>
              <a:t>Схема угольного терминала проекта Северная звезда, источник – </a:t>
            </a:r>
            <a:r>
              <a:rPr lang="en-US" dirty="0"/>
              <a:t>Portnews.ru</a:t>
            </a:r>
            <a:endParaRPr lang="ru-RU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1760031A-C428-F071-BD96-549B4693800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61772" y="3875144"/>
            <a:ext cx="4672908" cy="614363"/>
          </a:xfrm>
        </p:spPr>
        <p:txBody>
          <a:bodyPr>
            <a:normAutofit/>
          </a:bodyPr>
          <a:lstStyle/>
          <a:p>
            <a:r>
              <a:rPr lang="ru-RU" dirty="0"/>
              <a:t>Реализуется проект нефтеналивного терминала «Восток Ойл»;</a:t>
            </a:r>
          </a:p>
          <a:p>
            <a:r>
              <a:rPr lang="ru-RU" dirty="0"/>
              <a:t>Актуальная информация о развитии «угольной» части проекта отсутствует.</a:t>
            </a:r>
          </a:p>
        </p:txBody>
      </p:sp>
      <p:sp>
        <p:nvSpPr>
          <p:cNvPr id="11" name="Текст 4">
            <a:extLst>
              <a:ext uri="{FF2B5EF4-FFF2-40B4-BE49-F238E27FC236}">
                <a16:creationId xmlns:a16="http://schemas.microsoft.com/office/drawing/2014/main" id="{53E26C5E-A14C-647A-4974-57B11325F504}"/>
              </a:ext>
            </a:extLst>
          </p:cNvPr>
          <p:cNvSpPr txBox="1">
            <a:spLocks/>
          </p:cNvSpPr>
          <p:nvPr/>
        </p:nvSpPr>
        <p:spPr>
          <a:xfrm>
            <a:off x="258456" y="3625372"/>
            <a:ext cx="5858042" cy="3636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Бухта Север</a:t>
            </a:r>
          </a:p>
        </p:txBody>
      </p:sp>
      <p:sp>
        <p:nvSpPr>
          <p:cNvPr id="12" name="Текст 4">
            <a:extLst>
              <a:ext uri="{FF2B5EF4-FFF2-40B4-BE49-F238E27FC236}">
                <a16:creationId xmlns:a16="http://schemas.microsoft.com/office/drawing/2014/main" id="{5A3F20CB-01CE-0389-453C-FAE0F490FF51}"/>
              </a:ext>
            </a:extLst>
          </p:cNvPr>
          <p:cNvSpPr txBox="1">
            <a:spLocks/>
          </p:cNvSpPr>
          <p:nvPr/>
        </p:nvSpPr>
        <p:spPr>
          <a:xfrm>
            <a:off x="269607" y="4405147"/>
            <a:ext cx="5858042" cy="3636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Чайка</a:t>
            </a:r>
          </a:p>
        </p:txBody>
      </p:sp>
      <p:sp>
        <p:nvSpPr>
          <p:cNvPr id="13" name="Текст 8">
            <a:extLst>
              <a:ext uri="{FF2B5EF4-FFF2-40B4-BE49-F238E27FC236}">
                <a16:creationId xmlns:a16="http://schemas.microsoft.com/office/drawing/2014/main" id="{9ED46145-0EC0-B186-415B-716A1942BBC6}"/>
              </a:ext>
            </a:extLst>
          </p:cNvPr>
          <p:cNvSpPr txBox="1">
            <a:spLocks/>
          </p:cNvSpPr>
          <p:nvPr/>
        </p:nvSpPr>
        <p:spPr>
          <a:xfrm>
            <a:off x="258456" y="1469151"/>
            <a:ext cx="4435078" cy="229704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171450" indent="-17145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Clr>
                <a:schemeClr val="accent1"/>
              </a:buClr>
              <a:buFont typeface="Calibri" panose="020F0502020204030204" pitchFamily="34" charset="0"/>
              <a:buChar char="●"/>
              <a:defRPr sz="11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Завершено строительство причальной стенки первой очереди грузового причала длиной 129,4 метра, к 2025 г он будет удлинён до 300 м;</a:t>
            </a:r>
          </a:p>
          <a:p>
            <a:r>
              <a:rPr lang="ru-RU" dirty="0"/>
              <a:t>Предполагается использование </a:t>
            </a:r>
            <a:r>
              <a:rPr lang="ru-RU" dirty="0" err="1"/>
              <a:t>судопогрузочной</a:t>
            </a:r>
            <a:r>
              <a:rPr lang="ru-RU" dirty="0"/>
              <a:t> машины радиально-телескопического типа производительностью 3 тыс. т/час;</a:t>
            </a:r>
          </a:p>
          <a:p>
            <a:r>
              <a:rPr lang="ru-RU" dirty="0"/>
              <a:t>В Марте 2023 получено положительное заключение на проведение дноуглубительных работ в рамках строительства акватории грузового причала и канала морского угольного терминала, срок реализации – 2035 г;</a:t>
            </a:r>
          </a:p>
          <a:p>
            <a:r>
              <a:rPr lang="ru-RU" dirty="0"/>
              <a:t>Осуществляется проектирование обогатительной фабрики;</a:t>
            </a:r>
          </a:p>
          <a:p>
            <a:r>
              <a:rPr lang="ru-RU" dirty="0"/>
              <a:t>Завершено строительство вахтового посёлка на 600 человек;</a:t>
            </a:r>
          </a:p>
          <a:p>
            <a:r>
              <a:rPr lang="ru-RU" dirty="0"/>
              <a:t>Идет подготовка к строительству двух теплоэлектростанций.</a:t>
            </a:r>
          </a:p>
        </p:txBody>
      </p:sp>
      <p:sp>
        <p:nvSpPr>
          <p:cNvPr id="14" name="Текст 8">
            <a:extLst>
              <a:ext uri="{FF2B5EF4-FFF2-40B4-BE49-F238E27FC236}">
                <a16:creationId xmlns:a16="http://schemas.microsoft.com/office/drawing/2014/main" id="{7F008061-283F-CD1B-C2BD-5F653350B901}"/>
              </a:ext>
            </a:extLst>
          </p:cNvPr>
          <p:cNvSpPr txBox="1">
            <a:spLocks/>
          </p:cNvSpPr>
          <p:nvPr/>
        </p:nvSpPr>
        <p:spPr>
          <a:xfrm>
            <a:off x="269607" y="4646812"/>
            <a:ext cx="4431763" cy="301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Clr>
                <a:schemeClr val="accent1"/>
              </a:buClr>
              <a:buFont typeface="Calibri" panose="020F0502020204030204" pitchFamily="34" charset="0"/>
              <a:buChar char="●"/>
              <a:defRPr sz="11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Актуальная информация о ходе реализации проекта отсутствует.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24C519D-220E-D3A9-394C-F5FEC7FD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7356" y="1143000"/>
            <a:ext cx="4672907" cy="368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6095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B4430D5-31E4-322B-103F-C89603AC2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E8D7E5D-FB21-6349-5333-54A269FC54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4CB534B-B450-0FD5-DF0C-F4DAEEEA3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Минеральные удобрения. </a:t>
            </a:r>
            <a:br>
              <a:rPr lang="ru-RU" dirty="0"/>
            </a:br>
            <a:r>
              <a:rPr lang="ru-RU" dirty="0"/>
              <a:t>Динамика перевалки в портах РФ 2011-2023 год</a:t>
            </a:r>
          </a:p>
        </p:txBody>
      </p:sp>
      <p:sp>
        <p:nvSpPr>
          <p:cNvPr id="26" name="TextBox 1">
            <a:extLst>
              <a:ext uri="{FF2B5EF4-FFF2-40B4-BE49-F238E27FC236}">
                <a16:creationId xmlns:a16="http://schemas.microsoft.com/office/drawing/2014/main" id="{377DDEF0-85BB-43E2-23DA-28A6024B5BA8}"/>
              </a:ext>
            </a:extLst>
          </p:cNvPr>
          <p:cNvSpPr txBox="1"/>
          <p:nvPr/>
        </p:nvSpPr>
        <p:spPr>
          <a:xfrm>
            <a:off x="4822030" y="3560946"/>
            <a:ext cx="436563" cy="35242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b="1" dirty="0">
                <a:solidFill>
                  <a:schemeClr val="bg1"/>
                </a:solidFill>
              </a:rPr>
              <a:t>55%</a:t>
            </a:r>
          </a:p>
        </p:txBody>
      </p:sp>
      <p:sp>
        <p:nvSpPr>
          <p:cNvPr id="27" name="TextBox 1">
            <a:extLst>
              <a:ext uri="{FF2B5EF4-FFF2-40B4-BE49-F238E27FC236}">
                <a16:creationId xmlns:a16="http://schemas.microsoft.com/office/drawing/2014/main" id="{EFF34955-027C-23FF-D4DC-EA044EDC06F1}"/>
              </a:ext>
            </a:extLst>
          </p:cNvPr>
          <p:cNvSpPr txBox="1"/>
          <p:nvPr/>
        </p:nvSpPr>
        <p:spPr>
          <a:xfrm>
            <a:off x="5250030" y="3576574"/>
            <a:ext cx="436563" cy="35242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b="1" dirty="0">
                <a:solidFill>
                  <a:schemeClr val="bg1"/>
                </a:solidFill>
              </a:rPr>
              <a:t>54%</a:t>
            </a:r>
          </a:p>
        </p:txBody>
      </p:sp>
      <p:sp>
        <p:nvSpPr>
          <p:cNvPr id="28" name="TextBox 1">
            <a:extLst>
              <a:ext uri="{FF2B5EF4-FFF2-40B4-BE49-F238E27FC236}">
                <a16:creationId xmlns:a16="http://schemas.microsoft.com/office/drawing/2014/main" id="{A5826553-E25D-2418-102B-C6BD0FD68432}"/>
              </a:ext>
            </a:extLst>
          </p:cNvPr>
          <p:cNvSpPr txBox="1"/>
          <p:nvPr/>
        </p:nvSpPr>
        <p:spPr>
          <a:xfrm>
            <a:off x="5681810" y="3492474"/>
            <a:ext cx="436563" cy="35242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b="1" dirty="0">
                <a:solidFill>
                  <a:schemeClr val="bg1"/>
                </a:solidFill>
              </a:rPr>
              <a:t>57%</a:t>
            </a:r>
          </a:p>
        </p:txBody>
      </p:sp>
      <p:sp>
        <p:nvSpPr>
          <p:cNvPr id="29" name="TextBox 1">
            <a:extLst>
              <a:ext uri="{FF2B5EF4-FFF2-40B4-BE49-F238E27FC236}">
                <a16:creationId xmlns:a16="http://schemas.microsoft.com/office/drawing/2014/main" id="{6712CB79-6E80-A67D-5E4B-DC8871A75AF5}"/>
              </a:ext>
            </a:extLst>
          </p:cNvPr>
          <p:cNvSpPr txBox="1"/>
          <p:nvPr/>
        </p:nvSpPr>
        <p:spPr>
          <a:xfrm>
            <a:off x="6109810" y="3426267"/>
            <a:ext cx="436563" cy="35242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b="1" dirty="0">
                <a:solidFill>
                  <a:schemeClr val="bg1"/>
                </a:solidFill>
              </a:rPr>
              <a:t>60%</a:t>
            </a:r>
          </a:p>
        </p:txBody>
      </p:sp>
      <p:sp>
        <p:nvSpPr>
          <p:cNvPr id="30" name="TextBox 1">
            <a:extLst>
              <a:ext uri="{FF2B5EF4-FFF2-40B4-BE49-F238E27FC236}">
                <a16:creationId xmlns:a16="http://schemas.microsoft.com/office/drawing/2014/main" id="{DC1523FC-CDDA-EC36-F153-B302E1BAC7B3}"/>
              </a:ext>
            </a:extLst>
          </p:cNvPr>
          <p:cNvSpPr txBox="1"/>
          <p:nvPr/>
        </p:nvSpPr>
        <p:spPr>
          <a:xfrm>
            <a:off x="6556376" y="3340817"/>
            <a:ext cx="436563" cy="35242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b="1" dirty="0">
                <a:solidFill>
                  <a:schemeClr val="bg1"/>
                </a:solidFill>
              </a:rPr>
              <a:t>64%</a:t>
            </a:r>
          </a:p>
        </p:txBody>
      </p:sp>
      <p:sp>
        <p:nvSpPr>
          <p:cNvPr id="37" name="TextBox 1">
            <a:extLst>
              <a:ext uri="{FF2B5EF4-FFF2-40B4-BE49-F238E27FC236}">
                <a16:creationId xmlns:a16="http://schemas.microsoft.com/office/drawing/2014/main" id="{58691491-A452-BDCB-50AF-FDEDA60CD3C9}"/>
              </a:ext>
            </a:extLst>
          </p:cNvPr>
          <p:cNvSpPr txBox="1"/>
          <p:nvPr/>
        </p:nvSpPr>
        <p:spPr>
          <a:xfrm>
            <a:off x="4839946" y="2621669"/>
            <a:ext cx="436563" cy="332643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bg1"/>
                </a:solidFill>
              </a:rPr>
              <a:t>17</a:t>
            </a:r>
            <a:r>
              <a:rPr lang="ru-RU" sz="1100" b="1" dirty="0">
                <a:solidFill>
                  <a:schemeClr val="bg1"/>
                </a:solidFill>
              </a:rPr>
              <a:t>%</a:t>
            </a:r>
          </a:p>
        </p:txBody>
      </p:sp>
      <p:sp>
        <p:nvSpPr>
          <p:cNvPr id="43" name="TextBox 1">
            <a:extLst>
              <a:ext uri="{FF2B5EF4-FFF2-40B4-BE49-F238E27FC236}">
                <a16:creationId xmlns:a16="http://schemas.microsoft.com/office/drawing/2014/main" id="{4678A355-9936-BB79-BC07-BD29427A9002}"/>
              </a:ext>
            </a:extLst>
          </p:cNvPr>
          <p:cNvSpPr txBox="1"/>
          <p:nvPr/>
        </p:nvSpPr>
        <p:spPr>
          <a:xfrm>
            <a:off x="7420978" y="1996097"/>
            <a:ext cx="436563" cy="35242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bg1"/>
                </a:solidFill>
              </a:rPr>
              <a:t>19</a:t>
            </a:r>
            <a:r>
              <a:rPr lang="ru-RU" sz="1100" b="1" dirty="0">
                <a:solidFill>
                  <a:schemeClr val="bg1"/>
                </a:solidFill>
              </a:rPr>
              <a:t>%</a:t>
            </a:r>
          </a:p>
        </p:txBody>
      </p:sp>
      <p:sp>
        <p:nvSpPr>
          <p:cNvPr id="44" name="TextBox 1">
            <a:extLst>
              <a:ext uri="{FF2B5EF4-FFF2-40B4-BE49-F238E27FC236}">
                <a16:creationId xmlns:a16="http://schemas.microsoft.com/office/drawing/2014/main" id="{9A4216C7-CA0F-969D-710C-F5A0FF7AB36D}"/>
              </a:ext>
            </a:extLst>
          </p:cNvPr>
          <p:cNvSpPr txBox="1"/>
          <p:nvPr/>
        </p:nvSpPr>
        <p:spPr>
          <a:xfrm>
            <a:off x="7842372" y="1989318"/>
            <a:ext cx="436563" cy="35242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b="1" dirty="0">
                <a:solidFill>
                  <a:schemeClr val="bg1"/>
                </a:solidFill>
              </a:rPr>
              <a:t>21%</a:t>
            </a:r>
          </a:p>
        </p:txBody>
      </p:sp>
      <p:sp>
        <p:nvSpPr>
          <p:cNvPr id="45" name="TextBox 1">
            <a:extLst>
              <a:ext uri="{FF2B5EF4-FFF2-40B4-BE49-F238E27FC236}">
                <a16:creationId xmlns:a16="http://schemas.microsoft.com/office/drawing/2014/main" id="{A4E326DD-C00F-D9AF-00E6-FDA2529B75F8}"/>
              </a:ext>
            </a:extLst>
          </p:cNvPr>
          <p:cNvSpPr txBox="1"/>
          <p:nvPr/>
        </p:nvSpPr>
        <p:spPr>
          <a:xfrm>
            <a:off x="8285786" y="1833940"/>
            <a:ext cx="436563" cy="35242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bg1"/>
                </a:solidFill>
              </a:rPr>
              <a:t>19</a:t>
            </a:r>
            <a:r>
              <a:rPr lang="ru-RU" sz="1100" b="1" dirty="0">
                <a:solidFill>
                  <a:schemeClr val="bg1"/>
                </a:solidFill>
              </a:rPr>
              <a:t>%</a:t>
            </a:r>
          </a:p>
        </p:txBody>
      </p:sp>
      <p:sp>
        <p:nvSpPr>
          <p:cNvPr id="46" name="TextBox 1">
            <a:extLst>
              <a:ext uri="{FF2B5EF4-FFF2-40B4-BE49-F238E27FC236}">
                <a16:creationId xmlns:a16="http://schemas.microsoft.com/office/drawing/2014/main" id="{539FCB25-201B-483C-B5C6-476BCE812B2B}"/>
              </a:ext>
            </a:extLst>
          </p:cNvPr>
          <p:cNvSpPr txBox="1"/>
          <p:nvPr/>
        </p:nvSpPr>
        <p:spPr>
          <a:xfrm>
            <a:off x="8720953" y="1801068"/>
            <a:ext cx="436563" cy="35242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bg1"/>
                </a:solidFill>
              </a:rPr>
              <a:t>18</a:t>
            </a:r>
            <a:r>
              <a:rPr lang="ru-RU" sz="1100" b="1" dirty="0">
                <a:solidFill>
                  <a:schemeClr val="bg1"/>
                </a:solidFill>
              </a:rPr>
              <a:t>%</a:t>
            </a:r>
          </a:p>
        </p:txBody>
      </p:sp>
      <p:sp>
        <p:nvSpPr>
          <p:cNvPr id="47" name="TextBox 1">
            <a:extLst>
              <a:ext uri="{FF2B5EF4-FFF2-40B4-BE49-F238E27FC236}">
                <a16:creationId xmlns:a16="http://schemas.microsoft.com/office/drawing/2014/main" id="{2A774651-7D3F-4C76-6EC0-1031A8AD1BF9}"/>
              </a:ext>
            </a:extLst>
          </p:cNvPr>
          <p:cNvSpPr txBox="1"/>
          <p:nvPr/>
        </p:nvSpPr>
        <p:spPr>
          <a:xfrm>
            <a:off x="9157517" y="1791546"/>
            <a:ext cx="436563" cy="35242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chemeClr val="bg1"/>
                </a:solidFill>
              </a:rPr>
              <a:t>17</a:t>
            </a:r>
            <a:r>
              <a:rPr lang="ru-RU" sz="1100" b="1" dirty="0">
                <a:solidFill>
                  <a:schemeClr val="bg1"/>
                </a:solidFill>
              </a:rPr>
              <a:t>%</a:t>
            </a:r>
          </a:p>
        </p:txBody>
      </p:sp>
      <p:sp>
        <p:nvSpPr>
          <p:cNvPr id="49" name="Текст 48">
            <a:extLst>
              <a:ext uri="{FF2B5EF4-FFF2-40B4-BE49-F238E27FC236}">
                <a16:creationId xmlns:a16="http://schemas.microsoft.com/office/drawing/2014/main" id="{97BF659E-9202-CED7-BD37-524B8F7C23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1144034"/>
            <a:ext cx="3635375" cy="1042331"/>
          </a:xfrm>
        </p:spPr>
        <p:txBody>
          <a:bodyPr>
            <a:noAutofit/>
          </a:bodyPr>
          <a:lstStyle/>
          <a:p>
            <a:pPr marL="171450" indent="-171450">
              <a:buClr>
                <a:schemeClr val="accent1"/>
              </a:buClr>
              <a:buFont typeface="Calibri" panose="020F0502020204030204" pitchFamily="34" charset="0"/>
              <a:buChar char="●"/>
            </a:pPr>
            <a:r>
              <a:rPr lang="ru-RU" sz="1100" dirty="0"/>
              <a:t>За 12 лет грузооборот удобрений в портах РФ вырос на 193%;</a:t>
            </a:r>
          </a:p>
          <a:p>
            <a:pPr marL="171450" indent="-171450">
              <a:buClr>
                <a:schemeClr val="accent1"/>
              </a:buClr>
              <a:buFont typeface="Calibri" panose="020F0502020204030204" pitchFamily="34" charset="0"/>
              <a:buChar char="●"/>
            </a:pPr>
            <a:r>
              <a:rPr lang="ru-RU" sz="1100" dirty="0"/>
              <a:t>Балтийский бассейн: +331% за 12 лет;</a:t>
            </a:r>
          </a:p>
          <a:p>
            <a:pPr marL="171450" indent="-171450">
              <a:buClr>
                <a:schemeClr val="accent1"/>
              </a:buClr>
              <a:buFont typeface="Calibri" panose="020F0502020204030204" pitchFamily="34" charset="0"/>
              <a:buChar char="●"/>
            </a:pPr>
            <a:r>
              <a:rPr lang="ru-RU" sz="1100" dirty="0"/>
              <a:t>Дальневосточный бассейн: -84% за 12 лет;</a:t>
            </a:r>
          </a:p>
          <a:p>
            <a:pPr marL="171450" indent="-171450">
              <a:buClr>
                <a:schemeClr val="accent1"/>
              </a:buClr>
              <a:buFont typeface="Calibri" panose="020F0502020204030204" pitchFamily="34" charset="0"/>
              <a:buChar char="●"/>
            </a:pPr>
            <a:r>
              <a:rPr lang="ru-RU" sz="1100" dirty="0"/>
              <a:t>Арктический бассейн: +32% за 12 лет.</a:t>
            </a: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43987F22-7BE2-DDDC-B5A5-233AD84014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6451868"/>
              </p:ext>
            </p:extLst>
          </p:nvPr>
        </p:nvGraphicFramePr>
        <p:xfrm>
          <a:off x="368089" y="2543641"/>
          <a:ext cx="3643102" cy="2386420"/>
        </p:xfrm>
        <a:graphic>
          <a:graphicData uri="http://schemas.openxmlformats.org/drawingml/2006/table">
            <a:tbl>
              <a:tblPr/>
              <a:tblGrid>
                <a:gridCol w="1018055">
                  <a:extLst>
                    <a:ext uri="{9D8B030D-6E8A-4147-A177-3AD203B41FA5}">
                      <a16:colId xmlns:a16="http://schemas.microsoft.com/office/drawing/2014/main" val="3299711852"/>
                    </a:ext>
                  </a:extLst>
                </a:gridCol>
                <a:gridCol w="1315092">
                  <a:extLst>
                    <a:ext uri="{9D8B030D-6E8A-4147-A177-3AD203B41FA5}">
                      <a16:colId xmlns:a16="http://schemas.microsoft.com/office/drawing/2014/main" val="305122066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824724204"/>
                    </a:ext>
                  </a:extLst>
                </a:gridCol>
                <a:gridCol w="852755">
                  <a:extLst>
                    <a:ext uri="{9D8B030D-6E8A-4147-A177-3AD203B41FA5}">
                      <a16:colId xmlns:a16="http://schemas.microsoft.com/office/drawing/2014/main" val="2737051060"/>
                    </a:ext>
                  </a:extLst>
                </a:gridCol>
              </a:tblGrid>
              <a:tr h="27967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Порт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Бассейн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Динамика в 2023/2022,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541794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Большой порт Санкт-Петербург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Балтийский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15 656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1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183%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0833344"/>
                  </a:ext>
                </a:extLst>
              </a:tr>
              <a:tr h="27949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Усть-Луга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Балтийский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13 714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1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5176575"/>
                  </a:ext>
                </a:extLst>
              </a:tr>
              <a:tr h="6824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Мурманск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Арктический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2 756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1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7645447"/>
                  </a:ext>
                </a:extLst>
              </a:tr>
              <a:tr h="13766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Туапсе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Азово-Черноморский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1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0999998"/>
                  </a:ext>
                </a:extLst>
              </a:tr>
              <a:tr h="9919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Новороссийск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Азово-Черноморский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1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8886863"/>
                  </a:ext>
                </a:extLst>
              </a:tr>
              <a:tr h="7101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Кавказ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Азово-Черноморский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1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178%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4239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Выборг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Балтийский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1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0009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Ростов-на-Дону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Азово-Черноморский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1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43604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Прочие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1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14176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Всего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36 725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52%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8364489"/>
                  </a:ext>
                </a:extLst>
              </a:tr>
            </a:tbl>
          </a:graphicData>
        </a:graphic>
      </p:graphicFrame>
      <p:sp>
        <p:nvSpPr>
          <p:cNvPr id="11" name="Текст 7">
            <a:extLst>
              <a:ext uri="{FF2B5EF4-FFF2-40B4-BE49-F238E27FC236}">
                <a16:creationId xmlns:a16="http://schemas.microsoft.com/office/drawing/2014/main" id="{EEEBC33A-19AC-1FB7-0C83-499EC7A2CADE}"/>
              </a:ext>
            </a:extLst>
          </p:cNvPr>
          <p:cNvSpPr txBox="1">
            <a:spLocks/>
          </p:cNvSpPr>
          <p:nvPr/>
        </p:nvSpPr>
        <p:spPr>
          <a:xfrm>
            <a:off x="364226" y="2348522"/>
            <a:ext cx="3643102" cy="614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9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/>
              <a:t>Объемы перевалки удобрений в портах РФ в 2023 году, тыс. т</a:t>
            </a:r>
          </a:p>
          <a:p>
            <a:pPr algn="ctr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62BAE0-A678-5D46-6C2D-89CC85686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0509" y="1089269"/>
            <a:ext cx="5522027" cy="387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0878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3EE11AE-5182-B7DB-A638-D9FF7C34D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ADCF619-3B0A-6564-F899-DBBDE5371C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51073CA-6205-7475-2D83-753BDF4D1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Минеральные удобрения. Новые игроки на Северо-Западе</a:t>
            </a:r>
          </a:p>
        </p:txBody>
      </p:sp>
      <p:sp>
        <p:nvSpPr>
          <p:cNvPr id="14" name="Текст 6">
            <a:extLst>
              <a:ext uri="{FF2B5EF4-FFF2-40B4-BE49-F238E27FC236}">
                <a16:creationId xmlns:a16="http://schemas.microsoft.com/office/drawing/2014/main" id="{2E9E3AD4-5C31-0364-6408-8292C7ADB3CD}"/>
              </a:ext>
            </a:extLst>
          </p:cNvPr>
          <p:cNvSpPr txBox="1">
            <a:spLocks/>
          </p:cNvSpPr>
          <p:nvPr/>
        </p:nvSpPr>
        <p:spPr>
          <a:xfrm>
            <a:off x="261771" y="2991610"/>
            <a:ext cx="3914942" cy="614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1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/>
              <a:t>Ключевой тренд – использование универсальных технологий перевалки, к которым можно быстро адаптировать терминалы:</a:t>
            </a:r>
          </a:p>
        </p:txBody>
      </p:sp>
      <p:sp>
        <p:nvSpPr>
          <p:cNvPr id="17" name="Текст 6">
            <a:extLst>
              <a:ext uri="{FF2B5EF4-FFF2-40B4-BE49-F238E27FC236}">
                <a16:creationId xmlns:a16="http://schemas.microsoft.com/office/drawing/2014/main" id="{36D420B7-8B4A-EB81-4DB9-4FA224CE36CD}"/>
              </a:ext>
            </a:extLst>
          </p:cNvPr>
          <p:cNvSpPr txBox="1">
            <a:spLocks/>
          </p:cNvSpPr>
          <p:nvPr/>
        </p:nvSpPr>
        <p:spPr>
          <a:xfrm>
            <a:off x="261771" y="1098001"/>
            <a:ext cx="3914942" cy="2545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1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/>
              <a:t>За последние 2 года: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05142D89-36A5-7751-B462-D2AB0C0B7587}"/>
              </a:ext>
            </a:extLst>
          </p:cNvPr>
          <p:cNvSpPr txBox="1">
            <a:spLocks/>
          </p:cNvSpPr>
          <p:nvPr/>
        </p:nvSpPr>
        <p:spPr>
          <a:xfrm>
            <a:off x="261771" y="1354653"/>
            <a:ext cx="4068929" cy="163695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71450" indent="-17145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Clr>
                <a:schemeClr val="accent1"/>
              </a:buClr>
              <a:buFont typeface="Calibri" panose="020F0502020204030204" pitchFamily="34" charset="0"/>
              <a:buChar char="●"/>
              <a:defRPr sz="11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Начали перевалку удобрений «Феникс» (Бронка), «Терминал МРП», «ПКТ», «НЕВА-Металл», «МП СПб»;</a:t>
            </a:r>
          </a:p>
          <a:p>
            <a:r>
              <a:rPr lang="ru-RU" dirty="0"/>
              <a:t>«Петролеспорт» сместил фокус с контейнеров на минеральные удобрения;</a:t>
            </a:r>
          </a:p>
          <a:p>
            <a:r>
              <a:rPr lang="ru-RU" dirty="0"/>
              <a:t>Территория «БСМЗ» переоборудована под перевалку минеральных удобрений, продолжается реконструкция.</a:t>
            </a:r>
            <a:endParaRPr lang="en-US" dirty="0"/>
          </a:p>
          <a:p>
            <a:r>
              <a:rPr lang="ru-RU" dirty="0"/>
              <a:t>В ноябре 2023 ГК </a:t>
            </a:r>
            <a:r>
              <a:rPr lang="en-US" dirty="0"/>
              <a:t> Global Ports </a:t>
            </a:r>
            <a:r>
              <a:rPr lang="ru-RU" dirty="0"/>
              <a:t>и «Фосагро» заключили пятилетнее соглашение на перевалку через Петролеспорт и ПКТ в </a:t>
            </a:r>
            <a:r>
              <a:rPr lang="ru-RU" dirty="0" err="1"/>
              <a:t>спецконтейнерах</a:t>
            </a:r>
            <a:r>
              <a:rPr lang="ru-RU" dirty="0"/>
              <a:t>. Объемы – от 3 млн т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F208022C-46B4-2D23-EAB3-DBF277C7B771}"/>
              </a:ext>
            </a:extLst>
          </p:cNvPr>
          <p:cNvSpPr txBox="1">
            <a:spLocks/>
          </p:cNvSpPr>
          <p:nvPr/>
        </p:nvSpPr>
        <p:spPr>
          <a:xfrm>
            <a:off x="261771" y="3605596"/>
            <a:ext cx="4068929" cy="1636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Clr>
                <a:schemeClr val="accent1"/>
              </a:buClr>
              <a:buFont typeface="Calibri" panose="020F0502020204030204" pitchFamily="34" charset="0"/>
              <a:buChar char="●"/>
              <a:defRPr sz="11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Использование специализированных контейнеров в Бронке;</a:t>
            </a:r>
          </a:p>
          <a:p>
            <a:r>
              <a:rPr lang="ru-RU" dirty="0"/>
              <a:t>ГК «Global </a:t>
            </a:r>
            <a:r>
              <a:rPr lang="ru-RU" dirty="0" err="1"/>
              <a:t>Ports</a:t>
            </a:r>
            <a:r>
              <a:rPr lang="ru-RU" dirty="0"/>
              <a:t>» закупила 4 тыс. специализированных контейнеров для минеральных удобрений. Заключены контракты на транспортировку через порт СПб с «ФосАгро» и «Еврохим»;</a:t>
            </a:r>
          </a:p>
          <a:p>
            <a:r>
              <a:rPr lang="ru-RU" dirty="0"/>
              <a:t>Балтийский судомеханический завод осуществляет перевалку из хопперов и полувагонов, груженых мягкими многоразовыми контейнерами «МК-14».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E40935F-67E0-A589-1112-B64D0E69F9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5277" y="1098000"/>
            <a:ext cx="5345850" cy="4077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4769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3EDCF7-D4EE-70B8-4341-636866275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E4E4AE5-CC5E-B2F5-3B70-3819BDAF2F5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BAA515D-18F9-7F18-DBA4-F095C35B9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Универсальные технологии перевалки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C1B1772-4D94-C1F5-70D0-81D0CF4088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04"/>
          <a:stretch/>
        </p:blipFill>
        <p:spPr>
          <a:xfrm>
            <a:off x="4506088" y="1150012"/>
            <a:ext cx="5214175" cy="388077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F004AA3-8E1E-9490-4F45-8A58E7EE0E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387" y="1157176"/>
            <a:ext cx="2108537" cy="158140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F4EDDE4-1BCA-C460-E4B5-70B0D1878C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362" y="1150011"/>
            <a:ext cx="1792074" cy="158252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E4BCF63-FE54-A3DB-C3BA-9889AD676A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363" y="2800443"/>
            <a:ext cx="3965058" cy="2230345"/>
          </a:xfrm>
          <a:prstGeom prst="rect">
            <a:avLst/>
          </a:prstGeom>
        </p:spPr>
      </p:pic>
      <p:sp>
        <p:nvSpPr>
          <p:cNvPr id="20" name="Текст 7">
            <a:extLst>
              <a:ext uri="{FF2B5EF4-FFF2-40B4-BE49-F238E27FC236}">
                <a16:creationId xmlns:a16="http://schemas.microsoft.com/office/drawing/2014/main" id="{32B04D05-5627-5F90-A2C3-BA9BF87BCF88}"/>
              </a:ext>
            </a:extLst>
          </p:cNvPr>
          <p:cNvSpPr txBox="1">
            <a:spLocks/>
          </p:cNvSpPr>
          <p:nvPr/>
        </p:nvSpPr>
        <p:spPr>
          <a:xfrm>
            <a:off x="286009" y="5032797"/>
            <a:ext cx="3965058" cy="614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9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Источник: </a:t>
            </a:r>
            <a:r>
              <a:rPr lang="en-US" dirty="0"/>
              <a:t>arivapak.com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93531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469" y="-6775"/>
            <a:ext cx="8446290" cy="1096044"/>
          </a:xfrm>
        </p:spPr>
        <p:txBody>
          <a:bodyPr lIns="0" tIns="0" rIns="0" bIns="0">
            <a:normAutofit/>
          </a:bodyPr>
          <a:lstStyle/>
          <a:p>
            <a:r>
              <a:rPr lang="ru-RU" dirty="0"/>
              <a:t>Проекты терминалов для перевалки удобрений</a:t>
            </a:r>
            <a:endParaRPr lang="ru-RU" u="sng" dirty="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51318594-99C7-7601-AD4B-079168B19E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9429410"/>
              </p:ext>
            </p:extLst>
          </p:nvPr>
        </p:nvGraphicFramePr>
        <p:xfrm>
          <a:off x="354574" y="1230065"/>
          <a:ext cx="9365689" cy="3222270"/>
        </p:xfrm>
        <a:graphic>
          <a:graphicData uri="http://schemas.openxmlformats.org/drawingml/2006/table">
            <a:tbl>
              <a:tblPr/>
              <a:tblGrid>
                <a:gridCol w="3599033">
                  <a:extLst>
                    <a:ext uri="{9D8B030D-6E8A-4147-A177-3AD203B41FA5}">
                      <a16:colId xmlns:a16="http://schemas.microsoft.com/office/drawing/2014/main" val="2810216331"/>
                    </a:ext>
                  </a:extLst>
                </a:gridCol>
                <a:gridCol w="1466525">
                  <a:extLst>
                    <a:ext uri="{9D8B030D-6E8A-4147-A177-3AD203B41FA5}">
                      <a16:colId xmlns:a16="http://schemas.microsoft.com/office/drawing/2014/main" val="555313458"/>
                    </a:ext>
                  </a:extLst>
                </a:gridCol>
                <a:gridCol w="1749164">
                  <a:extLst>
                    <a:ext uri="{9D8B030D-6E8A-4147-A177-3AD203B41FA5}">
                      <a16:colId xmlns:a16="http://schemas.microsoft.com/office/drawing/2014/main" val="1081940326"/>
                    </a:ext>
                  </a:extLst>
                </a:gridCol>
                <a:gridCol w="1348369">
                  <a:extLst>
                    <a:ext uri="{9D8B030D-6E8A-4147-A177-3AD203B41FA5}">
                      <a16:colId xmlns:a16="http://schemas.microsoft.com/office/drawing/2014/main" val="2384219685"/>
                    </a:ext>
                  </a:extLst>
                </a:gridCol>
                <a:gridCol w="1202598">
                  <a:extLst>
                    <a:ext uri="{9D8B030D-6E8A-4147-A177-3AD203B41FA5}">
                      <a16:colId xmlns:a16="http://schemas.microsoft.com/office/drawing/2014/main" val="1777801985"/>
                    </a:ext>
                  </a:extLst>
                </a:gridCol>
              </a:tblGrid>
              <a:tr h="401689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Инвестор / проект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Порт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Мощность (прирост мощности), </a:t>
                      </a:r>
                    </a:p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млн т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Грузо­отправители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Дедвейт макс. судна, </a:t>
                      </a:r>
                    </a:p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тыс. т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28038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ООО «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Ультрамар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»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Усть-Луга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17,3 - 2 этап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Акрон, ФосАгро, Уралхим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8055264"/>
                  </a:ext>
                </a:extLst>
              </a:tr>
              <a:tr h="20293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ООО «ЕвроХим Терминал Усть-Луга» (ЕвроХим)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Усть-Луга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ЕвроХим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716351"/>
                  </a:ext>
                </a:extLst>
              </a:tr>
              <a:tr h="10356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ПАО «Тольяттиазот»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Тамань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2+3(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аммиак+карбамид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Тольяттиазот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6412586"/>
                  </a:ext>
                </a:extLst>
              </a:tr>
              <a:tr h="20293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ООО "Мурманский балкерный терминал" (реконструкция)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Мурманск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1,5-2,0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ЕвроХим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927939"/>
                  </a:ext>
                </a:extLst>
              </a:tr>
              <a:tr h="10356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ООО "Морской терминал ТУЛОМА"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Мурманск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ФосАгро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235285"/>
                  </a:ext>
                </a:extLst>
              </a:tr>
              <a:tr h="10356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Терминал «для перевалки белорусских грузов»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Мурманск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Беларуськалий и пр.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н.д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5345484"/>
                  </a:ext>
                </a:extLst>
              </a:tr>
              <a:tr h="10356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ООО «ОТЭКО-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Портсервис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»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Тамань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н.д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929561"/>
                  </a:ext>
                </a:extLst>
              </a:tr>
              <a:tr h="20293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АО "Балтийский Балкерный терминал" (Уралкалий)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БП Санкт-Петербург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Уралкалий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3888912"/>
                  </a:ext>
                </a:extLst>
              </a:tr>
              <a:tr h="20293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ОАО «Балтийский Судомеханический Завод»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602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БП Санкт-Петербург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Беларуськалий и пр.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988546"/>
                  </a:ext>
                </a:extLst>
              </a:tr>
              <a:tr h="20293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ООО «Приморский универсально-перегру­зочный комплекс»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Приморск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н.д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5586540"/>
                  </a:ext>
                </a:extLst>
              </a:tr>
              <a:tr h="20293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ООО «Туапсинский балкерный терминал» (ЕвроХим) (модернизация)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Туапсе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н.д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ЕвроХим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299662"/>
                  </a:ext>
                </a:extLst>
              </a:tr>
              <a:tr h="10356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ПАО «НМТП»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Новороссийск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н.д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7062" marR="7062" marT="7062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482458"/>
                  </a:ext>
                </a:extLst>
              </a:tr>
            </a:tbl>
          </a:graphicData>
        </a:graphic>
      </p:graphicFrame>
      <p:sp>
        <p:nvSpPr>
          <p:cNvPr id="10" name="Текст 18">
            <a:extLst>
              <a:ext uri="{FF2B5EF4-FFF2-40B4-BE49-F238E27FC236}">
                <a16:creationId xmlns:a16="http://schemas.microsoft.com/office/drawing/2014/main" id="{3ED4637B-8D89-BBCB-D664-CA2C8925815D}"/>
              </a:ext>
            </a:extLst>
          </p:cNvPr>
          <p:cNvSpPr txBox="1">
            <a:spLocks/>
          </p:cNvSpPr>
          <p:nvPr/>
        </p:nvSpPr>
        <p:spPr>
          <a:xfrm>
            <a:off x="357468" y="977623"/>
            <a:ext cx="9362231" cy="2524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9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dirty="0"/>
              <a:t>Проекты терминалов для перевалки удобрений</a:t>
            </a:r>
            <a:endParaRPr lang="ru-RU" sz="300" dirty="0"/>
          </a:p>
        </p:txBody>
      </p:sp>
    </p:spTree>
    <p:extLst>
      <p:ext uri="{BB962C8B-B14F-4D97-AF65-F5344CB8AC3E}">
        <p14:creationId xmlns:p14="http://schemas.microsoft.com/office/powerpoint/2010/main" val="1078561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pPr/>
              <a:t>18.06.2024</a:t>
            </a:fld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51324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6E1D067-8440-3E49-B9F0-E50353BAF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F6A2EFAB-8B7D-CACA-721E-3FB25C6B6D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20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5F93348-B13D-69E5-6584-76438F0AF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Терминал мин. Удобрений «ОТЭКО» в порту Тамань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783D6339-5414-CB2F-159B-3A144D83B7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1771" y="991308"/>
            <a:ext cx="4778541" cy="614363"/>
          </a:xfrm>
        </p:spPr>
        <p:txBody>
          <a:bodyPr/>
          <a:lstStyle/>
          <a:p>
            <a:r>
              <a:rPr lang="ru-RU" dirty="0"/>
              <a:t>ОТЭКО продолжает строительство терминала в порту Тамань заявленной мощностью 5 млн тонн.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5F9E396-ED0F-29A9-2D9A-729EA30D5B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32363" y="4586841"/>
            <a:ext cx="4787900" cy="614363"/>
          </a:xfrm>
        </p:spPr>
        <p:txBody>
          <a:bodyPr/>
          <a:lstStyle/>
          <a:p>
            <a:pPr algn="ctr"/>
            <a:r>
              <a:rPr lang="ru-RU" dirty="0"/>
              <a:t>Строительство склада минеральных удобрений терминала «ОТЭКО»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7BD93C84-3DBC-AB1E-96BA-45FC76AA60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52412" y="1452090"/>
            <a:ext cx="4670593" cy="2205510"/>
          </a:xfrm>
        </p:spPr>
        <p:txBody>
          <a:bodyPr/>
          <a:lstStyle/>
          <a:p>
            <a:r>
              <a:rPr lang="ru-RU" dirty="0"/>
              <a:t>Готовность склада минеральных удобрений к апрелю 2024 года достигла 60%;</a:t>
            </a:r>
          </a:p>
          <a:p>
            <a:r>
              <a:rPr lang="ru-RU" dirty="0"/>
              <a:t>Вместимость склада составит до 300 тыс. тонн;</a:t>
            </a:r>
          </a:p>
          <a:p>
            <a:r>
              <a:rPr lang="ru-RU" dirty="0"/>
              <a:t>Склад будет оборудован двумя полупортальными </a:t>
            </a:r>
            <a:r>
              <a:rPr lang="ru-RU" dirty="0" err="1"/>
              <a:t>реклаймерами</a:t>
            </a:r>
            <a:r>
              <a:rPr lang="ru-RU" dirty="0"/>
              <a:t>, которые обеспечат выгрузку из склада по конвейерам на судно;</a:t>
            </a:r>
          </a:p>
          <a:p>
            <a:r>
              <a:rPr lang="ru-RU" dirty="0"/>
              <a:t>Склад разделен на 10 секций вместимостью 30 тыс. тонн каждая; </a:t>
            </a:r>
          </a:p>
          <a:p>
            <a:r>
              <a:rPr lang="ru-RU" dirty="0"/>
              <a:t>Рассчитан на перевалку 7 различных видов минеральных удобрений;</a:t>
            </a:r>
          </a:p>
          <a:p>
            <a:r>
              <a:rPr lang="ru-RU" dirty="0"/>
              <a:t>Максимальный дедвейт судов составит 120 тыс. тонн;</a:t>
            </a:r>
          </a:p>
          <a:p>
            <a:r>
              <a:rPr lang="ru-RU" dirty="0"/>
              <a:t>Терминал будет оборудован двумя стациями разгрузки вагонов вместимостью по 4 вагона каждая.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77247A6-24B2-0125-F15F-991CAA68C9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1722" y="963613"/>
            <a:ext cx="4778541" cy="3583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981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F49CDE7-2D00-FD3C-4822-7D4F4BFE6C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332" b="8864"/>
          <a:stretch/>
        </p:blipFill>
        <p:spPr>
          <a:xfrm>
            <a:off x="4865902" y="1143000"/>
            <a:ext cx="2223957" cy="107264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CD67DF4-0146-0D78-70DF-3DDE9C308B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069" t="1332" r="15144" b="1949"/>
          <a:stretch/>
        </p:blipFill>
        <p:spPr>
          <a:xfrm rot="10800000">
            <a:off x="5042097" y="2242509"/>
            <a:ext cx="4678166" cy="292914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21</a:t>
            </a:fld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469" y="-6775"/>
            <a:ext cx="8446290" cy="1096044"/>
          </a:xfrm>
        </p:spPr>
        <p:txBody>
          <a:bodyPr lIns="0" tIns="0" rIns="0" bIns="0">
            <a:normAutofit/>
          </a:bodyPr>
          <a:lstStyle/>
          <a:p>
            <a:r>
              <a:rPr lang="ru-RU" dirty="0"/>
              <a:t>Терминал «ЕвроХим» в Усть-Луге</a:t>
            </a:r>
            <a:endParaRPr lang="ru-RU" u="sng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BD3D15-881C-4940-BFCE-742829608E7F}"/>
              </a:ext>
            </a:extLst>
          </p:cNvPr>
          <p:cNvSpPr txBox="1"/>
          <p:nvPr/>
        </p:nvSpPr>
        <p:spPr>
          <a:xfrm>
            <a:off x="357469" y="1143000"/>
            <a:ext cx="4472628" cy="1974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90000"/>
              </a:lnSpc>
              <a:spcBef>
                <a:spcPts val="827"/>
              </a:spcBef>
              <a:buClr>
                <a:schemeClr val="accent1"/>
              </a:buClr>
              <a:buFont typeface="Calibri" panose="020F0502020204030204" pitchFamily="34" charset="0"/>
              <a:buChar char="●"/>
            </a:pPr>
            <a:r>
              <a:rPr lang="ru-RU" sz="1100" dirty="0"/>
              <a:t>Мощность: 7,0 млн т удобрений</a:t>
            </a:r>
          </a:p>
          <a:p>
            <a:pPr marL="171450" indent="-171450">
              <a:lnSpc>
                <a:spcPct val="90000"/>
              </a:lnSpc>
              <a:spcBef>
                <a:spcPts val="827"/>
              </a:spcBef>
              <a:buClr>
                <a:schemeClr val="accent1"/>
              </a:buClr>
              <a:buFont typeface="Calibri" panose="020F0502020204030204" pitchFamily="34" charset="0"/>
              <a:buChar char="●"/>
            </a:pPr>
            <a:r>
              <a:rPr lang="ru-RU" sz="1100" dirty="0"/>
              <a:t>Дедвейт судов – до 120 тыс. т</a:t>
            </a:r>
          </a:p>
          <a:p>
            <a:pPr marL="171450" indent="-171450">
              <a:lnSpc>
                <a:spcPct val="90000"/>
              </a:lnSpc>
              <a:spcBef>
                <a:spcPts val="827"/>
              </a:spcBef>
              <a:buClr>
                <a:schemeClr val="accent1"/>
              </a:buClr>
              <a:buFont typeface="Calibri" panose="020F0502020204030204" pitchFamily="34" charset="0"/>
              <a:buChar char="●"/>
            </a:pPr>
            <a:r>
              <a:rPr lang="ru-RU" sz="1100" dirty="0"/>
              <a:t>3 причала длиной 725 м</a:t>
            </a:r>
          </a:p>
          <a:p>
            <a:pPr marL="171450" indent="-171450">
              <a:lnSpc>
                <a:spcPct val="90000"/>
              </a:lnSpc>
              <a:spcBef>
                <a:spcPts val="827"/>
              </a:spcBef>
              <a:buClr>
                <a:schemeClr val="accent1"/>
              </a:buClr>
              <a:buFont typeface="Calibri" panose="020F0502020204030204" pitchFamily="34" charset="0"/>
              <a:buChar char="●"/>
            </a:pPr>
            <a:r>
              <a:rPr lang="ru-RU" sz="1100" dirty="0"/>
              <a:t>Количество единовременно разгружаемых вагонов – 8</a:t>
            </a:r>
          </a:p>
          <a:p>
            <a:pPr marL="171450" indent="-171450">
              <a:lnSpc>
                <a:spcPct val="90000"/>
              </a:lnSpc>
              <a:spcBef>
                <a:spcPts val="827"/>
              </a:spcBef>
              <a:buClr>
                <a:schemeClr val="accent1"/>
              </a:buClr>
              <a:buFont typeface="Calibri" panose="020F0502020204030204" pitchFamily="34" charset="0"/>
              <a:buChar char="●"/>
            </a:pPr>
            <a:r>
              <a:rPr lang="ru-RU" sz="1100" dirty="0"/>
              <a:t>Вместимость склада 510 тыс. т</a:t>
            </a:r>
          </a:p>
          <a:p>
            <a:pPr marL="171450" indent="-171450">
              <a:lnSpc>
                <a:spcPct val="90000"/>
              </a:lnSpc>
              <a:spcBef>
                <a:spcPts val="827"/>
              </a:spcBef>
              <a:buClr>
                <a:schemeClr val="accent1"/>
              </a:buClr>
              <a:buFont typeface="Calibri" panose="020F0502020204030204" pitchFamily="34" charset="0"/>
              <a:buChar char="●"/>
            </a:pPr>
            <a:r>
              <a:rPr lang="ru-RU" sz="1100" dirty="0"/>
              <a:t>Ввод первой очереди – 2025 г</a:t>
            </a:r>
          </a:p>
          <a:p>
            <a:pPr marL="171450" indent="-171450">
              <a:lnSpc>
                <a:spcPct val="90000"/>
              </a:lnSpc>
              <a:spcBef>
                <a:spcPts val="827"/>
              </a:spcBef>
              <a:buClr>
                <a:schemeClr val="accent1"/>
              </a:buClr>
              <a:buFont typeface="Calibri" panose="020F0502020204030204" pitchFamily="34" charset="0"/>
              <a:buChar char="●"/>
            </a:pPr>
            <a:r>
              <a:rPr lang="ru-RU" sz="1100" dirty="0"/>
              <a:t>Проходят общественные обсуждения по строительству причала №4</a:t>
            </a:r>
          </a:p>
          <a:p>
            <a:endParaRPr lang="ru-RU" sz="13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F1A9ED-E63C-0DAB-3991-3796C444ECE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377"/>
          <a:stretch/>
        </p:blipFill>
        <p:spPr>
          <a:xfrm>
            <a:off x="7125665" y="1143000"/>
            <a:ext cx="2594598" cy="122157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1A69A91-E3D8-7B80-CD48-0E555AACF1F9}"/>
              </a:ext>
            </a:extLst>
          </p:cNvPr>
          <p:cNvSpPr/>
          <p:nvPr/>
        </p:nvSpPr>
        <p:spPr>
          <a:xfrm>
            <a:off x="8893277" y="1192495"/>
            <a:ext cx="756492" cy="25284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23A1F757-7708-32FC-9609-78B99F137879}"/>
              </a:ext>
            </a:extLst>
          </p:cNvPr>
          <p:cNvSpPr/>
          <p:nvPr/>
        </p:nvSpPr>
        <p:spPr>
          <a:xfrm>
            <a:off x="9135351" y="1445343"/>
            <a:ext cx="272343" cy="1221570"/>
          </a:xfrm>
          <a:prstGeom prst="downArrow">
            <a:avLst>
              <a:gd name="adj1" fmla="val 39749"/>
              <a:gd name="adj2" fmla="val 67941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EC6D3B9-3901-BFEC-3184-FB4DD48A7B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963" y="2909838"/>
            <a:ext cx="4089206" cy="2261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518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FD221D0-96D1-6029-440C-613EC643F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C124F87E-B428-610E-D737-12F4621623C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22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F0521D03-4F9B-77BA-DCB3-F5D8B18FA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Терминал ПАО «Тольяттиазот»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DEABA8F3-3FA2-C160-8E37-BDBEE22356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1143000"/>
            <a:ext cx="5570704" cy="2543176"/>
          </a:xfrm>
        </p:spPr>
        <p:txBody>
          <a:bodyPr>
            <a:noAutofit/>
          </a:bodyPr>
          <a:lstStyle/>
          <a:p>
            <a:r>
              <a:rPr lang="ru-RU" sz="1300" dirty="0"/>
              <a:t>ПАО «Тольяттиазот» (ТОАЗ) – одно из крупнейших предприятий химической промышленности России, входящее в тройку основных производителей аммиака в стране и в десятку мировых лидеров.</a:t>
            </a:r>
          </a:p>
          <a:p>
            <a:r>
              <a:rPr lang="ru-RU" sz="1300" dirty="0"/>
              <a:t>На данный момент компания реализует проект строительства терминала по перевалке аммиака и карбамида в порту Тамань.</a:t>
            </a:r>
          </a:p>
          <a:p>
            <a:r>
              <a:rPr lang="ru-RU" sz="1300" dirty="0"/>
              <a:t>Грузооборот терминала составит:</a:t>
            </a:r>
          </a:p>
          <a:p>
            <a:pPr marL="171450" indent="-171450">
              <a:lnSpc>
                <a:spcPct val="100000"/>
              </a:lnSpc>
              <a:buClr>
                <a:schemeClr val="accent1"/>
              </a:buClr>
              <a:buFont typeface="Calibri" panose="020F0502020204030204" pitchFamily="34" charset="0"/>
              <a:buChar char="●"/>
            </a:pPr>
            <a:r>
              <a:rPr lang="ru-RU" sz="1100" dirty="0"/>
              <a:t>Аммиак – 2 млн т в год;</a:t>
            </a:r>
          </a:p>
          <a:p>
            <a:pPr marL="171450" indent="-171450">
              <a:lnSpc>
                <a:spcPct val="100000"/>
              </a:lnSpc>
              <a:buClr>
                <a:schemeClr val="accent1"/>
              </a:buClr>
              <a:buFont typeface="Calibri" panose="020F0502020204030204" pitchFamily="34" charset="0"/>
              <a:buChar char="●"/>
            </a:pPr>
            <a:r>
              <a:rPr lang="ru-RU" sz="1100" dirty="0"/>
              <a:t>Карбамид – 3 млн т в год.</a:t>
            </a:r>
          </a:p>
          <a:p>
            <a:r>
              <a:rPr lang="ru-RU" sz="1300" dirty="0"/>
              <a:t>19 сентября 2022 года проект успешно прошел общественные слушания. Запуск комплекса предполагается в 3 этапа. Объем инвестиций составит 40 млрд рублей.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6DFD3073-6A3B-065F-DF3B-770C695A7A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87361" y="977076"/>
            <a:ext cx="1081254" cy="224385"/>
          </a:xfrm>
        </p:spPr>
        <p:txBody>
          <a:bodyPr/>
          <a:lstStyle/>
          <a:p>
            <a:r>
              <a:rPr lang="ru-RU" dirty="0"/>
              <a:t>Порт Тамань</a:t>
            </a:r>
          </a:p>
        </p:txBody>
      </p:sp>
      <p:graphicFrame>
        <p:nvGraphicFramePr>
          <p:cNvPr id="13" name="Схема 12">
            <a:extLst>
              <a:ext uri="{FF2B5EF4-FFF2-40B4-BE49-F238E27FC236}">
                <a16:creationId xmlns:a16="http://schemas.microsoft.com/office/drawing/2014/main" id="{8997B3BE-55AF-4124-7932-9D3969570A4C}"/>
              </a:ext>
            </a:extLst>
          </p:cNvPr>
          <p:cNvGraphicFramePr/>
          <p:nvPr/>
        </p:nvGraphicFramePr>
        <p:xfrm>
          <a:off x="413279" y="2724149"/>
          <a:ext cx="5484284" cy="3193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9CDF36CC-E1B6-7DE0-43B4-1E62B9D9563B}"/>
              </a:ext>
            </a:extLst>
          </p:cNvPr>
          <p:cNvGraphicFramePr/>
          <p:nvPr/>
        </p:nvGraphicFramePr>
        <p:xfrm>
          <a:off x="6119814" y="3739907"/>
          <a:ext cx="3600450" cy="12908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6F83FBB-1514-9FBB-0D66-FBCA22214838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9745" r="7416" b="8470"/>
          <a:stretch/>
        </p:blipFill>
        <p:spPr>
          <a:xfrm>
            <a:off x="6119814" y="1143000"/>
            <a:ext cx="3600450" cy="2484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1339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EA04F17-7104-B14F-ABA8-126465875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B42614C-B768-DF25-E16B-AD064CA02D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23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CFB2568-6AFB-E28C-5086-4564D1669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Зерно. Объемы перевалки в портах РФ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78D6586-C817-8508-CCEC-67FBA791589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0363" y="3069125"/>
            <a:ext cx="4464856" cy="614363"/>
          </a:xfrm>
        </p:spPr>
        <p:txBody>
          <a:bodyPr/>
          <a:lstStyle/>
          <a:p>
            <a:pPr algn="ctr"/>
            <a:r>
              <a:rPr lang="ru-RU" dirty="0"/>
              <a:t>Перевалка зерна в портах Каспийского и Балтийского бассейна</a:t>
            </a:r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76DEA416-11D7-6EA7-E01B-DAE1810C84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7468766"/>
              </p:ext>
            </p:extLst>
          </p:nvPr>
        </p:nvGraphicFramePr>
        <p:xfrm>
          <a:off x="5040311" y="1143000"/>
          <a:ext cx="4679951" cy="3952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47585B00-C866-85C1-7B6A-5778DDD26E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3522388"/>
              </p:ext>
            </p:extLst>
          </p:nvPr>
        </p:nvGraphicFramePr>
        <p:xfrm>
          <a:off x="360364" y="3241771"/>
          <a:ext cx="4464855" cy="1516568"/>
        </p:xfrm>
        <a:graphic>
          <a:graphicData uri="http://schemas.openxmlformats.org/drawingml/2006/table">
            <a:tbl>
              <a:tblPr/>
              <a:tblGrid>
                <a:gridCol w="877594">
                  <a:extLst>
                    <a:ext uri="{9D8B030D-6E8A-4147-A177-3AD203B41FA5}">
                      <a16:colId xmlns:a16="http://schemas.microsoft.com/office/drawing/2014/main" val="2303588030"/>
                    </a:ext>
                  </a:extLst>
                </a:gridCol>
                <a:gridCol w="1209821">
                  <a:extLst>
                    <a:ext uri="{9D8B030D-6E8A-4147-A177-3AD203B41FA5}">
                      <a16:colId xmlns:a16="http://schemas.microsoft.com/office/drawing/2014/main" val="3560686425"/>
                    </a:ext>
                  </a:extLst>
                </a:gridCol>
                <a:gridCol w="414997">
                  <a:extLst>
                    <a:ext uri="{9D8B030D-6E8A-4147-A177-3AD203B41FA5}">
                      <a16:colId xmlns:a16="http://schemas.microsoft.com/office/drawing/2014/main" val="4197779889"/>
                    </a:ext>
                  </a:extLst>
                </a:gridCol>
                <a:gridCol w="429065">
                  <a:extLst>
                    <a:ext uri="{9D8B030D-6E8A-4147-A177-3AD203B41FA5}">
                      <a16:colId xmlns:a16="http://schemas.microsoft.com/office/drawing/2014/main" val="2635432682"/>
                    </a:ext>
                  </a:extLst>
                </a:gridCol>
                <a:gridCol w="422031">
                  <a:extLst>
                    <a:ext uri="{9D8B030D-6E8A-4147-A177-3AD203B41FA5}">
                      <a16:colId xmlns:a16="http://schemas.microsoft.com/office/drawing/2014/main" val="358358102"/>
                    </a:ext>
                  </a:extLst>
                </a:gridCol>
                <a:gridCol w="1111347">
                  <a:extLst>
                    <a:ext uri="{9D8B030D-6E8A-4147-A177-3AD203B41FA5}">
                      <a16:colId xmlns:a16="http://schemas.microsoft.com/office/drawing/2014/main" val="507896673"/>
                    </a:ext>
                  </a:extLst>
                </a:gridCol>
              </a:tblGrid>
              <a:tr h="252674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Бассейн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Порт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Динамика к 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022357"/>
                  </a:ext>
                </a:extLst>
              </a:tr>
              <a:tr h="21673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Балтийский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Калининград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7444251"/>
                  </a:ext>
                </a:extLst>
              </a:tr>
              <a:tr h="216730">
                <a:tc>
                  <a:txBody>
                    <a:bodyPr/>
                    <a:lstStyle/>
                    <a:p>
                      <a:pPr marL="0" marR="0" lvl="0" indent="0" algn="l" defTabSz="756026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Балтийский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Высоцк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2192000"/>
                  </a:ext>
                </a:extLst>
              </a:tr>
              <a:tr h="220687">
                <a:tc>
                  <a:txBody>
                    <a:bodyPr/>
                    <a:lstStyle/>
                    <a:p>
                      <a:pPr marL="0" marR="0" lvl="0" indent="0" algn="l" defTabSz="756026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Балтийский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БП Санкт-Петербург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5778090"/>
                  </a:ext>
                </a:extLst>
              </a:tr>
              <a:tr h="219808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Каспийский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Астрахань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152%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514822"/>
                  </a:ext>
                </a:extLst>
              </a:tr>
              <a:tr h="212774">
                <a:tc>
                  <a:txBody>
                    <a:bodyPr/>
                    <a:lstStyle/>
                    <a:p>
                      <a:pPr marL="0" marR="0" lvl="0" indent="0" algn="l" defTabSz="756026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Каспийский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Махачкала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115%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429569"/>
                  </a:ext>
                </a:extLst>
              </a:tr>
              <a:tr h="175406">
                <a:tc>
                  <a:txBody>
                    <a:bodyPr/>
                    <a:lstStyle/>
                    <a:p>
                      <a:pPr marL="0" marR="0" lvl="0" indent="0" algn="l" defTabSz="756026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Каспийский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Оля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93%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9010128"/>
                  </a:ext>
                </a:extLst>
              </a:tr>
            </a:tbl>
          </a:graphicData>
        </a:graphic>
      </p:graphicFrame>
      <p:sp>
        <p:nvSpPr>
          <p:cNvPr id="15" name="Текст 8">
            <a:extLst>
              <a:ext uri="{FF2B5EF4-FFF2-40B4-BE49-F238E27FC236}">
                <a16:creationId xmlns:a16="http://schemas.microsoft.com/office/drawing/2014/main" id="{66CC99CA-682B-13E8-A5EE-EEF952EDC274}"/>
              </a:ext>
            </a:extLst>
          </p:cNvPr>
          <p:cNvSpPr txBox="1">
            <a:spLocks/>
          </p:cNvSpPr>
          <p:nvPr/>
        </p:nvSpPr>
        <p:spPr>
          <a:xfrm>
            <a:off x="360363" y="1143000"/>
            <a:ext cx="4572000" cy="209059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71450" indent="-17145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Clr>
                <a:schemeClr val="accent1"/>
              </a:buClr>
              <a:buFont typeface="Calibri" panose="020F0502020204030204" pitchFamily="34" charset="0"/>
              <a:buChar char="●"/>
              <a:defRPr sz="11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Доля трех крупнейших портов АЧБ – Новороссийск, Кавказ, </a:t>
            </a:r>
            <a:r>
              <a:rPr lang="ru-RU" dirty="0" err="1"/>
              <a:t>Ростов</a:t>
            </a:r>
            <a:r>
              <a:rPr lang="ru-RU" dirty="0"/>
              <a:t>-на-Дону составляет 60% от общих объемов по РФ.</a:t>
            </a:r>
          </a:p>
          <a:p>
            <a:r>
              <a:rPr lang="ru-RU" dirty="0"/>
              <a:t>Доля портов Каспийского и Балтийского бассейна составляют по 4%.</a:t>
            </a:r>
          </a:p>
          <a:p>
            <a:r>
              <a:rPr lang="ru-RU" dirty="0"/>
              <a:t>Транзит через зарубежные Балтийские порты также вырос с 1 560 тыс. т до 3 080 тыс. т (197,5%)</a:t>
            </a:r>
          </a:p>
          <a:p>
            <a:r>
              <a:rPr lang="ru-RU" dirty="0"/>
              <a:t>Евросоюз планирует повысить тарифы на импорт зерновых из России и Белоруссии, что может оказать негативное влияние на темпы роста, в особенности  в Балтийском бассейне.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2128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1EC22CE-8644-C33C-2342-3968723C8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9E57B1D0-C0ED-04A5-5A9A-B630B19BFF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24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7EC0C5D-A196-C3B5-BE09-B7332564F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Зерновой терминал ООО «Порт Высоцкий»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4318FD7-64B2-AC95-FDB2-6D1C0CEC09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1771" y="1143000"/>
            <a:ext cx="3914942" cy="614363"/>
          </a:xfrm>
        </p:spPr>
        <p:txBody>
          <a:bodyPr/>
          <a:lstStyle/>
          <a:p>
            <a:r>
              <a:rPr lang="ru-RU" dirty="0"/>
              <a:t>В сентябре 2023 открыт Высоцкий зерновой терминал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E1F91B75-4FF7-0198-7D84-ADEDD3F43A9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61771" y="1618180"/>
            <a:ext cx="3914942" cy="3412608"/>
          </a:xfrm>
        </p:spPr>
        <p:txBody>
          <a:bodyPr/>
          <a:lstStyle/>
          <a:p>
            <a:r>
              <a:rPr lang="ru-RU" dirty="0"/>
              <a:t>Два причала общей длиной 550 м;</a:t>
            </a:r>
          </a:p>
          <a:p>
            <a:r>
              <a:rPr lang="ru-RU" dirty="0"/>
              <a:t>Две </a:t>
            </a:r>
            <a:r>
              <a:rPr lang="ru-RU" dirty="0" err="1"/>
              <a:t>судопогрузочные</a:t>
            </a:r>
            <a:r>
              <a:rPr lang="ru-RU" dirty="0"/>
              <a:t> машины;</a:t>
            </a:r>
          </a:p>
          <a:p>
            <a:r>
              <a:rPr lang="ru-RU" dirty="0"/>
              <a:t>15 силосов общим объемом до 240 тыс. тонн;</a:t>
            </a:r>
          </a:p>
          <a:p>
            <a:r>
              <a:rPr lang="ru-RU" dirty="0"/>
              <a:t>Станция разгрузки вагонов. </a:t>
            </a:r>
          </a:p>
          <a:p>
            <a:r>
              <a:rPr lang="ru-RU" dirty="0"/>
              <a:t>Глубина акватории порта - 12,7 м; </a:t>
            </a:r>
          </a:p>
          <a:p>
            <a:r>
              <a:rPr lang="ru-RU" dirty="0"/>
              <a:t>Вместимость </a:t>
            </a:r>
            <a:r>
              <a:rPr lang="ru-RU" dirty="0" err="1"/>
              <a:t>ж.д</a:t>
            </a:r>
            <a:r>
              <a:rPr lang="ru-RU" dirty="0"/>
              <a:t> фронта - 68 вагонов</a:t>
            </a:r>
          </a:p>
          <a:p>
            <a:r>
              <a:rPr lang="ru-RU" dirty="0"/>
              <a:t>Проектная мощность терминала составляет 4 млн. тонн</a:t>
            </a:r>
          </a:p>
          <a:p>
            <a:r>
              <a:rPr lang="ru-RU" dirty="0"/>
              <a:t>К концу года планируется выйти на перевалку 1 млн. тонн</a:t>
            </a:r>
          </a:p>
          <a:p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ADED71F-3FA9-2F30-FDD9-DFB947B796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73"/>
          <a:stretch/>
        </p:blipFill>
        <p:spPr>
          <a:xfrm>
            <a:off x="4170908" y="1143000"/>
            <a:ext cx="5549355" cy="308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8815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11E116E-F8C4-DB1C-373B-E4DF14C0FD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4601" y="977736"/>
            <a:ext cx="5312072" cy="4197514"/>
          </a:xfrm>
          <a:prstGeom prst="rect">
            <a:avLst/>
          </a:prstGeom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469" y="-6775"/>
            <a:ext cx="8446290" cy="1096044"/>
          </a:xfrm>
        </p:spPr>
        <p:txBody>
          <a:bodyPr lIns="0" tIns="0" rIns="0" bIns="0">
            <a:normAutofit/>
          </a:bodyPr>
          <a:lstStyle/>
          <a:p>
            <a:r>
              <a:rPr lang="ru-RU" dirty="0"/>
              <a:t>Доли ключевых портов РФ во внешнеэкономическом грузообороте – </a:t>
            </a:r>
            <a:r>
              <a:rPr lang="ru-RU" u="sng" dirty="0"/>
              <a:t>по груженым контейнерам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1E5F00A-649F-455C-8686-A8C9B6CA8779}"/>
              </a:ext>
            </a:extLst>
          </p:cNvPr>
          <p:cNvSpPr/>
          <p:nvPr/>
        </p:nvSpPr>
        <p:spPr>
          <a:xfrm>
            <a:off x="360365" y="1143000"/>
            <a:ext cx="4030660" cy="349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/>
              <a:t>Ключевые порты обслуживают 96% импортно-экспортного грузопотока в морских портах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3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/>
              <a:t>В период 2010-2022 годов доля БП Санкт-Петербург сокращается. За 2022 год сокращение резко ускорилось в связи с введенными санкциями и продолжилось в 2023 г.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3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/>
              <a:t>Доля портов дальневосточного бассейна выросла в 2010-2023 годах с 16% до 51%. Это происходит за счет развития логистики, которое позволяет увеличить </a:t>
            </a:r>
            <a:r>
              <a:rPr lang="ru-RU" sz="1300" dirty="0" err="1"/>
              <a:t>хинтерленд</a:t>
            </a:r>
            <a:r>
              <a:rPr lang="ru-RU" sz="1300" dirty="0"/>
              <a:t> дальневосточных портов и включить в него регионы Сибири и Урала, которые ранее получали грузы через Балтийский бассейн. В 2023 году доля увеличилась до 51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3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/>
              <a:t>Доля порта Новороссийск выросла с 13% до 24%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719232CD-B5B9-4111-BB89-9107DDF29626}"/>
              </a:ext>
            </a:extLst>
          </p:cNvPr>
          <p:cNvCxnSpPr>
            <a:cxnSpLocks/>
          </p:cNvCxnSpPr>
          <p:nvPr/>
        </p:nvCxnSpPr>
        <p:spPr>
          <a:xfrm flipH="1" flipV="1">
            <a:off x="5724094" y="2884330"/>
            <a:ext cx="311038" cy="47851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62FDD74C-C2FB-487A-BBA7-D396C89EF5BF}"/>
              </a:ext>
            </a:extLst>
          </p:cNvPr>
          <p:cNvCxnSpPr>
            <a:cxnSpLocks/>
          </p:cNvCxnSpPr>
          <p:nvPr/>
        </p:nvCxnSpPr>
        <p:spPr>
          <a:xfrm flipH="1" flipV="1">
            <a:off x="5702626" y="2404522"/>
            <a:ext cx="350512" cy="6518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CB45E422-EBAF-4BF6-A853-A9D658E0CF0E}"/>
              </a:ext>
            </a:extLst>
          </p:cNvPr>
          <p:cNvSpPr txBox="1"/>
          <p:nvPr/>
        </p:nvSpPr>
        <p:spPr>
          <a:xfrm>
            <a:off x="6586377" y="2835275"/>
            <a:ext cx="4523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/>
              <a:t>50%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C5F2CA-111D-498F-3163-5A3CB315ECC9}"/>
              </a:ext>
            </a:extLst>
          </p:cNvPr>
          <p:cNvSpPr txBox="1"/>
          <p:nvPr/>
        </p:nvSpPr>
        <p:spPr>
          <a:xfrm>
            <a:off x="5651698" y="2584529"/>
            <a:ext cx="4523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29</a:t>
            </a:r>
            <a:r>
              <a:rPr lang="ru-RU" sz="1200" b="1" dirty="0"/>
              <a:t>%</a:t>
            </a: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0AD9F797-1F9B-8F31-ABE2-0F28E56B9378}"/>
              </a:ext>
            </a:extLst>
          </p:cNvPr>
          <p:cNvCxnSpPr>
            <a:cxnSpLocks/>
          </p:cNvCxnSpPr>
          <p:nvPr/>
        </p:nvCxnSpPr>
        <p:spPr>
          <a:xfrm flipH="1" flipV="1">
            <a:off x="6617579" y="2469711"/>
            <a:ext cx="302205" cy="6518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A5356AB1-3C88-C39A-96C6-4F019891F3A9}"/>
              </a:ext>
            </a:extLst>
          </p:cNvPr>
          <p:cNvCxnSpPr>
            <a:cxnSpLocks/>
          </p:cNvCxnSpPr>
          <p:nvPr/>
        </p:nvCxnSpPr>
        <p:spPr>
          <a:xfrm flipH="1" flipV="1">
            <a:off x="6617579" y="3362841"/>
            <a:ext cx="302205" cy="71983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395E81A9-0F1D-EBD1-06A2-B3E922864D6D}"/>
              </a:ext>
            </a:extLst>
          </p:cNvPr>
          <p:cNvCxnSpPr>
            <a:cxnSpLocks/>
          </p:cNvCxnSpPr>
          <p:nvPr/>
        </p:nvCxnSpPr>
        <p:spPr>
          <a:xfrm flipH="1" flipV="1">
            <a:off x="7502232" y="2542654"/>
            <a:ext cx="330493" cy="2195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80F16811-F23B-6D5A-2CD9-3545D8076A76}"/>
              </a:ext>
            </a:extLst>
          </p:cNvPr>
          <p:cNvCxnSpPr>
            <a:cxnSpLocks/>
          </p:cNvCxnSpPr>
          <p:nvPr/>
        </p:nvCxnSpPr>
        <p:spPr>
          <a:xfrm flipH="1" flipV="1">
            <a:off x="7502231" y="4061228"/>
            <a:ext cx="330494" cy="6309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5C241036-85EE-3502-DAFA-EE5A8DA249C9}"/>
              </a:ext>
            </a:extLst>
          </p:cNvPr>
          <p:cNvSpPr txBox="1"/>
          <p:nvPr/>
        </p:nvSpPr>
        <p:spPr>
          <a:xfrm>
            <a:off x="7452122" y="3193376"/>
            <a:ext cx="4539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/>
              <a:t>51%</a:t>
            </a:r>
          </a:p>
        </p:txBody>
      </p:sp>
    </p:spTree>
    <p:extLst>
      <p:ext uri="{BB962C8B-B14F-4D97-AF65-F5344CB8AC3E}">
        <p14:creationId xmlns:p14="http://schemas.microsoft.com/office/powerpoint/2010/main" val="35571492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5406B39-B897-8C6F-1942-2E74C334C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4D3A40A2-58B5-A85E-C992-9F0DF81662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26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1F3E1FF-8C30-6FD5-F0A4-600988CEE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Контейнерооборот в первом квартале 2024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C286931-5DE4-7914-832E-42E4F0C27F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1773" y="985780"/>
            <a:ext cx="4670590" cy="618786"/>
          </a:xfrm>
        </p:spPr>
        <p:txBody>
          <a:bodyPr>
            <a:normAutofit/>
          </a:bodyPr>
          <a:lstStyle/>
          <a:p>
            <a:r>
              <a:rPr lang="ru-RU" dirty="0"/>
              <a:t>Общий контейнерооборот портов РФ вырос на 17% к аналогичному периоду 2023 г до 1,34 млн TEU.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17A681D-BDE2-A3D9-9460-04DA615D70A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1771" y="2386280"/>
            <a:ext cx="4670590" cy="95272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Порты Балтийского бассейна нарастили перевалку контейнеров в первом квартале 2024 года </a:t>
            </a:r>
            <a:r>
              <a:rPr lang="ru-RU" b="1" dirty="0">
                <a:solidFill>
                  <a:srgbClr val="00B050"/>
                </a:solidFill>
              </a:rPr>
              <a:t>в 2 раза</a:t>
            </a:r>
            <a:r>
              <a:rPr lang="ru-RU" dirty="0"/>
              <a:t> с 207 до </a:t>
            </a:r>
            <a:r>
              <a:rPr lang="ru-RU" b="1" dirty="0">
                <a:solidFill>
                  <a:srgbClr val="00B050"/>
                </a:solidFill>
              </a:rPr>
              <a:t>409</a:t>
            </a:r>
            <a:r>
              <a:rPr lang="ru-RU" dirty="0"/>
              <a:t> тыс. TEU. </a:t>
            </a:r>
          </a:p>
          <a:p>
            <a:r>
              <a:rPr lang="ru-RU" dirty="0"/>
              <a:t>Оборот Азово-Черноморского бассейна вырос на </a:t>
            </a:r>
            <a:r>
              <a:rPr lang="ru-RU" b="1" dirty="0">
                <a:solidFill>
                  <a:srgbClr val="00B050"/>
                </a:solidFill>
              </a:rPr>
              <a:t>7%</a:t>
            </a:r>
            <a:r>
              <a:rPr lang="ru-RU" dirty="0"/>
              <a:t> до </a:t>
            </a:r>
            <a:r>
              <a:rPr lang="ru-RU" b="1" dirty="0">
                <a:solidFill>
                  <a:srgbClr val="00B050"/>
                </a:solidFill>
              </a:rPr>
              <a:t>278</a:t>
            </a:r>
            <a:r>
              <a:rPr lang="ru-RU" dirty="0"/>
              <a:t> тыс. TEU. </a:t>
            </a:r>
          </a:p>
          <a:p>
            <a:r>
              <a:rPr lang="ru-RU" dirty="0"/>
              <a:t>Контейнерооборот прочих бассейнов снизился: Дальневосточный </a:t>
            </a:r>
            <a:r>
              <a:rPr lang="ru-RU" b="1" dirty="0">
                <a:solidFill>
                  <a:schemeClr val="accent5"/>
                </a:solidFill>
              </a:rPr>
              <a:t>-3,5%</a:t>
            </a:r>
            <a:r>
              <a:rPr lang="ru-RU" dirty="0"/>
              <a:t>, Арктический </a:t>
            </a:r>
            <a:r>
              <a:rPr lang="ru-RU" b="1" dirty="0">
                <a:solidFill>
                  <a:schemeClr val="accent5"/>
                </a:solidFill>
              </a:rPr>
              <a:t>-7%</a:t>
            </a:r>
            <a:r>
              <a:rPr lang="ru-RU" dirty="0"/>
              <a:t>, Каспийский </a:t>
            </a:r>
            <a:r>
              <a:rPr lang="ru-RU" b="1" dirty="0">
                <a:solidFill>
                  <a:schemeClr val="accent5"/>
                </a:solidFill>
              </a:rPr>
              <a:t>-33%</a:t>
            </a:r>
            <a:r>
              <a:rPr lang="ru-RU" dirty="0"/>
              <a:t>.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974BC901-86D6-6EBB-CE4E-B5EEAD2B56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71461" y="4561248"/>
            <a:ext cx="4748804" cy="614363"/>
          </a:xfrm>
        </p:spPr>
        <p:txBody>
          <a:bodyPr/>
          <a:lstStyle/>
          <a:p>
            <a:pPr algn="ctr"/>
            <a:r>
              <a:rPr lang="ru-RU" dirty="0"/>
              <a:t>Терминал ЗАО «Контейнерный терминал Санкт-Петербург»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8B188CD9-9DB2-FF92-2CC3-5B7E4DF6536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61773" y="1480255"/>
            <a:ext cx="4670590" cy="848781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Импорт – 575,4 тыс. </a:t>
            </a:r>
            <a:r>
              <a:rPr lang="en-US" dirty="0"/>
              <a:t>TEU (</a:t>
            </a:r>
            <a:r>
              <a:rPr lang="en-US" b="1" dirty="0">
                <a:solidFill>
                  <a:srgbClr val="00B050"/>
                </a:solidFill>
              </a:rPr>
              <a:t>+24%</a:t>
            </a:r>
            <a:r>
              <a:rPr lang="en-US" dirty="0"/>
              <a:t>)</a:t>
            </a:r>
          </a:p>
          <a:p>
            <a:r>
              <a:rPr lang="ru-RU" dirty="0"/>
              <a:t>Экспорт – 490,6 тыс. </a:t>
            </a:r>
            <a:r>
              <a:rPr lang="en-US" dirty="0"/>
              <a:t>TEU (</a:t>
            </a:r>
            <a:r>
              <a:rPr lang="en-US" b="1" dirty="0">
                <a:solidFill>
                  <a:srgbClr val="00B050"/>
                </a:solidFill>
              </a:rPr>
              <a:t>+17%</a:t>
            </a:r>
            <a:r>
              <a:rPr lang="en-US" dirty="0"/>
              <a:t>)</a:t>
            </a:r>
          </a:p>
          <a:p>
            <a:r>
              <a:rPr lang="ru-RU" dirty="0"/>
              <a:t>Каботаж – 265,2 тыс. </a:t>
            </a:r>
            <a:r>
              <a:rPr lang="en-US" dirty="0"/>
              <a:t>TEU (</a:t>
            </a:r>
            <a:r>
              <a:rPr lang="en-US" b="1" dirty="0">
                <a:solidFill>
                  <a:srgbClr val="00B050"/>
                </a:solidFill>
              </a:rPr>
              <a:t>+14%</a:t>
            </a:r>
            <a:r>
              <a:rPr lang="en-US" dirty="0"/>
              <a:t>)</a:t>
            </a:r>
          </a:p>
          <a:p>
            <a:r>
              <a:rPr lang="ru-RU" dirty="0"/>
              <a:t>Транзит – 12,5 тыс. </a:t>
            </a:r>
            <a:r>
              <a:rPr lang="en-US" dirty="0"/>
              <a:t>TEU (</a:t>
            </a:r>
            <a:r>
              <a:rPr lang="en-US" b="1" dirty="0">
                <a:solidFill>
                  <a:srgbClr val="FF0000"/>
                </a:solidFill>
              </a:rPr>
              <a:t>-60%</a:t>
            </a:r>
            <a:r>
              <a:rPr lang="en-US" dirty="0"/>
              <a:t>)</a:t>
            </a:r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749CD34-78DC-B631-B3A4-55564FC20C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296"/>
          <a:stretch/>
        </p:blipFill>
        <p:spPr>
          <a:xfrm>
            <a:off x="4971460" y="990482"/>
            <a:ext cx="4748804" cy="3570766"/>
          </a:xfrm>
          <a:prstGeom prst="rect">
            <a:avLst/>
          </a:prstGeom>
        </p:spPr>
      </p:pic>
      <p:sp>
        <p:nvSpPr>
          <p:cNvPr id="12" name="Текст 4">
            <a:extLst>
              <a:ext uri="{FF2B5EF4-FFF2-40B4-BE49-F238E27FC236}">
                <a16:creationId xmlns:a16="http://schemas.microsoft.com/office/drawing/2014/main" id="{AE2F56A1-1989-2708-C00D-A8EB98BBAC09}"/>
              </a:ext>
            </a:extLst>
          </p:cNvPr>
          <p:cNvSpPr txBox="1">
            <a:spLocks/>
          </p:cNvSpPr>
          <p:nvPr/>
        </p:nvSpPr>
        <p:spPr>
          <a:xfrm>
            <a:off x="232109" y="3377938"/>
            <a:ext cx="4700253" cy="4955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По сети РЖД перевозки контейнеров выросли на 11,4%  было перевезено 1,93 млн. TEU.</a:t>
            </a:r>
          </a:p>
        </p:txBody>
      </p:sp>
      <p:sp>
        <p:nvSpPr>
          <p:cNvPr id="13" name="Текст 8">
            <a:extLst>
              <a:ext uri="{FF2B5EF4-FFF2-40B4-BE49-F238E27FC236}">
                <a16:creationId xmlns:a16="http://schemas.microsoft.com/office/drawing/2014/main" id="{61318F09-314C-B6D3-E28A-6FF248179EBA}"/>
              </a:ext>
            </a:extLst>
          </p:cNvPr>
          <p:cNvSpPr txBox="1">
            <a:spLocks/>
          </p:cNvSpPr>
          <p:nvPr/>
        </p:nvSpPr>
        <p:spPr>
          <a:xfrm>
            <a:off x="261773" y="3921456"/>
            <a:ext cx="4670590" cy="903615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171450" indent="-17145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Clr>
                <a:schemeClr val="accent1"/>
              </a:buClr>
              <a:buFont typeface="Calibri" panose="020F0502020204030204" pitchFamily="34" charset="0"/>
              <a:buChar char="●"/>
              <a:defRPr sz="11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Внутренние перевозки – 355,3 тыс.</a:t>
            </a:r>
            <a:r>
              <a:rPr lang="en-US" dirty="0"/>
              <a:t>TEU (</a:t>
            </a:r>
            <a:r>
              <a:rPr lang="en-US" b="1" dirty="0">
                <a:solidFill>
                  <a:srgbClr val="00B050"/>
                </a:solidFill>
              </a:rPr>
              <a:t>+14%</a:t>
            </a:r>
            <a:r>
              <a:rPr lang="en-US" dirty="0"/>
              <a:t>)</a:t>
            </a:r>
            <a:endParaRPr lang="ru-RU" dirty="0"/>
          </a:p>
          <a:p>
            <a:r>
              <a:rPr lang="ru-RU" dirty="0"/>
              <a:t>Экспорт – 383,5 тыс.</a:t>
            </a:r>
            <a:r>
              <a:rPr lang="en-US" dirty="0"/>
              <a:t>TEU (</a:t>
            </a:r>
            <a:r>
              <a:rPr lang="en-US" b="1" dirty="0">
                <a:solidFill>
                  <a:srgbClr val="00B050"/>
                </a:solidFill>
              </a:rPr>
              <a:t>+6%</a:t>
            </a:r>
            <a:r>
              <a:rPr lang="en-US" dirty="0"/>
              <a:t>)</a:t>
            </a:r>
          </a:p>
          <a:p>
            <a:r>
              <a:rPr lang="ru-RU" dirty="0"/>
              <a:t>Транзит – 241,2 тыс.</a:t>
            </a:r>
            <a:r>
              <a:rPr lang="en-US" dirty="0"/>
              <a:t>TEU (</a:t>
            </a:r>
            <a:r>
              <a:rPr lang="en-US" b="1" dirty="0">
                <a:solidFill>
                  <a:srgbClr val="00B050"/>
                </a:solidFill>
              </a:rPr>
              <a:t>+2</a:t>
            </a:r>
            <a:r>
              <a:rPr lang="ru-RU" b="1" dirty="0">
                <a:solidFill>
                  <a:srgbClr val="00B050"/>
                </a:solidFill>
              </a:rPr>
              <a:t>8</a:t>
            </a:r>
            <a:r>
              <a:rPr lang="en-US" b="1" dirty="0">
                <a:solidFill>
                  <a:srgbClr val="00B050"/>
                </a:solidFill>
              </a:rPr>
              <a:t>%</a:t>
            </a:r>
            <a:r>
              <a:rPr lang="en-US" dirty="0"/>
              <a:t>)</a:t>
            </a:r>
          </a:p>
          <a:p>
            <a:r>
              <a:rPr lang="ru-RU" dirty="0"/>
              <a:t>Импорт  - 398,9 тыс. </a:t>
            </a:r>
            <a:r>
              <a:rPr lang="en-US" dirty="0"/>
              <a:t>TEU (</a:t>
            </a:r>
            <a:r>
              <a:rPr lang="en-US" b="1" dirty="0">
                <a:solidFill>
                  <a:srgbClr val="FF0000"/>
                </a:solidFill>
              </a:rPr>
              <a:t>-0,6%</a:t>
            </a:r>
            <a:r>
              <a:rPr lang="en-US" dirty="0"/>
              <a:t>). </a:t>
            </a:r>
            <a:endParaRPr lang="ru-RU" dirty="0"/>
          </a:p>
        </p:txBody>
      </p:sp>
      <p:sp>
        <p:nvSpPr>
          <p:cNvPr id="16" name="Текст 6">
            <a:extLst>
              <a:ext uri="{FF2B5EF4-FFF2-40B4-BE49-F238E27FC236}">
                <a16:creationId xmlns:a16="http://schemas.microsoft.com/office/drawing/2014/main" id="{42E0AA40-4C51-1B73-99C6-8553C0E31770}"/>
              </a:ext>
            </a:extLst>
          </p:cNvPr>
          <p:cNvSpPr txBox="1">
            <a:spLocks/>
          </p:cNvSpPr>
          <p:nvPr/>
        </p:nvSpPr>
        <p:spPr>
          <a:xfrm>
            <a:off x="292018" y="4867417"/>
            <a:ext cx="4640345" cy="49036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1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Основные драйверы роста: зерно - рост в 1,5 раза, химические и минеральные удобрения - рост в 1,8 раза.</a:t>
            </a:r>
          </a:p>
        </p:txBody>
      </p:sp>
      <p:pic>
        <p:nvPicPr>
          <p:cNvPr id="18" name="Рисунок 17" descr="Поезд">
            <a:extLst>
              <a:ext uri="{FF2B5EF4-FFF2-40B4-BE49-F238E27FC236}">
                <a16:creationId xmlns:a16="http://schemas.microsoft.com/office/drawing/2014/main" id="{A1F43BA5-1AA6-3BF4-7BEB-9DE8AE3824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03092" y="4146509"/>
            <a:ext cx="419202" cy="419202"/>
          </a:xfrm>
          <a:prstGeom prst="rect">
            <a:avLst/>
          </a:prstGeom>
        </p:spPr>
      </p:pic>
      <p:pic>
        <p:nvPicPr>
          <p:cNvPr id="20" name="Рисунок 19" descr="Буксир">
            <a:extLst>
              <a:ext uri="{FF2B5EF4-FFF2-40B4-BE49-F238E27FC236}">
                <a16:creationId xmlns:a16="http://schemas.microsoft.com/office/drawing/2014/main" id="{9E436884-6AEF-00FA-004C-741DC67323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03092" y="1683011"/>
            <a:ext cx="419202" cy="419202"/>
          </a:xfrm>
          <a:prstGeom prst="rect">
            <a:avLst/>
          </a:prstGeom>
        </p:spPr>
      </p:pic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3FB78016-02DE-19F2-603C-837DD9B02B10}"/>
              </a:ext>
            </a:extLst>
          </p:cNvPr>
          <p:cNvCxnSpPr>
            <a:cxnSpLocks/>
          </p:cNvCxnSpPr>
          <p:nvPr/>
        </p:nvCxnSpPr>
        <p:spPr>
          <a:xfrm>
            <a:off x="360363" y="3327713"/>
            <a:ext cx="457199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99044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1476562-91FA-BEB5-8E4B-BBB3E3056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1C58E9C-AA33-7D02-3F1C-FA5209F473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27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81B8DA5-5442-2017-22EC-86F7E5C6A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Контейнеры на Северо-Западе помесячно</a:t>
            </a:r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4449F45E-FECC-FF34-BC03-7E21EDF90874}"/>
              </a:ext>
            </a:extLst>
          </p:cNvPr>
          <p:cNvGraphicFramePr>
            <a:graphicFrameLocks/>
          </p:cNvGraphicFramePr>
          <p:nvPr/>
        </p:nvGraphicFramePr>
        <p:xfrm>
          <a:off x="360363" y="974969"/>
          <a:ext cx="9359900" cy="42217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873710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E55F37A-A125-78EF-52D2-9CF4E9196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15BDFB0-8472-7EB6-4F42-1B583AD0609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28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3AC73B7-067F-E3AF-4B86-E25E0B32C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Трансформация контейнерного рынка РФ -</a:t>
            </a:r>
            <a:r>
              <a:rPr lang="ru-RU" dirty="0"/>
              <a:t>Б</a:t>
            </a:r>
            <a:r>
              <a:rPr lang="ru-RU" sz="2400" dirty="0"/>
              <a:t>алтика</a:t>
            </a:r>
            <a:endParaRPr lang="ru-RU" dirty="0"/>
          </a:p>
        </p:txBody>
      </p:sp>
      <p:sp>
        <p:nvSpPr>
          <p:cNvPr id="11" name="Текст 8">
            <a:extLst>
              <a:ext uri="{FF2B5EF4-FFF2-40B4-BE49-F238E27FC236}">
                <a16:creationId xmlns:a16="http://schemas.microsoft.com/office/drawing/2014/main" id="{6040772D-3096-63C0-40C4-2F3FE2ADB450}"/>
              </a:ext>
            </a:extLst>
          </p:cNvPr>
          <p:cNvSpPr txBox="1">
            <a:spLocks/>
          </p:cNvSpPr>
          <p:nvPr/>
        </p:nvSpPr>
        <p:spPr>
          <a:xfrm>
            <a:off x="261770" y="1621178"/>
            <a:ext cx="3898185" cy="2458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1450" indent="-17145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Clr>
                <a:schemeClr val="accent1"/>
              </a:buClr>
              <a:buFont typeface="Calibri" panose="020F0502020204030204" pitchFamily="34" charset="0"/>
              <a:buChar char="●"/>
              <a:defRPr sz="11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300" dirty="0"/>
              <a:t>Большинство терминалов Санкт-Петербурга строилось под фидеры </a:t>
            </a:r>
            <a:r>
              <a:rPr lang="en-US" sz="1300" dirty="0"/>
              <a:t>Maersk – 3,5 </a:t>
            </a:r>
            <a:r>
              <a:rPr lang="ru-RU" sz="1300" dirty="0"/>
              <a:t>тыс. </a:t>
            </a:r>
            <a:r>
              <a:rPr lang="en-US" sz="1300" dirty="0"/>
              <a:t>TEU</a:t>
            </a:r>
            <a:endParaRPr lang="ru-RU" sz="1300" dirty="0"/>
          </a:p>
          <a:p>
            <a:endParaRPr lang="ru-RU" sz="1300" dirty="0"/>
          </a:p>
          <a:p>
            <a:r>
              <a:rPr lang="ru-RU" sz="1300" dirty="0"/>
              <a:t>ММПК «Бронка» и «</a:t>
            </a:r>
            <a:r>
              <a:rPr lang="ru-RU" sz="1300" dirty="0" err="1"/>
              <a:t>Усть</a:t>
            </a:r>
            <a:r>
              <a:rPr lang="ru-RU" sz="1300" dirty="0"/>
              <a:t>-Лужский контейнерный терминал» были рассчитаны на больший флот</a:t>
            </a:r>
          </a:p>
          <a:p>
            <a:endParaRPr lang="ru-RU" sz="1300" dirty="0"/>
          </a:p>
          <a:p>
            <a:r>
              <a:rPr lang="ru-RU" sz="1300" dirty="0"/>
              <a:t>При организации прямых судоходных линий на Китай и Индию возможность принимать крупный флот востребована</a:t>
            </a:r>
          </a:p>
          <a:p>
            <a:endParaRPr lang="ru-RU" sz="1300" dirty="0"/>
          </a:p>
          <a:p>
            <a:r>
              <a:rPr lang="ru-RU" sz="1300" dirty="0"/>
              <a:t>«Бронка» выиграла от возможности обслуживать суда емкостью 4,8 тыс. </a:t>
            </a:r>
            <a:r>
              <a:rPr lang="en-US" sz="1300" dirty="0"/>
              <a:t>TEU</a:t>
            </a:r>
            <a:endParaRPr lang="ru-RU" sz="1300" dirty="0"/>
          </a:p>
        </p:txBody>
      </p:sp>
      <p:sp>
        <p:nvSpPr>
          <p:cNvPr id="12" name="Текст 4">
            <a:extLst>
              <a:ext uri="{FF2B5EF4-FFF2-40B4-BE49-F238E27FC236}">
                <a16:creationId xmlns:a16="http://schemas.microsoft.com/office/drawing/2014/main" id="{6EA407EC-3D28-79AB-489A-C4191B2C58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1771" y="1083680"/>
            <a:ext cx="4188696" cy="614363"/>
          </a:xfrm>
        </p:spPr>
        <p:txBody>
          <a:bodyPr>
            <a:normAutofit/>
          </a:bodyPr>
          <a:lstStyle/>
          <a:p>
            <a:r>
              <a:rPr lang="ru-RU" dirty="0"/>
              <a:t>Профицит контейнерных мощностей на Балтике сформировался до 2022 г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6CBF79D-6862-D92C-9B50-99E64A4C3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2193" y="976137"/>
            <a:ext cx="5518069" cy="3103914"/>
          </a:xfrm>
          <a:prstGeom prst="rect">
            <a:avLst/>
          </a:prstGeom>
        </p:spPr>
      </p:pic>
      <p:sp>
        <p:nvSpPr>
          <p:cNvPr id="16" name="Текст 7">
            <a:extLst>
              <a:ext uri="{FF2B5EF4-FFF2-40B4-BE49-F238E27FC236}">
                <a16:creationId xmlns:a16="http://schemas.microsoft.com/office/drawing/2014/main" id="{132851F2-D857-13D8-6664-DD3E7DDB1170}"/>
              </a:ext>
            </a:extLst>
          </p:cNvPr>
          <p:cNvSpPr txBox="1">
            <a:spLocks/>
          </p:cNvSpPr>
          <p:nvPr/>
        </p:nvSpPr>
        <p:spPr>
          <a:xfrm>
            <a:off x="4202192" y="4086998"/>
            <a:ext cx="5518070" cy="6143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9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/>
              <a:t>Контейнеровоз «</a:t>
            </a:r>
            <a:r>
              <a:rPr lang="ru-RU" dirty="0" err="1"/>
              <a:t>Flying</a:t>
            </a:r>
            <a:r>
              <a:rPr lang="ru-RU" dirty="0"/>
              <a:t> </a:t>
            </a:r>
            <a:r>
              <a:rPr lang="ru-RU" dirty="0" err="1"/>
              <a:t>Fish</a:t>
            </a:r>
            <a:r>
              <a:rPr lang="ru-RU" dirty="0"/>
              <a:t>», севший на мель у ММПК «Бронка»</a:t>
            </a:r>
          </a:p>
        </p:txBody>
      </p:sp>
    </p:spTree>
    <p:extLst>
      <p:ext uri="{BB962C8B-B14F-4D97-AF65-F5344CB8AC3E}">
        <p14:creationId xmlns:p14="http://schemas.microsoft.com/office/powerpoint/2010/main" val="40508440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57427C4-CB98-57EB-AB4C-EEE52F4CF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635DD98-9E86-C192-97FD-065EEA9379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29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8CF6FB6-BB91-15E8-C844-B71C6591F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771" y="-6775"/>
            <a:ext cx="8554851" cy="1096044"/>
          </a:xfrm>
        </p:spPr>
        <p:txBody>
          <a:bodyPr/>
          <a:lstStyle/>
          <a:p>
            <a:r>
              <a:rPr lang="ru-RU" sz="2400" dirty="0"/>
              <a:t>Трансформация контейнерного рынка РФ –Азово-Черноморский бассейн</a:t>
            </a: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80933C3-C9D2-3494-E1B7-B79CA04026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1771" y="1143000"/>
            <a:ext cx="4140896" cy="614363"/>
          </a:xfrm>
        </p:spPr>
        <p:txBody>
          <a:bodyPr>
            <a:normAutofit/>
          </a:bodyPr>
          <a:lstStyle/>
          <a:p>
            <a:r>
              <a:rPr lang="ru-RU" dirty="0"/>
              <a:t>Новороссийск имеет возможности принимать океанские контейнеровозы, но…</a:t>
            </a:r>
          </a:p>
          <a:p>
            <a:endParaRPr lang="ru-RU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852ADF9-8E35-D7EE-9D71-62FA76EB8B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61771" y="1811094"/>
            <a:ext cx="4140896" cy="3261641"/>
          </a:xfrm>
        </p:spPr>
        <p:txBody>
          <a:bodyPr>
            <a:normAutofit/>
          </a:bodyPr>
          <a:lstStyle/>
          <a:p>
            <a:r>
              <a:rPr lang="ru-RU" sz="1300" dirty="0"/>
              <a:t>После строительства причала 38А появилась возможность приема судов океанского класса – 10 тыс. TEU</a:t>
            </a:r>
          </a:p>
          <a:p>
            <a:endParaRPr lang="ru-RU" sz="1300" dirty="0"/>
          </a:p>
          <a:p>
            <a:r>
              <a:rPr lang="ru-RU" sz="1300" dirty="0"/>
              <a:t>После сворачивания сервисов мировых контейнерных перевозчиков потребность в приеме   Deep Sea исчезла. Консолидировать  такую судовую партию ни в импорте ни в экспорте не возможно</a:t>
            </a:r>
          </a:p>
          <a:p>
            <a:endParaRPr lang="ru-RU" sz="1300" dirty="0"/>
          </a:p>
          <a:p>
            <a:r>
              <a:rPr lang="ru-RU" sz="1300" dirty="0"/>
              <a:t>Возможность работать с мелкими фидерными судами через порты Турции и Египта не стимулируют открытие прямой линии на Китай и Индию.</a:t>
            </a:r>
          </a:p>
          <a:p>
            <a:endParaRPr lang="ru-RU" sz="13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5E48CBA-B89E-B47E-BFB6-7D13A9FEBE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5276" y="1089269"/>
            <a:ext cx="5114987" cy="3407959"/>
          </a:xfrm>
          <a:prstGeom prst="rect">
            <a:avLst/>
          </a:prstGeom>
        </p:spPr>
      </p:pic>
      <p:sp>
        <p:nvSpPr>
          <p:cNvPr id="12" name="Текст 7">
            <a:extLst>
              <a:ext uri="{FF2B5EF4-FFF2-40B4-BE49-F238E27FC236}">
                <a16:creationId xmlns:a16="http://schemas.microsoft.com/office/drawing/2014/main" id="{091BDDD2-8BE8-BAA0-E041-25BE2D1300ED}"/>
              </a:ext>
            </a:extLst>
          </p:cNvPr>
          <p:cNvSpPr txBox="1">
            <a:spLocks/>
          </p:cNvSpPr>
          <p:nvPr/>
        </p:nvSpPr>
        <p:spPr>
          <a:xfrm>
            <a:off x="4605275" y="4503049"/>
            <a:ext cx="5114987" cy="19877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9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/>
              <a:t>Причал №38А контейнерного терминала НУТЭП</a:t>
            </a:r>
          </a:p>
        </p:txBody>
      </p:sp>
    </p:spTree>
    <p:extLst>
      <p:ext uri="{BB962C8B-B14F-4D97-AF65-F5344CB8AC3E}">
        <p14:creationId xmlns:p14="http://schemas.microsoft.com/office/powerpoint/2010/main" val="882043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A49F162-F6F4-0C29-4A92-F000E7A1D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9F554BA9-D6A9-790F-423B-58A9CFB41E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60647C5-BF74-1EEF-6211-2F75E400A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Динамика портовой перевалки в 2021-2023 </a:t>
            </a:r>
            <a:r>
              <a:rPr lang="ru-RU" dirty="0" err="1"/>
              <a:t>гг</a:t>
            </a:r>
            <a:endParaRPr lang="ru-RU" dirty="0"/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193AB0B0-5868-F542-B3E2-29BA734E5D1D}"/>
              </a:ext>
            </a:extLst>
          </p:cNvPr>
          <p:cNvGraphicFramePr>
            <a:graphicFrameLocks/>
          </p:cNvGraphicFramePr>
          <p:nvPr/>
        </p:nvGraphicFramePr>
        <p:xfrm>
          <a:off x="7016045" y="963613"/>
          <a:ext cx="2704218" cy="4211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F62ABD19-C4FB-B037-E838-F9926EDFCAAF}"/>
              </a:ext>
            </a:extLst>
          </p:cNvPr>
          <p:cNvGraphicFramePr>
            <a:graphicFrameLocks/>
          </p:cNvGraphicFramePr>
          <p:nvPr/>
        </p:nvGraphicFramePr>
        <p:xfrm>
          <a:off x="3348038" y="963613"/>
          <a:ext cx="3668007" cy="4211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Диаграмма 13">
            <a:extLst>
              <a:ext uri="{FF2B5EF4-FFF2-40B4-BE49-F238E27FC236}">
                <a16:creationId xmlns:a16="http://schemas.microsoft.com/office/drawing/2014/main" id="{B8DA074C-53F7-FECC-D35D-964630494ECF}"/>
              </a:ext>
            </a:extLst>
          </p:cNvPr>
          <p:cNvGraphicFramePr>
            <a:graphicFrameLocks/>
          </p:cNvGraphicFramePr>
          <p:nvPr/>
        </p:nvGraphicFramePr>
        <p:xfrm>
          <a:off x="360363" y="963612"/>
          <a:ext cx="3037594" cy="4211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C5269FBE-281E-A5C9-CB05-C202F64E5806}"/>
              </a:ext>
            </a:extLst>
          </p:cNvPr>
          <p:cNvSpPr txBox="1"/>
          <p:nvPr/>
        </p:nvSpPr>
        <p:spPr>
          <a:xfrm>
            <a:off x="7549626" y="1490133"/>
            <a:ext cx="5258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835</a:t>
            </a:r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704457A-62A5-5DD0-AA57-78972FE73D84}"/>
              </a:ext>
            </a:extLst>
          </p:cNvPr>
          <p:cNvSpPr txBox="1"/>
          <p:nvPr/>
        </p:nvSpPr>
        <p:spPr>
          <a:xfrm>
            <a:off x="8260555" y="1490133"/>
            <a:ext cx="5258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842</a:t>
            </a:r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7C7B05-C282-6670-6BDC-5C86489EECC2}"/>
              </a:ext>
            </a:extLst>
          </p:cNvPr>
          <p:cNvSpPr txBox="1"/>
          <p:nvPr/>
        </p:nvSpPr>
        <p:spPr>
          <a:xfrm>
            <a:off x="8971484" y="1495833"/>
            <a:ext cx="5258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8</a:t>
            </a:r>
            <a:r>
              <a:rPr lang="ru-RU" sz="1600" dirty="0">
                <a:solidFill>
                  <a:srgbClr val="000000"/>
                </a:solidFill>
                <a:latin typeface="Calibri" panose="020F0502020204030204" pitchFamily="34" charset="0"/>
              </a:rPr>
              <a:t>83</a:t>
            </a:r>
            <a:endParaRPr lang="ru-RU" dirty="0"/>
          </a:p>
        </p:txBody>
      </p:sp>
      <p:sp>
        <p:nvSpPr>
          <p:cNvPr id="19" name="Стрелка: вверх 18">
            <a:extLst>
              <a:ext uri="{FF2B5EF4-FFF2-40B4-BE49-F238E27FC236}">
                <a16:creationId xmlns:a16="http://schemas.microsoft.com/office/drawing/2014/main" id="{A78B0C1F-75AE-C319-7F49-C904FB4F3034}"/>
              </a:ext>
            </a:extLst>
          </p:cNvPr>
          <p:cNvSpPr/>
          <p:nvPr/>
        </p:nvSpPr>
        <p:spPr>
          <a:xfrm>
            <a:off x="8098102" y="1603022"/>
            <a:ext cx="101954" cy="124178"/>
          </a:xfrm>
          <a:prstGeom prst="upArrow">
            <a:avLst/>
          </a:prstGeom>
          <a:solidFill>
            <a:srgbClr val="00B050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верх 19">
            <a:extLst>
              <a:ext uri="{FF2B5EF4-FFF2-40B4-BE49-F238E27FC236}">
                <a16:creationId xmlns:a16="http://schemas.microsoft.com/office/drawing/2014/main" id="{7B67CF2A-2968-8716-A391-A56D603D1A4A}"/>
              </a:ext>
            </a:extLst>
          </p:cNvPr>
          <p:cNvSpPr/>
          <p:nvPr/>
        </p:nvSpPr>
        <p:spPr>
          <a:xfrm>
            <a:off x="8809031" y="1603022"/>
            <a:ext cx="101954" cy="124178"/>
          </a:xfrm>
          <a:prstGeom prst="upArrow">
            <a:avLst/>
          </a:prstGeom>
          <a:solidFill>
            <a:srgbClr val="00B050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: вверх 20">
            <a:extLst>
              <a:ext uri="{FF2B5EF4-FFF2-40B4-BE49-F238E27FC236}">
                <a16:creationId xmlns:a16="http://schemas.microsoft.com/office/drawing/2014/main" id="{F773C6A1-089D-684A-0EBA-46904698F703}"/>
              </a:ext>
            </a:extLst>
          </p:cNvPr>
          <p:cNvSpPr/>
          <p:nvPr/>
        </p:nvSpPr>
        <p:spPr>
          <a:xfrm rot="5400000">
            <a:off x="6380510" y="4386879"/>
            <a:ext cx="101954" cy="124178"/>
          </a:xfrm>
          <a:prstGeom prst="upArrow">
            <a:avLst/>
          </a:prstGeom>
          <a:solidFill>
            <a:srgbClr val="00B050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: вверх 21">
            <a:extLst>
              <a:ext uri="{FF2B5EF4-FFF2-40B4-BE49-F238E27FC236}">
                <a16:creationId xmlns:a16="http://schemas.microsoft.com/office/drawing/2014/main" id="{B18F970C-7613-58B3-478A-1F4801F33A40}"/>
              </a:ext>
            </a:extLst>
          </p:cNvPr>
          <p:cNvSpPr/>
          <p:nvPr/>
        </p:nvSpPr>
        <p:spPr>
          <a:xfrm rot="5400000">
            <a:off x="5934599" y="4127235"/>
            <a:ext cx="101954" cy="124178"/>
          </a:xfrm>
          <a:prstGeom prst="upArrow">
            <a:avLst/>
          </a:prstGeom>
          <a:solidFill>
            <a:srgbClr val="00B050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: вверх 22">
            <a:extLst>
              <a:ext uri="{FF2B5EF4-FFF2-40B4-BE49-F238E27FC236}">
                <a16:creationId xmlns:a16="http://schemas.microsoft.com/office/drawing/2014/main" id="{A57482D3-6849-E929-181E-34AFC88696D1}"/>
              </a:ext>
            </a:extLst>
          </p:cNvPr>
          <p:cNvSpPr/>
          <p:nvPr/>
        </p:nvSpPr>
        <p:spPr>
          <a:xfrm rot="5400000">
            <a:off x="5409142" y="3856302"/>
            <a:ext cx="101954" cy="124178"/>
          </a:xfrm>
          <a:prstGeom prst="upArrow">
            <a:avLst/>
          </a:prstGeom>
          <a:solidFill>
            <a:srgbClr val="00B050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: вверх 23">
            <a:extLst>
              <a:ext uri="{FF2B5EF4-FFF2-40B4-BE49-F238E27FC236}">
                <a16:creationId xmlns:a16="http://schemas.microsoft.com/office/drawing/2014/main" id="{D0D843D5-2750-CEFD-2ACC-5BAF80E7C375}"/>
              </a:ext>
            </a:extLst>
          </p:cNvPr>
          <p:cNvSpPr/>
          <p:nvPr/>
        </p:nvSpPr>
        <p:spPr>
          <a:xfrm rot="5400000">
            <a:off x="5156024" y="3591013"/>
            <a:ext cx="101954" cy="124178"/>
          </a:xfrm>
          <a:prstGeom prst="upArrow">
            <a:avLst/>
          </a:prstGeom>
          <a:solidFill>
            <a:srgbClr val="00B050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: вверх 24">
            <a:extLst>
              <a:ext uri="{FF2B5EF4-FFF2-40B4-BE49-F238E27FC236}">
                <a16:creationId xmlns:a16="http://schemas.microsoft.com/office/drawing/2014/main" id="{28FC09DB-BB1E-3C70-8C59-3A921D64CBC2}"/>
              </a:ext>
            </a:extLst>
          </p:cNvPr>
          <p:cNvSpPr/>
          <p:nvPr/>
        </p:nvSpPr>
        <p:spPr>
          <a:xfrm rot="5400000">
            <a:off x="5117055" y="3325724"/>
            <a:ext cx="101954" cy="124178"/>
          </a:xfrm>
          <a:prstGeom prst="upArrow">
            <a:avLst/>
          </a:prstGeom>
          <a:solidFill>
            <a:srgbClr val="00B050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: вверх 25">
            <a:extLst>
              <a:ext uri="{FF2B5EF4-FFF2-40B4-BE49-F238E27FC236}">
                <a16:creationId xmlns:a16="http://schemas.microsoft.com/office/drawing/2014/main" id="{095358D3-873D-7D45-916F-F8FC9346B881}"/>
              </a:ext>
            </a:extLst>
          </p:cNvPr>
          <p:cNvSpPr/>
          <p:nvPr/>
        </p:nvSpPr>
        <p:spPr>
          <a:xfrm rot="16200000">
            <a:off x="4992877" y="3053980"/>
            <a:ext cx="101954" cy="124178"/>
          </a:xfrm>
          <a:prstGeom prst="upArrow">
            <a:avLst/>
          </a:prstGeom>
          <a:solidFill>
            <a:schemeClr val="accent5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: вверх 26">
            <a:extLst>
              <a:ext uri="{FF2B5EF4-FFF2-40B4-BE49-F238E27FC236}">
                <a16:creationId xmlns:a16="http://schemas.microsoft.com/office/drawing/2014/main" id="{385D6BB6-760E-A807-BEB7-ED93A5A16AC0}"/>
              </a:ext>
            </a:extLst>
          </p:cNvPr>
          <p:cNvSpPr/>
          <p:nvPr/>
        </p:nvSpPr>
        <p:spPr>
          <a:xfrm rot="5400000">
            <a:off x="4901305" y="2782236"/>
            <a:ext cx="101954" cy="124178"/>
          </a:xfrm>
          <a:prstGeom prst="upArrow">
            <a:avLst/>
          </a:prstGeom>
          <a:solidFill>
            <a:srgbClr val="00B050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: вверх 27">
            <a:extLst>
              <a:ext uri="{FF2B5EF4-FFF2-40B4-BE49-F238E27FC236}">
                <a16:creationId xmlns:a16="http://schemas.microsoft.com/office/drawing/2014/main" id="{6379E124-3C78-2C4C-F662-B5F29FF2F548}"/>
              </a:ext>
            </a:extLst>
          </p:cNvPr>
          <p:cNvSpPr/>
          <p:nvPr/>
        </p:nvSpPr>
        <p:spPr>
          <a:xfrm rot="5400000">
            <a:off x="4770611" y="2247641"/>
            <a:ext cx="101954" cy="124178"/>
          </a:xfrm>
          <a:prstGeom prst="upArrow">
            <a:avLst/>
          </a:prstGeom>
          <a:solidFill>
            <a:srgbClr val="00B050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: вверх 28">
            <a:extLst>
              <a:ext uri="{FF2B5EF4-FFF2-40B4-BE49-F238E27FC236}">
                <a16:creationId xmlns:a16="http://schemas.microsoft.com/office/drawing/2014/main" id="{9F668101-966A-05B9-1932-F5C8772AACC1}"/>
              </a:ext>
            </a:extLst>
          </p:cNvPr>
          <p:cNvSpPr/>
          <p:nvPr/>
        </p:nvSpPr>
        <p:spPr>
          <a:xfrm rot="5400000">
            <a:off x="6616601" y="1442780"/>
            <a:ext cx="101954" cy="124178"/>
          </a:xfrm>
          <a:prstGeom prst="upArrow">
            <a:avLst/>
          </a:prstGeom>
          <a:solidFill>
            <a:srgbClr val="00B050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: вверх 29">
            <a:extLst>
              <a:ext uri="{FF2B5EF4-FFF2-40B4-BE49-F238E27FC236}">
                <a16:creationId xmlns:a16="http://schemas.microsoft.com/office/drawing/2014/main" id="{17CE3880-1100-10AE-FC77-328C9B54F3F8}"/>
              </a:ext>
            </a:extLst>
          </p:cNvPr>
          <p:cNvSpPr/>
          <p:nvPr/>
        </p:nvSpPr>
        <p:spPr>
          <a:xfrm rot="16200000">
            <a:off x="4765849" y="1980781"/>
            <a:ext cx="101954" cy="124178"/>
          </a:xfrm>
          <a:prstGeom prst="upArrow">
            <a:avLst/>
          </a:prstGeom>
          <a:solidFill>
            <a:schemeClr val="accent5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: вверх 30">
            <a:extLst>
              <a:ext uri="{FF2B5EF4-FFF2-40B4-BE49-F238E27FC236}">
                <a16:creationId xmlns:a16="http://schemas.microsoft.com/office/drawing/2014/main" id="{6AF65B29-320D-475F-8A42-5E4EEDF0A0E0}"/>
              </a:ext>
            </a:extLst>
          </p:cNvPr>
          <p:cNvSpPr/>
          <p:nvPr/>
        </p:nvSpPr>
        <p:spPr>
          <a:xfrm>
            <a:off x="796931" y="1603022"/>
            <a:ext cx="101954" cy="124178"/>
          </a:xfrm>
          <a:prstGeom prst="upArrow">
            <a:avLst/>
          </a:prstGeom>
          <a:solidFill>
            <a:srgbClr val="00B050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: вверх 31">
            <a:extLst>
              <a:ext uri="{FF2B5EF4-FFF2-40B4-BE49-F238E27FC236}">
                <a16:creationId xmlns:a16="http://schemas.microsoft.com/office/drawing/2014/main" id="{BD546B51-D5FE-2C77-CE4E-AC961A62ED8E}"/>
              </a:ext>
            </a:extLst>
          </p:cNvPr>
          <p:cNvSpPr/>
          <p:nvPr/>
        </p:nvSpPr>
        <p:spPr>
          <a:xfrm>
            <a:off x="1051285" y="2134575"/>
            <a:ext cx="101954" cy="124178"/>
          </a:xfrm>
          <a:prstGeom prst="upArrow">
            <a:avLst/>
          </a:prstGeom>
          <a:solidFill>
            <a:srgbClr val="00B050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: вверх 32">
            <a:extLst>
              <a:ext uri="{FF2B5EF4-FFF2-40B4-BE49-F238E27FC236}">
                <a16:creationId xmlns:a16="http://schemas.microsoft.com/office/drawing/2014/main" id="{C8E2184A-1084-A840-010D-6D307A53AE7F}"/>
              </a:ext>
            </a:extLst>
          </p:cNvPr>
          <p:cNvSpPr/>
          <p:nvPr/>
        </p:nvSpPr>
        <p:spPr>
          <a:xfrm rot="10800000">
            <a:off x="1305819" y="2571745"/>
            <a:ext cx="101954" cy="124178"/>
          </a:xfrm>
          <a:prstGeom prst="upArrow">
            <a:avLst/>
          </a:prstGeom>
          <a:solidFill>
            <a:schemeClr val="accent5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: вверх 33">
            <a:extLst>
              <a:ext uri="{FF2B5EF4-FFF2-40B4-BE49-F238E27FC236}">
                <a16:creationId xmlns:a16="http://schemas.microsoft.com/office/drawing/2014/main" id="{BC9B9E31-6E01-F24B-6F84-683599BD5347}"/>
              </a:ext>
            </a:extLst>
          </p:cNvPr>
          <p:cNvSpPr/>
          <p:nvPr/>
        </p:nvSpPr>
        <p:spPr>
          <a:xfrm>
            <a:off x="1562114" y="3230215"/>
            <a:ext cx="101954" cy="124178"/>
          </a:xfrm>
          <a:prstGeom prst="upArrow">
            <a:avLst/>
          </a:prstGeom>
          <a:solidFill>
            <a:srgbClr val="00B050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: вверх 34">
            <a:extLst>
              <a:ext uri="{FF2B5EF4-FFF2-40B4-BE49-F238E27FC236}">
                <a16:creationId xmlns:a16="http://schemas.microsoft.com/office/drawing/2014/main" id="{E0A760A2-113C-857E-5D4E-BFCD106934E9}"/>
              </a:ext>
            </a:extLst>
          </p:cNvPr>
          <p:cNvSpPr/>
          <p:nvPr/>
        </p:nvSpPr>
        <p:spPr>
          <a:xfrm>
            <a:off x="2068240" y="3481387"/>
            <a:ext cx="101954" cy="124178"/>
          </a:xfrm>
          <a:prstGeom prst="upArrow">
            <a:avLst/>
          </a:prstGeom>
          <a:solidFill>
            <a:srgbClr val="00B050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: вверх 35">
            <a:extLst>
              <a:ext uri="{FF2B5EF4-FFF2-40B4-BE49-F238E27FC236}">
                <a16:creationId xmlns:a16="http://schemas.microsoft.com/office/drawing/2014/main" id="{53D06C87-CE04-C77B-DE7B-F0F7048DD209}"/>
              </a:ext>
            </a:extLst>
          </p:cNvPr>
          <p:cNvSpPr/>
          <p:nvPr/>
        </p:nvSpPr>
        <p:spPr>
          <a:xfrm>
            <a:off x="3074715" y="3336836"/>
            <a:ext cx="101954" cy="124178"/>
          </a:xfrm>
          <a:prstGeom prst="upArrow">
            <a:avLst/>
          </a:prstGeom>
          <a:solidFill>
            <a:srgbClr val="00B050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: вверх 36">
            <a:extLst>
              <a:ext uri="{FF2B5EF4-FFF2-40B4-BE49-F238E27FC236}">
                <a16:creationId xmlns:a16="http://schemas.microsoft.com/office/drawing/2014/main" id="{565707F7-3253-FDB4-DCC6-8A2711F926B5}"/>
              </a:ext>
            </a:extLst>
          </p:cNvPr>
          <p:cNvSpPr/>
          <p:nvPr/>
        </p:nvSpPr>
        <p:spPr>
          <a:xfrm rot="10800000">
            <a:off x="1818035" y="3310702"/>
            <a:ext cx="101954" cy="124178"/>
          </a:xfrm>
          <a:prstGeom prst="upArrow">
            <a:avLst/>
          </a:prstGeom>
          <a:solidFill>
            <a:schemeClr val="accent5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: вверх 37">
            <a:extLst>
              <a:ext uri="{FF2B5EF4-FFF2-40B4-BE49-F238E27FC236}">
                <a16:creationId xmlns:a16="http://schemas.microsoft.com/office/drawing/2014/main" id="{D6457042-2AB5-F09E-308F-25E1B2641D8C}"/>
              </a:ext>
            </a:extLst>
          </p:cNvPr>
          <p:cNvSpPr/>
          <p:nvPr/>
        </p:nvSpPr>
        <p:spPr>
          <a:xfrm rot="10800000">
            <a:off x="2576336" y="3579901"/>
            <a:ext cx="101954" cy="124178"/>
          </a:xfrm>
          <a:prstGeom prst="upArrow">
            <a:avLst/>
          </a:prstGeom>
          <a:solidFill>
            <a:schemeClr val="accent5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: вверх 38">
            <a:extLst>
              <a:ext uri="{FF2B5EF4-FFF2-40B4-BE49-F238E27FC236}">
                <a16:creationId xmlns:a16="http://schemas.microsoft.com/office/drawing/2014/main" id="{AA221A1B-8474-CC43-C70D-57857516B422}"/>
              </a:ext>
            </a:extLst>
          </p:cNvPr>
          <p:cNvSpPr/>
          <p:nvPr/>
        </p:nvSpPr>
        <p:spPr>
          <a:xfrm rot="10800000">
            <a:off x="2824340" y="3704079"/>
            <a:ext cx="101954" cy="124178"/>
          </a:xfrm>
          <a:prstGeom prst="upArrow">
            <a:avLst/>
          </a:prstGeom>
          <a:solidFill>
            <a:schemeClr val="accent5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: вверх 39">
            <a:extLst>
              <a:ext uri="{FF2B5EF4-FFF2-40B4-BE49-F238E27FC236}">
                <a16:creationId xmlns:a16="http://schemas.microsoft.com/office/drawing/2014/main" id="{C1465010-FB30-7E4C-CF3A-862FF8472E39}"/>
              </a:ext>
            </a:extLst>
          </p:cNvPr>
          <p:cNvSpPr/>
          <p:nvPr/>
        </p:nvSpPr>
        <p:spPr>
          <a:xfrm rot="16200000">
            <a:off x="4794071" y="2516904"/>
            <a:ext cx="101954" cy="124178"/>
          </a:xfrm>
          <a:prstGeom prst="upArrow">
            <a:avLst/>
          </a:prstGeom>
          <a:solidFill>
            <a:schemeClr val="accent5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: вверх 40">
            <a:extLst>
              <a:ext uri="{FF2B5EF4-FFF2-40B4-BE49-F238E27FC236}">
                <a16:creationId xmlns:a16="http://schemas.microsoft.com/office/drawing/2014/main" id="{EC4CA409-3AC2-7096-3815-8B1B470F1907}"/>
              </a:ext>
            </a:extLst>
          </p:cNvPr>
          <p:cNvSpPr/>
          <p:nvPr/>
        </p:nvSpPr>
        <p:spPr>
          <a:xfrm>
            <a:off x="2322237" y="3515258"/>
            <a:ext cx="101954" cy="124178"/>
          </a:xfrm>
          <a:prstGeom prst="upArrow">
            <a:avLst/>
          </a:prstGeom>
          <a:solidFill>
            <a:srgbClr val="00B050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2855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BCA2F1B-9576-E0A2-84D6-2680323E7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BF859B3-EF94-7725-F45F-F50F4C44DBE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30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22AA2B5-7E06-0778-E78C-498761F07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Трансформация контейнерного рынка РФ –Дальний Восток</a:t>
            </a: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8CC64A3-4D46-AFF7-BB11-3B6F40AF6FC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1771" y="1143000"/>
            <a:ext cx="4778541" cy="290689"/>
          </a:xfrm>
        </p:spPr>
        <p:txBody>
          <a:bodyPr/>
          <a:lstStyle/>
          <a:p>
            <a:r>
              <a:rPr lang="ru-RU" dirty="0"/>
              <a:t>Владивосток растет и развивается</a:t>
            </a:r>
          </a:p>
          <a:p>
            <a:endParaRPr lang="ru-RU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FF6898DA-FDE9-FC53-ECD4-152C26E6A89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61772" y="1425330"/>
            <a:ext cx="3265654" cy="2879969"/>
          </a:xfrm>
        </p:spPr>
        <p:txBody>
          <a:bodyPr>
            <a:normAutofit/>
          </a:bodyPr>
          <a:lstStyle/>
          <a:p>
            <a:r>
              <a:rPr lang="ru-RU" sz="1300" dirty="0"/>
              <a:t>Проблем с пропускной способностью портов ДВ не было даже в пиковый период осени 2022 г;</a:t>
            </a:r>
          </a:p>
          <a:p>
            <a:r>
              <a:rPr lang="ru-RU" sz="1300" dirty="0"/>
              <a:t>К переполнению портовых складских площадок привели проблемы с вывозом по ЖД;</a:t>
            </a:r>
          </a:p>
          <a:p>
            <a:r>
              <a:rPr lang="ru-RU" sz="1300" dirty="0"/>
              <a:t>Переход на мелкий флот также не повлиял критически на общую пропускную способность.</a:t>
            </a:r>
          </a:p>
          <a:p>
            <a:r>
              <a:rPr lang="ru-RU" sz="1300" dirty="0"/>
              <a:t>Продолжается интенсивное развитие терминалов во Владивостоке и в Восточном</a:t>
            </a:r>
          </a:p>
          <a:p>
            <a:endParaRPr lang="ru-RU" sz="1300" dirty="0"/>
          </a:p>
          <a:p>
            <a:endParaRPr lang="ru-RU" sz="1300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C5F50E8-DE96-7BFE-1C60-312A28FA7C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56"/>
          <a:stretch/>
        </p:blipFill>
        <p:spPr>
          <a:xfrm>
            <a:off x="3934178" y="1138820"/>
            <a:ext cx="5786085" cy="3388730"/>
          </a:xfrm>
          <a:prstGeom prst="rect">
            <a:avLst/>
          </a:prstGeom>
        </p:spPr>
      </p:pic>
      <p:sp>
        <p:nvSpPr>
          <p:cNvPr id="13" name="Текст 7">
            <a:extLst>
              <a:ext uri="{FF2B5EF4-FFF2-40B4-BE49-F238E27FC236}">
                <a16:creationId xmlns:a16="http://schemas.microsoft.com/office/drawing/2014/main" id="{93DD3FCC-6F0B-6933-0607-E5D503197120}"/>
              </a:ext>
            </a:extLst>
          </p:cNvPr>
          <p:cNvSpPr txBox="1">
            <a:spLocks/>
          </p:cNvSpPr>
          <p:nvPr/>
        </p:nvSpPr>
        <p:spPr>
          <a:xfrm>
            <a:off x="3934178" y="4527551"/>
            <a:ext cx="5786084" cy="19877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9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/>
              <a:t>Контейнерный терминал ПАО «ВМТП»</a:t>
            </a:r>
          </a:p>
        </p:txBody>
      </p:sp>
    </p:spTree>
    <p:extLst>
      <p:ext uri="{BB962C8B-B14F-4D97-AF65-F5344CB8AC3E}">
        <p14:creationId xmlns:p14="http://schemas.microsoft.com/office/powerpoint/2010/main" val="16240052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351DD92-54C9-45B7-BDB0-4569BC86D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FB47A3E-5FD2-4A50-8F14-C1517247F1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31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0B014F4-3FB5-4BAC-8B4B-0F5735318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ООО «Восточная стивидорная компания» ВСК (Восточный)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147EC542-7BCC-49FA-A645-1AF7F943875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1155944"/>
            <a:ext cx="3697287" cy="401930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С сентября 2022 г. Global </a:t>
            </a:r>
            <a:r>
              <a:rPr lang="ru-RU" dirty="0" err="1"/>
              <a:t>Ports</a:t>
            </a:r>
            <a:r>
              <a:rPr lang="ru-RU" dirty="0"/>
              <a:t> реализует проект по расширению ВСК за счет развития прилегающих к ней земельных участков общей площадью 47 га.</a:t>
            </a:r>
          </a:p>
          <a:p>
            <a:r>
              <a:rPr lang="ru-RU" dirty="0"/>
              <a:t>К середине 2030-х годов планируется нарастить пропускную способность с текущих 700 тыс. TEU до 1,7 млн TEU в год.</a:t>
            </a:r>
          </a:p>
          <a:p>
            <a:r>
              <a:rPr lang="ru-RU" dirty="0"/>
              <a:t>Идет активная модернизация мощностей и закупка оборудования: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Расширен ЖГФ в тылу причалов №7-8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Закуплены </a:t>
            </a:r>
            <a:r>
              <a:rPr lang="en-US" dirty="0"/>
              <a:t>STS</a:t>
            </a:r>
            <a:r>
              <a:rPr lang="ru-RU" dirty="0"/>
              <a:t>, которые увеличат пропускную способность причальной стенки до 1,1 млн TEU в год.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В 2023 введены в эксплуатацию два Liebherr LHM 550, шесть </a:t>
            </a:r>
            <a:r>
              <a:rPr lang="en-US" dirty="0"/>
              <a:t>RMG </a:t>
            </a:r>
            <a:r>
              <a:rPr lang="ru-RU" dirty="0"/>
              <a:t>и три </a:t>
            </a:r>
            <a:r>
              <a:rPr lang="en-US" dirty="0"/>
              <a:t>RTG</a:t>
            </a:r>
            <a:r>
              <a:rPr lang="ru-RU" dirty="0"/>
              <a:t>, четыре </a:t>
            </a:r>
            <a:r>
              <a:rPr lang="ru-RU" dirty="0" err="1"/>
              <a:t>ричстакера</a:t>
            </a:r>
            <a:r>
              <a:rPr lang="ru-RU" dirty="0"/>
              <a:t>.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В 2022-2023 годах перенаправлено с северо-западных терминалов на ВСК свыше 25 единиц портовой техники.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sz="13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2D9036-AC49-71AF-DE26-0ADB355BF4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363" y="1089269"/>
            <a:ext cx="4783480" cy="3185054"/>
          </a:xfrm>
          <a:prstGeom prst="rect">
            <a:avLst/>
          </a:prstGeom>
        </p:spPr>
      </p:pic>
      <p:sp>
        <p:nvSpPr>
          <p:cNvPr id="7" name="Текст 7">
            <a:extLst>
              <a:ext uri="{FF2B5EF4-FFF2-40B4-BE49-F238E27FC236}">
                <a16:creationId xmlns:a16="http://schemas.microsoft.com/office/drawing/2014/main" id="{41FA275A-8EBA-8B2F-925C-80AC3AE66E75}"/>
              </a:ext>
            </a:extLst>
          </p:cNvPr>
          <p:cNvSpPr txBox="1">
            <a:spLocks/>
          </p:cNvSpPr>
          <p:nvPr/>
        </p:nvSpPr>
        <p:spPr>
          <a:xfrm>
            <a:off x="4932363" y="4274323"/>
            <a:ext cx="4783480" cy="6143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9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/>
              <a:t>Терминал ООО «ВСК»</a:t>
            </a:r>
          </a:p>
        </p:txBody>
      </p:sp>
    </p:spTree>
    <p:extLst>
      <p:ext uri="{BB962C8B-B14F-4D97-AF65-F5344CB8AC3E}">
        <p14:creationId xmlns:p14="http://schemas.microsoft.com/office/powerpoint/2010/main" val="22422296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80C4227-B726-4C53-1985-556B82009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4B2F9C7-EDD0-D20F-7515-43DC1A555B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32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3D32F0EA-3C4E-5C68-9E45-45A701178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Контейнерный хаб на Шри-Ланке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4DBBE70D-C281-A1B9-548F-A6A3847FB3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64725" y="2887849"/>
            <a:ext cx="5678654" cy="18121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E1044F85-41C5-DCB7-EB3E-A6867B0C585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76160" y="3225631"/>
            <a:ext cx="4778540" cy="1253906"/>
          </a:xfrm>
        </p:spPr>
        <p:txBody>
          <a:bodyPr/>
          <a:lstStyle/>
          <a:p>
            <a:r>
              <a:rPr lang="ru-RU" dirty="0"/>
              <a:t>Мощность терминала – минимум 10 млн TEU;</a:t>
            </a:r>
          </a:p>
          <a:p>
            <a:r>
              <a:rPr lang="ru-RU" dirty="0"/>
              <a:t>Вместимость судов – до 20 тыс. TEU на линии Шри-Ланка – Бендер-Аббас;</a:t>
            </a:r>
          </a:p>
          <a:p>
            <a:r>
              <a:rPr lang="ru-RU" dirty="0"/>
              <a:t>ГК «Дело» также рассматривает строительство хабов в Африке - Египте,</a:t>
            </a:r>
            <a:r>
              <a:rPr lang="en-US" dirty="0"/>
              <a:t> </a:t>
            </a:r>
            <a:r>
              <a:rPr lang="ru-RU" dirty="0"/>
              <a:t>Эфиопии Танзании. (по данным «Интерфакс»)</a:t>
            </a:r>
          </a:p>
        </p:txBody>
      </p:sp>
      <p:sp>
        <p:nvSpPr>
          <p:cNvPr id="11" name="Текст 6">
            <a:extLst>
              <a:ext uri="{FF2B5EF4-FFF2-40B4-BE49-F238E27FC236}">
                <a16:creationId xmlns:a16="http://schemas.microsoft.com/office/drawing/2014/main" id="{424E66EF-1E54-7BDA-88B2-1D4D94FE3D4B}"/>
              </a:ext>
            </a:extLst>
          </p:cNvPr>
          <p:cNvSpPr txBox="1">
            <a:spLocks/>
          </p:cNvSpPr>
          <p:nvPr/>
        </p:nvSpPr>
        <p:spPr>
          <a:xfrm>
            <a:off x="264725" y="1089269"/>
            <a:ext cx="4778541" cy="1802655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1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«По отдельному поручению мы активно прорабатываем строительство контейнерного хаба на Шри-Ланке. Это серьезные планы по возможному строительству нового портового терминала по перевозке, по </a:t>
            </a:r>
            <a:r>
              <a:rPr lang="ru-RU" dirty="0" err="1"/>
              <a:t>трансшипменту</a:t>
            </a:r>
            <a:r>
              <a:rPr lang="ru-RU" dirty="0"/>
              <a:t> контейнеров на Шри-Ланке. Думаю, возможно привлечение партнеров из DP World и AD </a:t>
            </a:r>
            <a:r>
              <a:rPr lang="ru-RU" dirty="0" err="1"/>
              <a:t>Ports</a:t>
            </a:r>
            <a:r>
              <a:rPr lang="ru-RU" dirty="0"/>
              <a:t>»</a:t>
            </a:r>
          </a:p>
          <a:p>
            <a:r>
              <a:rPr lang="ru-RU" dirty="0"/>
              <a:t>«Мы считаем, что Шри-Ланка может стать транспортным хабом для международной торговли, </a:t>
            </a:r>
            <a:r>
              <a:rPr lang="ru-RU" dirty="0" err="1"/>
              <a:t>трансшипмента</a:t>
            </a:r>
            <a:r>
              <a:rPr lang="ru-RU" dirty="0"/>
              <a:t>. Проект, который мы рассматриваем, связан не только с взаимной торговлей между странами, но и с дополнительными возможностями для транзитной перевалки грузов»</a:t>
            </a:r>
          </a:p>
          <a:p>
            <a:r>
              <a:rPr lang="ru-RU" dirty="0"/>
              <a:t>«Хотим ни много ни мало, попытаться повторить успех Сингапура или Гонконга»</a:t>
            </a:r>
          </a:p>
        </p:txBody>
      </p:sp>
      <p:sp>
        <p:nvSpPr>
          <p:cNvPr id="12" name="Текст 7">
            <a:extLst>
              <a:ext uri="{FF2B5EF4-FFF2-40B4-BE49-F238E27FC236}">
                <a16:creationId xmlns:a16="http://schemas.microsoft.com/office/drawing/2014/main" id="{0EE2A959-E52D-7603-C9C0-9D16AF882160}"/>
              </a:ext>
            </a:extLst>
          </p:cNvPr>
          <p:cNvSpPr txBox="1">
            <a:spLocks/>
          </p:cNvSpPr>
          <p:nvPr/>
        </p:nvSpPr>
        <p:spPr>
          <a:xfrm>
            <a:off x="276160" y="5032845"/>
            <a:ext cx="4835590" cy="18121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9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Источники: Интерфакс, ТАСС, Коммерсантъ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BFAC914-D44C-5983-249E-001FA4DDAC24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5770620" y="1034445"/>
            <a:ext cx="3949642" cy="4069233"/>
          </a:xfrm>
          <a:prstGeom prst="rect">
            <a:avLst/>
          </a:prstGeom>
        </p:spPr>
      </p:pic>
      <p:sp>
        <p:nvSpPr>
          <p:cNvPr id="19" name="Овал 18">
            <a:extLst>
              <a:ext uri="{FF2B5EF4-FFF2-40B4-BE49-F238E27FC236}">
                <a16:creationId xmlns:a16="http://schemas.microsoft.com/office/drawing/2014/main" id="{EDBC97D4-99C5-31E0-D450-DA44281B30EC}"/>
              </a:ext>
            </a:extLst>
          </p:cNvPr>
          <p:cNvSpPr/>
          <p:nvPr/>
        </p:nvSpPr>
        <p:spPr>
          <a:xfrm>
            <a:off x="9497376" y="3418521"/>
            <a:ext cx="72000" cy="720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82214F8C-DE58-AC33-7793-8F64B3707A89}"/>
              </a:ext>
            </a:extLst>
          </p:cNvPr>
          <p:cNvSpPr/>
          <p:nvPr/>
        </p:nvSpPr>
        <p:spPr>
          <a:xfrm>
            <a:off x="7947182" y="3918328"/>
            <a:ext cx="72000" cy="720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08314089-AC4A-40E1-BA0A-3582B252DAAE}"/>
              </a:ext>
            </a:extLst>
          </p:cNvPr>
          <p:cNvSpPr/>
          <p:nvPr/>
        </p:nvSpPr>
        <p:spPr>
          <a:xfrm>
            <a:off x="7672648" y="2496722"/>
            <a:ext cx="72000" cy="720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68F7EE16-9CF4-505D-A98B-C7509F114136}"/>
              </a:ext>
            </a:extLst>
          </p:cNvPr>
          <p:cNvSpPr/>
          <p:nvPr/>
        </p:nvSpPr>
        <p:spPr>
          <a:xfrm>
            <a:off x="8609211" y="2627691"/>
            <a:ext cx="72000" cy="720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29149AB-C008-1204-39CF-D74772B24F8C}"/>
              </a:ext>
            </a:extLst>
          </p:cNvPr>
          <p:cNvSpPr txBox="1"/>
          <p:nvPr/>
        </p:nvSpPr>
        <p:spPr>
          <a:xfrm>
            <a:off x="8751386" y="3454521"/>
            <a:ext cx="921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/>
              <a:t>Шри-Ланка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10419BF-8B10-A1B5-080B-EF9E47C8B98F}"/>
              </a:ext>
            </a:extLst>
          </p:cNvPr>
          <p:cNvSpPr txBox="1"/>
          <p:nvPr/>
        </p:nvSpPr>
        <p:spPr>
          <a:xfrm>
            <a:off x="8540283" y="2382256"/>
            <a:ext cx="11063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/>
              <a:t>Бендер-Аббас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9F83ED5-53D4-4A5E-C840-7D4179BF4650}"/>
              </a:ext>
            </a:extLst>
          </p:cNvPr>
          <p:cNvSpPr txBox="1"/>
          <p:nvPr/>
        </p:nvSpPr>
        <p:spPr>
          <a:xfrm>
            <a:off x="7217173" y="3779828"/>
            <a:ext cx="7827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/>
              <a:t>Танзания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C18CA60-E797-7D00-464A-AA81E9F83104}"/>
              </a:ext>
            </a:extLst>
          </p:cNvPr>
          <p:cNvSpPr txBox="1"/>
          <p:nvPr/>
        </p:nvSpPr>
        <p:spPr>
          <a:xfrm>
            <a:off x="7224329" y="2497010"/>
            <a:ext cx="612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/>
              <a:t>Египет</a:t>
            </a:r>
          </a:p>
        </p:txBody>
      </p:sp>
    </p:spTree>
    <p:extLst>
      <p:ext uri="{BB962C8B-B14F-4D97-AF65-F5344CB8AC3E}">
        <p14:creationId xmlns:p14="http://schemas.microsoft.com/office/powerpoint/2010/main" val="30512980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2E04A6D-1310-34A2-4E7C-3D5CD05F7C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046" y="1107938"/>
            <a:ext cx="2511592" cy="2213639"/>
          </a:xfrm>
          <a:prstGeom prst="rect">
            <a:avLst/>
          </a:prstGeom>
        </p:spPr>
      </p:pic>
      <p:sp>
        <p:nvSpPr>
          <p:cNvPr id="2" name="Дата 1">
            <a:extLst>
              <a:ext uri="{FF2B5EF4-FFF2-40B4-BE49-F238E27FC236}">
                <a16:creationId xmlns:a16="http://schemas.microsoft.com/office/drawing/2014/main" id="{63E9C14E-2529-9B58-DD49-D08D4435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22A0084-CAF7-4309-8CDF-FE095695A4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33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A25C145-64CA-CF8C-20B2-48F4BD2F5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Динамика экспорта и перевалки СУГ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4AF25E7-8DDD-B288-6B41-75F18502D5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78370" y="4877229"/>
            <a:ext cx="4957593" cy="614363"/>
          </a:xfrm>
        </p:spPr>
        <p:txBody>
          <a:bodyPr/>
          <a:lstStyle/>
          <a:p>
            <a:r>
              <a:rPr lang="ru-RU" dirty="0"/>
              <a:t>*Объемы экспорта приведены по данным «</a:t>
            </a:r>
            <a:r>
              <a:rPr lang="ru-RU" dirty="0" err="1"/>
              <a:t>Петромаркет</a:t>
            </a:r>
            <a:r>
              <a:rPr lang="ru-RU" dirty="0"/>
              <a:t>», «Рейтер», </a:t>
            </a:r>
            <a:r>
              <a:rPr lang="en-US" dirty="0" err="1"/>
              <a:t>trademap</a:t>
            </a:r>
            <a:r>
              <a:rPr lang="ru-RU" dirty="0"/>
              <a:t> и </a:t>
            </a:r>
            <a:r>
              <a:rPr lang="ru-RU" dirty="0" err="1"/>
              <a:t>ж.д</a:t>
            </a:r>
            <a:r>
              <a:rPr lang="ru-RU" dirty="0"/>
              <a:t>. статистики</a:t>
            </a:r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CB6EEAEC-FF27-6E45-4BA5-90C320AA366E}"/>
              </a:ext>
            </a:extLst>
          </p:cNvPr>
          <p:cNvGraphicFramePr>
            <a:graphicFrameLocks/>
          </p:cNvGraphicFramePr>
          <p:nvPr/>
        </p:nvGraphicFramePr>
        <p:xfrm>
          <a:off x="297103" y="1014531"/>
          <a:ext cx="2266950" cy="3887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23F21019-5867-A898-D4A1-C9E94B85152F}"/>
              </a:ext>
            </a:extLst>
          </p:cNvPr>
          <p:cNvSpPr txBox="1"/>
          <p:nvPr/>
        </p:nvSpPr>
        <p:spPr>
          <a:xfrm>
            <a:off x="3749144" y="2190398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/>
              <a:t>2022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625B511-A136-2E49-0BB5-3157F9734A23}"/>
              </a:ext>
            </a:extLst>
          </p:cNvPr>
          <p:cNvSpPr txBox="1"/>
          <p:nvPr/>
        </p:nvSpPr>
        <p:spPr>
          <a:xfrm>
            <a:off x="2784027" y="2811872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/>
              <a:t>2023</a:t>
            </a:r>
          </a:p>
        </p:txBody>
      </p:sp>
      <p:sp>
        <p:nvSpPr>
          <p:cNvPr id="21" name="Текст 8">
            <a:extLst>
              <a:ext uri="{FF2B5EF4-FFF2-40B4-BE49-F238E27FC236}">
                <a16:creationId xmlns:a16="http://schemas.microsoft.com/office/drawing/2014/main" id="{FC8D63CE-FD88-CCD3-8DDD-1FF04E3BFC75}"/>
              </a:ext>
            </a:extLst>
          </p:cNvPr>
          <p:cNvSpPr txBox="1">
            <a:spLocks/>
          </p:cNvSpPr>
          <p:nvPr/>
        </p:nvSpPr>
        <p:spPr>
          <a:xfrm>
            <a:off x="2528721" y="3418474"/>
            <a:ext cx="2594916" cy="14291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Clr>
                <a:schemeClr val="accent1"/>
              </a:buClr>
              <a:buFont typeface="Calibri" panose="020F0502020204030204" pitchFamily="34" charset="0"/>
              <a:buChar char="●"/>
              <a:defRPr sz="11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Снижение доли Европы в основном за счет Финляндии - с 216 до 8 тыс. т</a:t>
            </a:r>
          </a:p>
          <a:p>
            <a:r>
              <a:rPr lang="ru-RU" dirty="0"/>
              <a:t>Экспорт СУГ из Казахстана в Турцию также растет – с 182 до 247 тыс. т</a:t>
            </a:r>
          </a:p>
          <a:p>
            <a:r>
              <a:rPr lang="ru-RU" dirty="0"/>
              <a:t>Общие объемы Казахстана падают за счет периодического ввода ограничительных мер на экспорт СУГ</a:t>
            </a:r>
          </a:p>
          <a:p>
            <a:endParaRPr lang="ru-RU" dirty="0"/>
          </a:p>
        </p:txBody>
      </p:sp>
      <p:graphicFrame>
        <p:nvGraphicFramePr>
          <p:cNvPr id="23" name="Диаграмма 22">
            <a:extLst>
              <a:ext uri="{FF2B5EF4-FFF2-40B4-BE49-F238E27FC236}">
                <a16:creationId xmlns:a16="http://schemas.microsoft.com/office/drawing/2014/main" id="{39BE7262-7A83-47EC-8CCB-BD29BAF5518D}"/>
              </a:ext>
            </a:extLst>
          </p:cNvPr>
          <p:cNvGraphicFramePr>
            <a:graphicFrameLocks/>
          </p:cNvGraphicFramePr>
          <p:nvPr/>
        </p:nvGraphicFramePr>
        <p:xfrm>
          <a:off x="5275162" y="979427"/>
          <a:ext cx="4448969" cy="2975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12157627-2B74-E4C6-8F9B-C4198D3278C4}"/>
              </a:ext>
            </a:extLst>
          </p:cNvPr>
          <p:cNvCxnSpPr>
            <a:cxnSpLocks/>
          </p:cNvCxnSpPr>
          <p:nvPr/>
        </p:nvCxnSpPr>
        <p:spPr>
          <a:xfrm>
            <a:off x="2482850" y="1143000"/>
            <a:ext cx="0" cy="3769347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C15978B3-B044-F584-78EB-D1D3A9C26C78}"/>
              </a:ext>
            </a:extLst>
          </p:cNvPr>
          <p:cNvCxnSpPr>
            <a:cxnSpLocks/>
          </p:cNvCxnSpPr>
          <p:nvPr/>
        </p:nvCxnSpPr>
        <p:spPr>
          <a:xfrm flipV="1">
            <a:off x="2482850" y="3407738"/>
            <a:ext cx="2669788" cy="5974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авая фигурная скобка 30">
            <a:extLst>
              <a:ext uri="{FF2B5EF4-FFF2-40B4-BE49-F238E27FC236}">
                <a16:creationId xmlns:a16="http://schemas.microsoft.com/office/drawing/2014/main" id="{A6AB9054-087D-96A0-024A-B34DD84BFDB0}"/>
              </a:ext>
            </a:extLst>
          </p:cNvPr>
          <p:cNvSpPr/>
          <p:nvPr/>
        </p:nvSpPr>
        <p:spPr>
          <a:xfrm>
            <a:off x="6042720" y="1774944"/>
            <a:ext cx="45719" cy="516724"/>
          </a:xfrm>
          <a:prstGeom prst="rightBrace">
            <a:avLst>
              <a:gd name="adj1" fmla="val 48759"/>
              <a:gd name="adj2" fmla="val 5043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авая фигурная скобка 31">
            <a:extLst>
              <a:ext uri="{FF2B5EF4-FFF2-40B4-BE49-F238E27FC236}">
                <a16:creationId xmlns:a16="http://schemas.microsoft.com/office/drawing/2014/main" id="{F6440843-EF9E-8D2E-0E0C-BF1EE50AC441}"/>
              </a:ext>
            </a:extLst>
          </p:cNvPr>
          <p:cNvSpPr/>
          <p:nvPr/>
        </p:nvSpPr>
        <p:spPr>
          <a:xfrm>
            <a:off x="6538169" y="2642865"/>
            <a:ext cx="45719" cy="353652"/>
          </a:xfrm>
          <a:prstGeom prst="rightBrace">
            <a:avLst>
              <a:gd name="adj1" fmla="val 48759"/>
              <a:gd name="adj2" fmla="val 5043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авая фигурная скобка 32">
            <a:extLst>
              <a:ext uri="{FF2B5EF4-FFF2-40B4-BE49-F238E27FC236}">
                <a16:creationId xmlns:a16="http://schemas.microsoft.com/office/drawing/2014/main" id="{EED7564A-1A46-1B60-9777-04657718377E}"/>
              </a:ext>
            </a:extLst>
          </p:cNvPr>
          <p:cNvSpPr/>
          <p:nvPr/>
        </p:nvSpPr>
        <p:spPr>
          <a:xfrm>
            <a:off x="7039312" y="2924288"/>
            <a:ext cx="45719" cy="338060"/>
          </a:xfrm>
          <a:prstGeom prst="rightBrace">
            <a:avLst>
              <a:gd name="adj1" fmla="val 48759"/>
              <a:gd name="adj2" fmla="val 5043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авая фигурная скобка 33">
            <a:extLst>
              <a:ext uri="{FF2B5EF4-FFF2-40B4-BE49-F238E27FC236}">
                <a16:creationId xmlns:a16="http://schemas.microsoft.com/office/drawing/2014/main" id="{2848DFAF-CD59-1FE5-F4E6-4881A46138C2}"/>
              </a:ext>
            </a:extLst>
          </p:cNvPr>
          <p:cNvSpPr/>
          <p:nvPr/>
        </p:nvSpPr>
        <p:spPr>
          <a:xfrm>
            <a:off x="7531794" y="2726642"/>
            <a:ext cx="46251" cy="387018"/>
          </a:xfrm>
          <a:prstGeom prst="rightBrace">
            <a:avLst>
              <a:gd name="adj1" fmla="val 48759"/>
              <a:gd name="adj2" fmla="val 5043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авая фигурная скобка 34">
            <a:extLst>
              <a:ext uri="{FF2B5EF4-FFF2-40B4-BE49-F238E27FC236}">
                <a16:creationId xmlns:a16="http://schemas.microsoft.com/office/drawing/2014/main" id="{752746F0-DE3A-71E9-15AF-A5EDC8B0C72E}"/>
              </a:ext>
            </a:extLst>
          </p:cNvPr>
          <p:cNvSpPr/>
          <p:nvPr/>
        </p:nvSpPr>
        <p:spPr>
          <a:xfrm>
            <a:off x="8032184" y="2672404"/>
            <a:ext cx="45719" cy="404136"/>
          </a:xfrm>
          <a:prstGeom prst="rightBrace">
            <a:avLst>
              <a:gd name="adj1" fmla="val 48759"/>
              <a:gd name="adj2" fmla="val 5043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7A8E3CC-DBF7-145B-BF0D-8CE893478BEF}"/>
              </a:ext>
            </a:extLst>
          </p:cNvPr>
          <p:cNvSpPr txBox="1"/>
          <p:nvPr/>
        </p:nvSpPr>
        <p:spPr>
          <a:xfrm>
            <a:off x="7972783" y="1989688"/>
            <a:ext cx="3786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/>
              <a:t>АЧБ</a:t>
            </a:r>
          </a:p>
        </p:txBody>
      </p:sp>
      <p:sp>
        <p:nvSpPr>
          <p:cNvPr id="42" name="Правая фигурная скобка 41">
            <a:extLst>
              <a:ext uri="{FF2B5EF4-FFF2-40B4-BE49-F238E27FC236}">
                <a16:creationId xmlns:a16="http://schemas.microsoft.com/office/drawing/2014/main" id="{61ECE0AD-2F1F-1A08-62F4-2027903C7E22}"/>
              </a:ext>
            </a:extLst>
          </p:cNvPr>
          <p:cNvSpPr/>
          <p:nvPr/>
        </p:nvSpPr>
        <p:spPr>
          <a:xfrm flipH="1">
            <a:off x="8264832" y="1232680"/>
            <a:ext cx="125142" cy="1764891"/>
          </a:xfrm>
          <a:prstGeom prst="rightBrace">
            <a:avLst>
              <a:gd name="adj1" fmla="val 48759"/>
              <a:gd name="adj2" fmla="val 5043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BA00432-5B50-CFD9-D9C6-9868C134144B}"/>
              </a:ext>
            </a:extLst>
          </p:cNvPr>
          <p:cNvSpPr txBox="1"/>
          <p:nvPr/>
        </p:nvSpPr>
        <p:spPr>
          <a:xfrm>
            <a:off x="6015328" y="1924674"/>
            <a:ext cx="35779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/>
              <a:t>801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47C2802-92CF-224B-03A1-E988078EFAA7}"/>
              </a:ext>
            </a:extLst>
          </p:cNvPr>
          <p:cNvSpPr txBox="1"/>
          <p:nvPr/>
        </p:nvSpPr>
        <p:spPr>
          <a:xfrm>
            <a:off x="6501245" y="2711324"/>
            <a:ext cx="35779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/>
              <a:t>550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CF88D-8FDE-48E9-3B9C-A76455CC9910}"/>
              </a:ext>
            </a:extLst>
          </p:cNvPr>
          <p:cNvSpPr txBox="1"/>
          <p:nvPr/>
        </p:nvSpPr>
        <p:spPr>
          <a:xfrm>
            <a:off x="7009334" y="2977902"/>
            <a:ext cx="35779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/>
              <a:t>558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4FABD89-3AF7-24E1-22A1-4F1FE27E5093}"/>
              </a:ext>
            </a:extLst>
          </p:cNvPr>
          <p:cNvSpPr txBox="1"/>
          <p:nvPr/>
        </p:nvSpPr>
        <p:spPr>
          <a:xfrm>
            <a:off x="7492785" y="2790553"/>
            <a:ext cx="35779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/>
              <a:t>588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DC2DC3F-C766-B152-AE22-9566C4AAF77C}"/>
              </a:ext>
            </a:extLst>
          </p:cNvPr>
          <p:cNvSpPr txBox="1"/>
          <p:nvPr/>
        </p:nvSpPr>
        <p:spPr>
          <a:xfrm>
            <a:off x="7993623" y="2766739"/>
            <a:ext cx="35779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/>
              <a:t>634</a:t>
            </a:r>
          </a:p>
        </p:txBody>
      </p:sp>
      <p:sp>
        <p:nvSpPr>
          <p:cNvPr id="48" name="Стрелка: вверх 47">
            <a:extLst>
              <a:ext uri="{FF2B5EF4-FFF2-40B4-BE49-F238E27FC236}">
                <a16:creationId xmlns:a16="http://schemas.microsoft.com/office/drawing/2014/main" id="{F5312D56-4A4A-C61B-F73E-9F95C2190C8D}"/>
              </a:ext>
            </a:extLst>
          </p:cNvPr>
          <p:cNvSpPr/>
          <p:nvPr/>
        </p:nvSpPr>
        <p:spPr>
          <a:xfrm>
            <a:off x="8253327" y="2847627"/>
            <a:ext cx="45719" cy="54785"/>
          </a:xfrm>
          <a:prstGeom prst="upArrow">
            <a:avLst/>
          </a:prstGeom>
          <a:solidFill>
            <a:srgbClr val="29D151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Стрелка: вверх 48">
            <a:extLst>
              <a:ext uri="{FF2B5EF4-FFF2-40B4-BE49-F238E27FC236}">
                <a16:creationId xmlns:a16="http://schemas.microsoft.com/office/drawing/2014/main" id="{EA78F03A-F2C8-4DF4-3FD9-EC9E19F11867}"/>
              </a:ext>
            </a:extLst>
          </p:cNvPr>
          <p:cNvSpPr/>
          <p:nvPr/>
        </p:nvSpPr>
        <p:spPr>
          <a:xfrm>
            <a:off x="7755924" y="2873822"/>
            <a:ext cx="45719" cy="54785"/>
          </a:xfrm>
          <a:prstGeom prst="upArrow">
            <a:avLst/>
          </a:prstGeom>
          <a:solidFill>
            <a:srgbClr val="29D151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0" name="Стрелка: вверх 49">
            <a:extLst>
              <a:ext uri="{FF2B5EF4-FFF2-40B4-BE49-F238E27FC236}">
                <a16:creationId xmlns:a16="http://schemas.microsoft.com/office/drawing/2014/main" id="{7E7285FA-62CF-CEA2-D9E4-6B753024A089}"/>
              </a:ext>
            </a:extLst>
          </p:cNvPr>
          <p:cNvSpPr/>
          <p:nvPr/>
        </p:nvSpPr>
        <p:spPr>
          <a:xfrm>
            <a:off x="7267269" y="3061171"/>
            <a:ext cx="45719" cy="54785"/>
          </a:xfrm>
          <a:prstGeom prst="upArrow">
            <a:avLst/>
          </a:prstGeom>
          <a:solidFill>
            <a:srgbClr val="29D151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1" name="Стрелка: вверх 50">
            <a:extLst>
              <a:ext uri="{FF2B5EF4-FFF2-40B4-BE49-F238E27FC236}">
                <a16:creationId xmlns:a16="http://schemas.microsoft.com/office/drawing/2014/main" id="{FABC499A-5E79-5755-1EEA-ED5A51C583C8}"/>
              </a:ext>
            </a:extLst>
          </p:cNvPr>
          <p:cNvSpPr/>
          <p:nvPr/>
        </p:nvSpPr>
        <p:spPr>
          <a:xfrm rot="10800000">
            <a:off x="6770817" y="2797634"/>
            <a:ext cx="45719" cy="54785"/>
          </a:xfrm>
          <a:prstGeom prst="upArrow">
            <a:avLst/>
          </a:prstGeom>
          <a:solidFill>
            <a:srgbClr val="FF0000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18048173-1201-5E15-8552-101E747D4641}"/>
              </a:ext>
            </a:extLst>
          </p:cNvPr>
          <p:cNvCxnSpPr>
            <a:cxnSpLocks/>
          </p:cNvCxnSpPr>
          <p:nvPr/>
        </p:nvCxnSpPr>
        <p:spPr>
          <a:xfrm>
            <a:off x="5152638" y="1140819"/>
            <a:ext cx="0" cy="3889969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4794E5CD-DDD0-B81D-72DE-E4DC84C45E43}"/>
              </a:ext>
            </a:extLst>
          </p:cNvPr>
          <p:cNvCxnSpPr>
            <a:cxnSpLocks/>
          </p:cNvCxnSpPr>
          <p:nvPr/>
        </p:nvCxnSpPr>
        <p:spPr>
          <a:xfrm flipH="1">
            <a:off x="3786597" y="2383504"/>
            <a:ext cx="211974" cy="356074"/>
          </a:xfrm>
          <a:prstGeom prst="line">
            <a:avLst/>
          </a:prstGeom>
          <a:ln w="31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74360865-10D4-AC76-A2E5-270AF525DC1B}"/>
              </a:ext>
            </a:extLst>
          </p:cNvPr>
          <p:cNvCxnSpPr>
            <a:cxnSpLocks/>
          </p:cNvCxnSpPr>
          <p:nvPr/>
        </p:nvCxnSpPr>
        <p:spPr>
          <a:xfrm flipH="1" flipV="1">
            <a:off x="3191876" y="2987289"/>
            <a:ext cx="389481" cy="38203"/>
          </a:xfrm>
          <a:prstGeom prst="line">
            <a:avLst/>
          </a:prstGeom>
          <a:ln w="31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B70C7DC7-C693-D0B8-B75C-9F05EAF36170}"/>
              </a:ext>
            </a:extLst>
          </p:cNvPr>
          <p:cNvGraphicFramePr>
            <a:graphicFrameLocks noGrp="1"/>
          </p:cNvGraphicFramePr>
          <p:nvPr/>
        </p:nvGraphicFramePr>
        <p:xfrm>
          <a:off x="5235963" y="3994935"/>
          <a:ext cx="4448965" cy="10236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04603">
                  <a:extLst>
                    <a:ext uri="{9D8B030D-6E8A-4147-A177-3AD203B41FA5}">
                      <a16:colId xmlns:a16="http://schemas.microsoft.com/office/drawing/2014/main" val="1554659549"/>
                    </a:ext>
                  </a:extLst>
                </a:gridCol>
                <a:gridCol w="784598">
                  <a:extLst>
                    <a:ext uri="{9D8B030D-6E8A-4147-A177-3AD203B41FA5}">
                      <a16:colId xmlns:a16="http://schemas.microsoft.com/office/drawing/2014/main" val="416700258"/>
                    </a:ext>
                  </a:extLst>
                </a:gridCol>
                <a:gridCol w="808020">
                  <a:extLst>
                    <a:ext uri="{9D8B030D-6E8A-4147-A177-3AD203B41FA5}">
                      <a16:colId xmlns:a16="http://schemas.microsoft.com/office/drawing/2014/main" val="3895946673"/>
                    </a:ext>
                  </a:extLst>
                </a:gridCol>
                <a:gridCol w="451744">
                  <a:extLst>
                    <a:ext uri="{9D8B030D-6E8A-4147-A177-3AD203B41FA5}">
                      <a16:colId xmlns:a16="http://schemas.microsoft.com/office/drawing/2014/main" val="1115295228"/>
                    </a:ext>
                  </a:extLst>
                </a:gridCol>
              </a:tblGrid>
              <a:tr h="12139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Стивидор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1" marR="9081" marT="9081" marB="0" anchor="b">
                    <a:lnL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Q1 2023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1" marR="9081" marT="9081" marB="0" anchor="b">
                    <a:lnL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Q1 2024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1" marR="9081" marT="9081" marB="0" anchor="b">
                    <a:lnL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23/22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1" marR="9081" marT="9081" marB="0" anchor="b">
                    <a:lnL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4846228"/>
                  </a:ext>
                </a:extLst>
              </a:tr>
              <a:tr h="12139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ООО «</a:t>
                      </a:r>
                      <a:r>
                        <a:rPr lang="ru-RU" sz="900" u="none" strike="noStrike" dirty="0" err="1">
                          <a:effectLst/>
                        </a:rPr>
                        <a:t>Портэнерго</a:t>
                      </a:r>
                      <a:r>
                        <a:rPr lang="ru-RU" sz="900" u="none" strike="noStrike" dirty="0">
                          <a:effectLst/>
                        </a:rPr>
                        <a:t>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1" marR="9081" marT="9081" marB="0" anchor="b">
                    <a:lnL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u="none" strike="noStrike" dirty="0">
                          <a:effectLst/>
                        </a:rPr>
                        <a:t>232,7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1" marR="9081" marT="9081" marB="0" anchor="b">
                    <a:lnL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u="none" strike="noStrike" dirty="0">
                          <a:effectLst/>
                        </a:rPr>
                        <a:t>132,9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1" marR="9081" marT="9081" marB="0" anchor="b">
                    <a:lnL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-42,9%</a:t>
                      </a:r>
                      <a:endParaRPr lang="ru-RU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1" marR="9081" marT="9081" marB="0" anchor="b">
                    <a:lnL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5824742"/>
                  </a:ext>
                </a:extLst>
              </a:tr>
              <a:tr h="14252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Таманское управление АЧБ ФГУП «Росморпорт»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1" marR="9081" marT="9081" marB="0" anchor="b">
                    <a:lnL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u="none" strike="noStrike">
                          <a:effectLst/>
                        </a:rPr>
                        <a:t>24,7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1" marR="9081" marT="9081" marB="0" anchor="b">
                    <a:lnL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u="none" strike="noStrike" dirty="0">
                          <a:effectLst/>
                        </a:rPr>
                        <a:t>33,0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1" marR="9081" marT="9081" marB="0" anchor="b">
                    <a:lnL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u="none" strike="noStrike" dirty="0">
                          <a:solidFill>
                            <a:srgbClr val="29D151"/>
                          </a:solidFill>
                          <a:effectLst/>
                        </a:rPr>
                        <a:t>33,6%</a:t>
                      </a:r>
                      <a:endParaRPr lang="ru-RU" sz="900" b="0" i="0" u="none" strike="noStrike" dirty="0">
                        <a:solidFill>
                          <a:srgbClr val="29D15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1" marR="9081" marT="9081" marB="0" anchor="b">
                    <a:lnL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24045227"/>
                  </a:ext>
                </a:extLst>
              </a:tr>
              <a:tr h="12139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АО "Таманьнефтегаз"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1" marR="9081" marT="9081" marB="0" anchor="b">
                    <a:lnL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u="none" strike="noStrike" dirty="0">
                          <a:effectLst/>
                        </a:rPr>
                        <a:t>40,7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1" marR="9081" marT="9081" marB="0" anchor="b">
                    <a:lnL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u="none" strike="noStrike" dirty="0">
                          <a:effectLst/>
                        </a:rPr>
                        <a:t>0,0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1" marR="9081" marT="9081" marB="0" anchor="b">
                    <a:lnL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-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1" marR="9081" marT="9081" marB="0" anchor="b">
                    <a:lnL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786756"/>
                  </a:ext>
                </a:extLst>
              </a:tr>
              <a:tr h="12139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ООО "Мактрен-Нафта"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1" marR="9081" marT="9081" marB="0" anchor="b">
                    <a:lnL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u="none" strike="noStrike">
                          <a:effectLst/>
                        </a:rPr>
                        <a:t>нд.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1" marR="9081" marT="9081" marB="0" anchor="b">
                    <a:lnL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u="none" strike="noStrike" dirty="0">
                          <a:effectLst/>
                        </a:rPr>
                        <a:t>60,7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1" marR="9081" marT="9081" marB="0" anchor="b">
                    <a:lnL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-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1" marR="9081" marT="9081" marB="0" anchor="b">
                    <a:lnL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015620"/>
                  </a:ext>
                </a:extLst>
              </a:tr>
              <a:tr h="12139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 dirty="0">
                          <a:effectLst/>
                        </a:rPr>
                        <a:t>ООО "ТЭС-Терминал-1"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1" marR="9081" marT="9081" marB="0" anchor="b">
                    <a:lnL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u="none" strike="noStrike" dirty="0">
                          <a:effectLst/>
                        </a:rPr>
                        <a:t>2,4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1" marR="9081" marT="9081" marB="0" anchor="b">
                    <a:lnL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u="none" strike="noStrike" dirty="0">
                          <a:effectLst/>
                        </a:rPr>
                        <a:t>4,0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1" marR="9081" marT="9081" marB="0" anchor="b">
                    <a:lnL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u="none" strike="noStrike" dirty="0">
                          <a:solidFill>
                            <a:srgbClr val="29D151"/>
                          </a:solidFill>
                          <a:effectLst/>
                        </a:rPr>
                        <a:t>66,7%</a:t>
                      </a:r>
                      <a:endParaRPr lang="ru-RU" sz="900" b="0" i="0" u="none" strike="noStrike" dirty="0">
                        <a:solidFill>
                          <a:srgbClr val="29D15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1" marR="9081" marT="9081" marB="0" anchor="b">
                    <a:lnL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4970819"/>
                  </a:ext>
                </a:extLst>
              </a:tr>
              <a:tr h="12139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u="none" strike="noStrike">
                          <a:effectLst/>
                        </a:rPr>
                        <a:t>Всего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1" marR="9081" marT="9081" marB="0" anchor="b">
                    <a:lnL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u="none" strike="noStrike">
                          <a:effectLst/>
                        </a:rPr>
                        <a:t>300,5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1" marR="9081" marT="9081" marB="0" anchor="b">
                    <a:lnL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u="none" strike="noStrike">
                          <a:effectLst/>
                        </a:rPr>
                        <a:t>230,6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1" marR="9081" marT="9081" marB="0" anchor="b">
                    <a:lnL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-23,3%</a:t>
                      </a:r>
                      <a:endParaRPr lang="ru-RU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81" marR="9081" marT="9081" marB="0" anchor="b">
                    <a:lnL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26585744"/>
                  </a:ext>
                </a:extLst>
              </a:tr>
            </a:tbl>
          </a:graphicData>
        </a:graphic>
      </p:graphicFrame>
      <p:sp>
        <p:nvSpPr>
          <p:cNvPr id="13" name="Текст 7">
            <a:extLst>
              <a:ext uri="{FF2B5EF4-FFF2-40B4-BE49-F238E27FC236}">
                <a16:creationId xmlns:a16="http://schemas.microsoft.com/office/drawing/2014/main" id="{0EBF0C25-EB0D-97A1-BB4D-ACCB99B635D3}"/>
              </a:ext>
            </a:extLst>
          </p:cNvPr>
          <p:cNvSpPr txBox="1">
            <a:spLocks/>
          </p:cNvSpPr>
          <p:nvPr/>
        </p:nvSpPr>
        <p:spPr>
          <a:xfrm>
            <a:off x="5169507" y="3827266"/>
            <a:ext cx="4554623" cy="256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9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/>
              <a:t>Перевалка в первом квартале 2024</a:t>
            </a:r>
          </a:p>
        </p:txBody>
      </p:sp>
    </p:spTree>
    <p:extLst>
      <p:ext uri="{BB962C8B-B14F-4D97-AF65-F5344CB8AC3E}">
        <p14:creationId xmlns:p14="http://schemas.microsoft.com/office/powerpoint/2010/main" val="20811416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F97FBB1-A8AC-2D31-946C-6675BF651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88CA7EC-EB73-68AF-9FE4-3064BBE55D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34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12A93EA-1FA1-9AAB-65C6-0B7C70F13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Проекты развития терминалов СУГ </a:t>
            </a:r>
            <a:br>
              <a:rPr lang="ru-RU" dirty="0"/>
            </a:br>
            <a:r>
              <a:rPr lang="ru-RU" dirty="0"/>
              <a:t>в Балтийском бассейне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72B8E70-7922-E678-2CBB-ADE7B79FED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0363" y="1143001"/>
            <a:ext cx="3914942" cy="331604"/>
          </a:xfrm>
        </p:spPr>
        <p:txBody>
          <a:bodyPr>
            <a:normAutofit/>
          </a:bodyPr>
          <a:lstStyle/>
          <a:p>
            <a:r>
              <a:rPr lang="ru-RU" dirty="0"/>
              <a:t>ООО «</a:t>
            </a:r>
            <a:r>
              <a:rPr lang="ru-RU" dirty="0" err="1"/>
              <a:t>Портэнерго</a:t>
            </a:r>
            <a:r>
              <a:rPr lang="ru-RU" dirty="0"/>
              <a:t>»</a:t>
            </a:r>
          </a:p>
        </p:txBody>
      </p:sp>
      <p:sp>
        <p:nvSpPr>
          <p:cNvPr id="13" name="Текст 4">
            <a:extLst>
              <a:ext uri="{FF2B5EF4-FFF2-40B4-BE49-F238E27FC236}">
                <a16:creationId xmlns:a16="http://schemas.microsoft.com/office/drawing/2014/main" id="{F879EB0C-9551-F3C8-ED95-0C60ED7D9E96}"/>
              </a:ext>
            </a:extLst>
          </p:cNvPr>
          <p:cNvSpPr txBox="1">
            <a:spLocks/>
          </p:cNvSpPr>
          <p:nvPr/>
        </p:nvSpPr>
        <p:spPr>
          <a:xfrm>
            <a:off x="360363" y="2051876"/>
            <a:ext cx="3632357" cy="336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ООО «</a:t>
            </a:r>
            <a:r>
              <a:rPr lang="ru-RU" dirty="0" err="1"/>
              <a:t>РусХимАльянс</a:t>
            </a:r>
            <a:r>
              <a:rPr lang="ru-RU" dirty="0"/>
              <a:t>»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70E444C-4894-91AF-45B6-E9844266EF11}"/>
              </a:ext>
            </a:extLst>
          </p:cNvPr>
          <p:cNvSpPr txBox="1"/>
          <p:nvPr/>
        </p:nvSpPr>
        <p:spPr>
          <a:xfrm>
            <a:off x="6146717" y="4232502"/>
            <a:ext cx="184731" cy="3213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5685BC-6435-9043-6948-6B7061C7F980}"/>
              </a:ext>
            </a:extLst>
          </p:cNvPr>
          <p:cNvSpPr txBox="1"/>
          <p:nvPr/>
        </p:nvSpPr>
        <p:spPr>
          <a:xfrm>
            <a:off x="360363" y="1394047"/>
            <a:ext cx="3646251" cy="575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90000"/>
              </a:lnSpc>
              <a:spcBef>
                <a:spcPts val="200"/>
              </a:spcBef>
              <a:buClr>
                <a:schemeClr val="accent1"/>
              </a:buClr>
              <a:buFont typeface="Calibri" panose="020F0502020204030204" pitchFamily="34" charset="0"/>
              <a:buChar char="●"/>
            </a:pPr>
            <a:r>
              <a:rPr lang="ru-RU" sz="1100" dirty="0"/>
              <a:t>Завершение комплекса перевалки изопентана мощностью 400 тыс. т/год</a:t>
            </a:r>
          </a:p>
          <a:p>
            <a:pPr marL="171450" indent="-171450">
              <a:lnSpc>
                <a:spcPct val="90000"/>
              </a:lnSpc>
              <a:spcBef>
                <a:spcPts val="200"/>
              </a:spcBef>
              <a:buClr>
                <a:schemeClr val="accent1"/>
              </a:buClr>
              <a:buFont typeface="Calibri" panose="020F0502020204030204" pitchFamily="34" charset="0"/>
              <a:buChar char="●"/>
            </a:pPr>
            <a:r>
              <a:rPr lang="ru-RU" sz="1100" dirty="0"/>
              <a:t>Перспективы перепрофилирования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2C4EE5-CD8F-DB0B-D923-7825FE3BFA5A}"/>
              </a:ext>
            </a:extLst>
          </p:cNvPr>
          <p:cNvSpPr txBox="1"/>
          <p:nvPr/>
        </p:nvSpPr>
        <p:spPr>
          <a:xfrm>
            <a:off x="394029" y="2300340"/>
            <a:ext cx="37236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/>
              <a:t>Комплекс по переработке </a:t>
            </a:r>
            <a:r>
              <a:rPr lang="ru-RU" sz="1200" dirty="0" err="1"/>
              <a:t>этансодержащего</a:t>
            </a:r>
            <a:r>
              <a:rPr lang="ru-RU" sz="1200" dirty="0"/>
              <a:t> газа и производству СПГ в порту Усть-Луга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52AB77-F6B4-B5DC-7B4C-1EE141191FA0}"/>
              </a:ext>
            </a:extLst>
          </p:cNvPr>
          <p:cNvSpPr txBox="1"/>
          <p:nvPr/>
        </p:nvSpPr>
        <p:spPr>
          <a:xfrm>
            <a:off x="387973" y="2694336"/>
            <a:ext cx="3618641" cy="97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/>
              <a:t>Производство:</a:t>
            </a:r>
          </a:p>
          <a:p>
            <a:pPr marL="171450" indent="-171450">
              <a:lnSpc>
                <a:spcPct val="90000"/>
              </a:lnSpc>
              <a:spcBef>
                <a:spcPts val="200"/>
              </a:spcBef>
              <a:buClr>
                <a:schemeClr val="accent1"/>
              </a:buClr>
              <a:buFont typeface="Calibri" panose="020F0502020204030204" pitchFamily="34" charset="0"/>
              <a:buChar char="●"/>
            </a:pPr>
            <a:r>
              <a:rPr lang="ru-RU" sz="1100" dirty="0"/>
              <a:t>19 млрд куб м товарного газа (С1)</a:t>
            </a:r>
          </a:p>
          <a:p>
            <a:pPr marL="171450" indent="-171450">
              <a:lnSpc>
                <a:spcPct val="90000"/>
              </a:lnSpc>
              <a:spcBef>
                <a:spcPts val="200"/>
              </a:spcBef>
              <a:buClr>
                <a:schemeClr val="accent1"/>
              </a:buClr>
              <a:buFont typeface="Calibri" panose="020F0502020204030204" pitchFamily="34" charset="0"/>
              <a:buChar char="●"/>
            </a:pPr>
            <a:r>
              <a:rPr lang="ru-RU" sz="1100" dirty="0"/>
              <a:t>13 млн т СПГ (С1), до 3,8 млн т </a:t>
            </a:r>
            <a:r>
              <a:rPr lang="ru-RU" sz="1100" dirty="0" err="1"/>
              <a:t>этановой</a:t>
            </a:r>
            <a:r>
              <a:rPr lang="ru-RU" sz="1100" dirty="0"/>
              <a:t> фракции (С2)</a:t>
            </a:r>
          </a:p>
          <a:p>
            <a:pPr marL="171450" indent="-171450">
              <a:lnSpc>
                <a:spcPct val="90000"/>
              </a:lnSpc>
              <a:spcBef>
                <a:spcPts val="200"/>
              </a:spcBef>
              <a:buClr>
                <a:schemeClr val="accent1"/>
              </a:buClr>
              <a:buFont typeface="Calibri" panose="020F0502020204030204" pitchFamily="34" charset="0"/>
              <a:buChar char="●"/>
            </a:pPr>
            <a:r>
              <a:rPr lang="ru-RU" sz="1100" b="1" dirty="0">
                <a:solidFill>
                  <a:srgbClr val="C00000"/>
                </a:solidFill>
              </a:rPr>
              <a:t>до 2,4 млн т СУГ (С3-С4)</a:t>
            </a:r>
          </a:p>
          <a:p>
            <a:pPr marL="171450" indent="-171450">
              <a:lnSpc>
                <a:spcPct val="90000"/>
              </a:lnSpc>
              <a:spcBef>
                <a:spcPts val="200"/>
              </a:spcBef>
              <a:buClr>
                <a:schemeClr val="accent1"/>
              </a:buClr>
              <a:buFont typeface="Calibri" panose="020F0502020204030204" pitchFamily="34" charset="0"/>
              <a:buChar char="●"/>
            </a:pPr>
            <a:r>
              <a:rPr lang="ru-RU" sz="1100" dirty="0"/>
              <a:t>0,2 млн т пентан-</a:t>
            </a:r>
            <a:r>
              <a:rPr lang="ru-RU" sz="1100" dirty="0" err="1"/>
              <a:t>гексановой</a:t>
            </a:r>
            <a:r>
              <a:rPr lang="ru-RU" sz="1100" dirty="0"/>
              <a:t> фракции (С5+).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B0B0F2C-C319-9235-8336-DFF64BE835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813" t="12870" r="28598" b="4429"/>
          <a:stretch/>
        </p:blipFill>
        <p:spPr>
          <a:xfrm>
            <a:off x="4161634" y="1132685"/>
            <a:ext cx="4741878" cy="389810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B0B307A-D890-57B2-B815-215368CA59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569" t="17094" r="39472" b="29903"/>
          <a:stretch/>
        </p:blipFill>
        <p:spPr>
          <a:xfrm>
            <a:off x="6979640" y="2762005"/>
            <a:ext cx="2592199" cy="209109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34761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55A43886-451E-CC92-BA31-89644DFB97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127" t="21169" r="19774" b="10267"/>
          <a:stretch/>
        </p:blipFill>
        <p:spPr>
          <a:xfrm>
            <a:off x="4176712" y="1143001"/>
            <a:ext cx="5554425" cy="3887787"/>
          </a:xfrm>
          <a:prstGeom prst="rect">
            <a:avLst/>
          </a:prstGeom>
        </p:spPr>
      </p:pic>
      <p:sp>
        <p:nvSpPr>
          <p:cNvPr id="2" name="Дата 1">
            <a:extLst>
              <a:ext uri="{FF2B5EF4-FFF2-40B4-BE49-F238E27FC236}">
                <a16:creationId xmlns:a16="http://schemas.microsoft.com/office/drawing/2014/main" id="{FF97FBB1-A8AC-2D31-946C-6675BF651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88CA7EC-EB73-68AF-9FE4-3064BBE55D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35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12A93EA-1FA1-9AAB-65C6-0B7C70F13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Проекты развития терминалов СУГ </a:t>
            </a:r>
            <a:br>
              <a:rPr lang="ru-RU" dirty="0"/>
            </a:br>
            <a:r>
              <a:rPr lang="ru-RU" dirty="0"/>
              <a:t>в Азово-Черноморском бассейне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72B8E70-7922-E678-2CBB-ADE7B79FED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0363" y="1143001"/>
            <a:ext cx="3914942" cy="331604"/>
          </a:xfrm>
        </p:spPr>
        <p:txBody>
          <a:bodyPr>
            <a:normAutofit/>
          </a:bodyPr>
          <a:lstStyle/>
          <a:p>
            <a:r>
              <a:rPr lang="ru-RU" dirty="0"/>
              <a:t>ЗАО «</a:t>
            </a:r>
            <a:r>
              <a:rPr lang="ru-RU" dirty="0" err="1"/>
              <a:t>Таманьнефтегаз</a:t>
            </a:r>
            <a:r>
              <a:rPr lang="ru-RU" dirty="0"/>
              <a:t>» (ОТЭКО)</a:t>
            </a:r>
          </a:p>
        </p:txBody>
      </p:sp>
      <p:sp>
        <p:nvSpPr>
          <p:cNvPr id="13" name="Текст 4">
            <a:extLst>
              <a:ext uri="{FF2B5EF4-FFF2-40B4-BE49-F238E27FC236}">
                <a16:creationId xmlns:a16="http://schemas.microsoft.com/office/drawing/2014/main" id="{F879EB0C-9551-F3C8-ED95-0C60ED7D9E96}"/>
              </a:ext>
            </a:extLst>
          </p:cNvPr>
          <p:cNvSpPr txBox="1">
            <a:spLocks/>
          </p:cNvSpPr>
          <p:nvPr/>
        </p:nvSpPr>
        <p:spPr>
          <a:xfrm>
            <a:off x="363381" y="2329024"/>
            <a:ext cx="3632357" cy="336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ООО «</a:t>
            </a:r>
            <a:r>
              <a:rPr lang="ru-RU" dirty="0" err="1"/>
              <a:t>Мактрен</a:t>
            </a:r>
            <a:r>
              <a:rPr lang="ru-RU" dirty="0"/>
              <a:t>-Нафта» </a:t>
            </a: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D88E5DE7-BE10-5C36-1FE7-869F5B65B59F}"/>
              </a:ext>
            </a:extLst>
          </p:cNvPr>
          <p:cNvSpPr/>
          <p:nvPr/>
        </p:nvSpPr>
        <p:spPr>
          <a:xfrm>
            <a:off x="5856779" y="2957163"/>
            <a:ext cx="172800" cy="17246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22CF213B-DF5C-D189-950B-1474F078B296}"/>
              </a:ext>
            </a:extLst>
          </p:cNvPr>
          <p:cNvSpPr/>
          <p:nvPr/>
        </p:nvSpPr>
        <p:spPr>
          <a:xfrm>
            <a:off x="5981494" y="2767521"/>
            <a:ext cx="172800" cy="17246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70E444C-4894-91AF-45B6-E9844266EF11}"/>
              </a:ext>
            </a:extLst>
          </p:cNvPr>
          <p:cNvSpPr txBox="1"/>
          <p:nvPr/>
        </p:nvSpPr>
        <p:spPr>
          <a:xfrm>
            <a:off x="6146717" y="4232502"/>
            <a:ext cx="184731" cy="3213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5" name="Текст 4">
            <a:extLst>
              <a:ext uri="{FF2B5EF4-FFF2-40B4-BE49-F238E27FC236}">
                <a16:creationId xmlns:a16="http://schemas.microsoft.com/office/drawing/2014/main" id="{6593BCD2-D45E-B60F-C018-DA07EB0E64C8}"/>
              </a:ext>
            </a:extLst>
          </p:cNvPr>
          <p:cNvSpPr txBox="1">
            <a:spLocks/>
          </p:cNvSpPr>
          <p:nvPr/>
        </p:nvSpPr>
        <p:spPr>
          <a:xfrm>
            <a:off x="6753321" y="3254891"/>
            <a:ext cx="2933032" cy="3316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accent1"/>
                </a:solidFill>
              </a:rPr>
              <a:t>ЗАО «</a:t>
            </a:r>
            <a:r>
              <a:rPr lang="ru-RU" sz="1400" dirty="0" err="1">
                <a:solidFill>
                  <a:schemeClr val="accent1"/>
                </a:solidFill>
              </a:rPr>
              <a:t>Таманьнефтегаз</a:t>
            </a:r>
            <a:r>
              <a:rPr lang="ru-RU" sz="1400" dirty="0">
                <a:solidFill>
                  <a:schemeClr val="accent1"/>
                </a:solidFill>
              </a:rPr>
              <a:t>» (ОТЭКО)</a:t>
            </a:r>
          </a:p>
          <a:p>
            <a:endParaRPr lang="ru-RU" sz="1400" dirty="0">
              <a:solidFill>
                <a:schemeClr val="accent1"/>
              </a:solidFill>
            </a:endParaRPr>
          </a:p>
        </p:txBody>
      </p:sp>
      <p:sp>
        <p:nvSpPr>
          <p:cNvPr id="26" name="Текст 4">
            <a:extLst>
              <a:ext uri="{FF2B5EF4-FFF2-40B4-BE49-F238E27FC236}">
                <a16:creationId xmlns:a16="http://schemas.microsoft.com/office/drawing/2014/main" id="{9D74322C-D65D-D534-2851-2E52CD38DC30}"/>
              </a:ext>
            </a:extLst>
          </p:cNvPr>
          <p:cNvSpPr txBox="1">
            <a:spLocks/>
          </p:cNvSpPr>
          <p:nvPr/>
        </p:nvSpPr>
        <p:spPr>
          <a:xfrm>
            <a:off x="7471360" y="2060402"/>
            <a:ext cx="2734678" cy="336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accent1"/>
                </a:solidFill>
              </a:rPr>
              <a:t>ООО «</a:t>
            </a:r>
            <a:r>
              <a:rPr lang="ru-RU" sz="1400" dirty="0" err="1">
                <a:solidFill>
                  <a:schemeClr val="accent1"/>
                </a:solidFill>
              </a:rPr>
              <a:t>Мактрен</a:t>
            </a:r>
            <a:r>
              <a:rPr lang="ru-RU" sz="1400" dirty="0">
                <a:solidFill>
                  <a:schemeClr val="accent1"/>
                </a:solidFill>
              </a:rPr>
              <a:t>-Нафта» </a:t>
            </a:r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AFA1186D-85D6-CB39-78DC-6E13AE7AFAD9}"/>
              </a:ext>
            </a:extLst>
          </p:cNvPr>
          <p:cNvCxnSpPr>
            <a:cxnSpLocks/>
          </p:cNvCxnSpPr>
          <p:nvPr/>
        </p:nvCxnSpPr>
        <p:spPr>
          <a:xfrm flipH="1">
            <a:off x="6753870" y="3500279"/>
            <a:ext cx="2628357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9EC0F150-3227-B22D-32D0-731FDC7A9396}"/>
              </a:ext>
            </a:extLst>
          </p:cNvPr>
          <p:cNvCxnSpPr>
            <a:cxnSpLocks/>
            <a:endCxn id="21" idx="5"/>
          </p:cNvCxnSpPr>
          <p:nvPr/>
        </p:nvCxnSpPr>
        <p:spPr>
          <a:xfrm flipH="1" flipV="1">
            <a:off x="6004273" y="3104370"/>
            <a:ext cx="785885" cy="395909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2F6E9535-C963-7F8E-020D-C663273EED35}"/>
              </a:ext>
            </a:extLst>
          </p:cNvPr>
          <p:cNvCxnSpPr>
            <a:cxnSpLocks/>
          </p:cNvCxnSpPr>
          <p:nvPr/>
        </p:nvCxnSpPr>
        <p:spPr>
          <a:xfrm flipH="1">
            <a:off x="7172325" y="2292392"/>
            <a:ext cx="254426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60D7213E-C29C-DAE1-09F9-8B67672FF879}"/>
              </a:ext>
            </a:extLst>
          </p:cNvPr>
          <p:cNvCxnSpPr>
            <a:cxnSpLocks/>
            <a:stCxn id="22" idx="7"/>
          </p:cNvCxnSpPr>
          <p:nvPr/>
        </p:nvCxnSpPr>
        <p:spPr>
          <a:xfrm flipV="1">
            <a:off x="6128988" y="2292392"/>
            <a:ext cx="1043337" cy="50038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55685BC-6435-9043-6948-6B7061C7F980}"/>
              </a:ext>
            </a:extLst>
          </p:cNvPr>
          <p:cNvSpPr txBox="1"/>
          <p:nvPr/>
        </p:nvSpPr>
        <p:spPr>
          <a:xfrm>
            <a:off x="349487" y="1367625"/>
            <a:ext cx="3207929" cy="11346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lnSpc>
                <a:spcPct val="90000"/>
              </a:lnSpc>
              <a:spcBef>
                <a:spcPts val="200"/>
              </a:spcBef>
              <a:buClr>
                <a:schemeClr val="accent1"/>
              </a:buClr>
              <a:buFont typeface="Calibri" panose="020F0502020204030204" pitchFamily="34" charset="0"/>
              <a:buChar char="●"/>
            </a:pPr>
            <a:r>
              <a:rPr lang="ru-RU" sz="1100" dirty="0"/>
              <a:t>Увеличение мощностей на 2,5 млн т</a:t>
            </a:r>
          </a:p>
          <a:p>
            <a:pPr marL="171450" indent="-171450">
              <a:lnSpc>
                <a:spcPct val="90000"/>
              </a:lnSpc>
              <a:spcBef>
                <a:spcPts val="200"/>
              </a:spcBef>
              <a:buClr>
                <a:schemeClr val="accent1"/>
              </a:buClr>
              <a:buFont typeface="Calibri" panose="020F0502020204030204" pitchFamily="34" charset="0"/>
              <a:buChar char="●"/>
            </a:pPr>
            <a:r>
              <a:rPr lang="ru-RU" sz="1100" dirty="0"/>
              <a:t>Реконструкция причала № 4</a:t>
            </a:r>
          </a:p>
          <a:p>
            <a:pPr marL="171450" indent="-171450">
              <a:lnSpc>
                <a:spcPct val="90000"/>
              </a:lnSpc>
              <a:spcBef>
                <a:spcPts val="200"/>
              </a:spcBef>
              <a:buClr>
                <a:schemeClr val="accent1"/>
              </a:buClr>
              <a:buFont typeface="Calibri" panose="020F0502020204030204" pitchFamily="34" charset="0"/>
              <a:buChar char="●"/>
            </a:pPr>
            <a:r>
              <a:rPr lang="ru-RU" sz="1100" dirty="0"/>
              <a:t>Увеличение дедвейта судов с 24 до 54 тыс. т</a:t>
            </a:r>
          </a:p>
          <a:p>
            <a:pPr marL="171450" indent="-171450">
              <a:lnSpc>
                <a:spcPct val="90000"/>
              </a:lnSpc>
              <a:spcBef>
                <a:spcPts val="200"/>
              </a:spcBef>
              <a:buClr>
                <a:schemeClr val="accent1"/>
              </a:buClr>
              <a:buFont typeface="Calibri" panose="020F0502020204030204" pitchFamily="34" charset="0"/>
              <a:buChar char="●"/>
            </a:pPr>
            <a:r>
              <a:rPr lang="ru-RU" sz="1100" dirty="0"/>
              <a:t>Строительство сливной эстакады</a:t>
            </a:r>
          </a:p>
          <a:p>
            <a:pPr marL="171450" indent="-171450">
              <a:lnSpc>
                <a:spcPct val="90000"/>
              </a:lnSpc>
              <a:spcBef>
                <a:spcPts val="200"/>
              </a:spcBef>
              <a:buClr>
                <a:schemeClr val="accent1"/>
              </a:buClr>
              <a:buFont typeface="Calibri" panose="020F0502020204030204" pitchFamily="34" charset="0"/>
              <a:buChar char="●"/>
            </a:pPr>
            <a:r>
              <a:rPr lang="ru-RU" sz="1100" dirty="0"/>
              <a:t>Планируемые сроки реализации – перенесены</a:t>
            </a:r>
          </a:p>
          <a:p>
            <a:pPr marL="171450" indent="-171450">
              <a:lnSpc>
                <a:spcPct val="90000"/>
              </a:lnSpc>
              <a:spcBef>
                <a:spcPts val="200"/>
              </a:spcBef>
              <a:buClr>
                <a:schemeClr val="accent1"/>
              </a:buClr>
              <a:buFont typeface="Calibri" panose="020F0502020204030204" pitchFamily="34" charset="0"/>
              <a:buChar char="●"/>
            </a:pPr>
            <a:endParaRPr lang="ru-RU" sz="11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AAE43D-16D6-64E2-5D0D-18F15D1604A7}"/>
              </a:ext>
            </a:extLst>
          </p:cNvPr>
          <p:cNvSpPr txBox="1"/>
          <p:nvPr/>
        </p:nvSpPr>
        <p:spPr>
          <a:xfrm>
            <a:off x="349487" y="2542343"/>
            <a:ext cx="3768980" cy="6176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lnSpc>
                <a:spcPct val="90000"/>
              </a:lnSpc>
              <a:spcBef>
                <a:spcPts val="200"/>
              </a:spcBef>
              <a:buClr>
                <a:schemeClr val="accent1"/>
              </a:buClr>
              <a:buFont typeface="Calibri" panose="020F0502020204030204" pitchFamily="34" charset="0"/>
              <a:buChar char="●"/>
            </a:pPr>
            <a:r>
              <a:rPr lang="ru-RU" sz="1100" dirty="0"/>
              <a:t>Разработан проект нового причала под судно 7,5 тыс. т</a:t>
            </a:r>
          </a:p>
          <a:p>
            <a:pPr marL="171450" indent="-171450">
              <a:lnSpc>
                <a:spcPct val="90000"/>
              </a:lnSpc>
              <a:spcBef>
                <a:spcPts val="200"/>
              </a:spcBef>
              <a:buClr>
                <a:schemeClr val="accent1"/>
              </a:buClr>
              <a:buFont typeface="Calibri" panose="020F0502020204030204" pitchFamily="34" charset="0"/>
              <a:buChar char="●"/>
            </a:pPr>
            <a:r>
              <a:rPr lang="ru-RU" sz="1100" dirty="0"/>
              <a:t>Разработан проект расширения </a:t>
            </a:r>
            <a:r>
              <a:rPr lang="ru-RU" sz="1100" dirty="0" err="1"/>
              <a:t>ж.д</a:t>
            </a:r>
            <a:r>
              <a:rPr lang="ru-RU" sz="1100" dirty="0"/>
              <a:t>. путей (250 цистерн)</a:t>
            </a:r>
          </a:p>
          <a:p>
            <a:pPr>
              <a:spcBef>
                <a:spcPts val="200"/>
              </a:spcBef>
            </a:pPr>
            <a:endParaRPr lang="ru-RU" sz="1100" dirty="0"/>
          </a:p>
        </p:txBody>
      </p:sp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D6837FD0-FA4A-1FC7-FB79-D2D0DEAFC4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493" b="12753"/>
          <a:stretch/>
        </p:blipFill>
        <p:spPr>
          <a:xfrm>
            <a:off x="367699" y="2982330"/>
            <a:ext cx="3618347" cy="2042859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53CAA11B-141E-8500-691E-177F028C3F86}"/>
              </a:ext>
            </a:extLst>
          </p:cNvPr>
          <p:cNvSpPr txBox="1"/>
          <p:nvPr/>
        </p:nvSpPr>
        <p:spPr>
          <a:xfrm>
            <a:off x="314526" y="2921697"/>
            <a:ext cx="21891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Резервуары СУГ </a:t>
            </a:r>
          </a:p>
          <a:p>
            <a:r>
              <a:rPr lang="ru-RU" sz="1200" b="1" dirty="0">
                <a:solidFill>
                  <a:schemeClr val="bg1"/>
                </a:solidFill>
              </a:rPr>
              <a:t>ЗАО «</a:t>
            </a:r>
            <a:r>
              <a:rPr lang="ru-RU" sz="1200" b="1" dirty="0" err="1">
                <a:solidFill>
                  <a:schemeClr val="bg1"/>
                </a:solidFill>
              </a:rPr>
              <a:t>Таманьнефтегаз</a:t>
            </a:r>
            <a:r>
              <a:rPr lang="ru-RU" sz="1200" b="1" dirty="0">
                <a:solidFill>
                  <a:schemeClr val="bg1"/>
                </a:solidFill>
              </a:rPr>
              <a:t>»</a:t>
            </a:r>
          </a:p>
          <a:p>
            <a:r>
              <a:rPr lang="ru-RU" sz="1200" b="1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167171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F97FBB1-A8AC-2D31-946C-6675BF651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88CA7EC-EB73-68AF-9FE4-3064BBE55D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36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12A93EA-1FA1-9AAB-65C6-0B7C70F13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Проекты терминалов СУГ на Дальнем Востоке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72B8E70-7922-E678-2CBB-ADE7B79FED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4875" y="2268970"/>
            <a:ext cx="3914942" cy="331604"/>
          </a:xfrm>
        </p:spPr>
        <p:txBody>
          <a:bodyPr/>
          <a:lstStyle/>
          <a:p>
            <a:r>
              <a:rPr lang="ru-RU" dirty="0"/>
              <a:t>ООО «Восток ЛПГ»</a:t>
            </a:r>
          </a:p>
        </p:txBody>
      </p:sp>
      <p:sp>
        <p:nvSpPr>
          <p:cNvPr id="12" name="Текст 4">
            <a:extLst>
              <a:ext uri="{FF2B5EF4-FFF2-40B4-BE49-F238E27FC236}">
                <a16:creationId xmlns:a16="http://schemas.microsoft.com/office/drawing/2014/main" id="{9B86D7B7-6C5D-A8C2-DC2C-4EEB178CAE4B}"/>
              </a:ext>
            </a:extLst>
          </p:cNvPr>
          <p:cNvSpPr txBox="1">
            <a:spLocks/>
          </p:cNvSpPr>
          <p:nvPr/>
        </p:nvSpPr>
        <p:spPr>
          <a:xfrm>
            <a:off x="360360" y="1141196"/>
            <a:ext cx="3865647" cy="3316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ООО «Морской Порт Валентина» </a:t>
            </a:r>
          </a:p>
        </p:txBody>
      </p:sp>
      <p:sp>
        <p:nvSpPr>
          <p:cNvPr id="13" name="Текст 4">
            <a:extLst>
              <a:ext uri="{FF2B5EF4-FFF2-40B4-BE49-F238E27FC236}">
                <a16:creationId xmlns:a16="http://schemas.microsoft.com/office/drawing/2014/main" id="{F879EB0C-9551-F3C8-ED95-0C60ED7D9E96}"/>
              </a:ext>
            </a:extLst>
          </p:cNvPr>
          <p:cNvSpPr txBox="1">
            <a:spLocks/>
          </p:cNvSpPr>
          <p:nvPr/>
        </p:nvSpPr>
        <p:spPr>
          <a:xfrm>
            <a:off x="407327" y="3333610"/>
            <a:ext cx="3865647" cy="336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ООО «Компания </a:t>
            </a:r>
            <a:r>
              <a:rPr lang="ru-RU" dirty="0" err="1"/>
              <a:t>Ремсталь</a:t>
            </a:r>
            <a:r>
              <a:rPr lang="ru-RU" dirty="0"/>
              <a:t>» </a:t>
            </a:r>
          </a:p>
        </p:txBody>
      </p:sp>
      <p:sp>
        <p:nvSpPr>
          <p:cNvPr id="14" name="Текст 8">
            <a:extLst>
              <a:ext uri="{FF2B5EF4-FFF2-40B4-BE49-F238E27FC236}">
                <a16:creationId xmlns:a16="http://schemas.microsoft.com/office/drawing/2014/main" id="{74FDACF2-4451-9745-0AE9-189256B0E1E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6401" y="2527020"/>
            <a:ext cx="3816350" cy="885342"/>
          </a:xfrm>
        </p:spPr>
        <p:txBody>
          <a:bodyPr>
            <a:normAutofit/>
          </a:bodyPr>
          <a:lstStyle/>
          <a:p>
            <a:pPr>
              <a:spcBef>
                <a:spcPts val="200"/>
              </a:spcBef>
            </a:pPr>
            <a:r>
              <a:rPr lang="ru-RU" dirty="0"/>
              <a:t>Планируемый грузооборот – 1 млн. т/год</a:t>
            </a:r>
          </a:p>
          <a:p>
            <a:pPr>
              <a:spcBef>
                <a:spcPts val="200"/>
              </a:spcBef>
            </a:pPr>
            <a:r>
              <a:rPr lang="ru-RU" dirty="0"/>
              <a:t>Использование выносных причальных устройств (ВПУ)</a:t>
            </a:r>
          </a:p>
          <a:p>
            <a:pPr>
              <a:spcBef>
                <a:spcPts val="200"/>
              </a:spcBef>
            </a:pPr>
            <a:r>
              <a:rPr lang="ru-RU" dirty="0"/>
              <a:t>Емкость резервуарного парка 27 тыс. м</a:t>
            </a:r>
            <a:r>
              <a:rPr lang="ru-RU" baseline="30000" dirty="0"/>
              <a:t>3</a:t>
            </a:r>
          </a:p>
          <a:p>
            <a:pPr>
              <a:spcBef>
                <a:spcPts val="200"/>
              </a:spcBef>
            </a:pPr>
            <a:r>
              <a:rPr lang="ru-RU" dirty="0"/>
              <a:t>Положительное заключение ГГЭ (январь 2022 года)</a:t>
            </a:r>
          </a:p>
        </p:txBody>
      </p:sp>
      <p:sp>
        <p:nvSpPr>
          <p:cNvPr id="15" name="Текст 8">
            <a:extLst>
              <a:ext uri="{FF2B5EF4-FFF2-40B4-BE49-F238E27FC236}">
                <a16:creationId xmlns:a16="http://schemas.microsoft.com/office/drawing/2014/main" id="{566FF121-92C4-80DF-9E78-ADD711139D9A}"/>
              </a:ext>
            </a:extLst>
          </p:cNvPr>
          <p:cNvSpPr txBox="1">
            <a:spLocks/>
          </p:cNvSpPr>
          <p:nvPr/>
        </p:nvSpPr>
        <p:spPr>
          <a:xfrm>
            <a:off x="360363" y="1456600"/>
            <a:ext cx="3816350" cy="7881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Clr>
                <a:schemeClr val="accent1"/>
              </a:buClr>
              <a:buFont typeface="Calibri" panose="020F0502020204030204" pitchFamily="34" charset="0"/>
              <a:buChar char="●"/>
              <a:defRPr sz="11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00"/>
              </a:spcBef>
            </a:pPr>
            <a:r>
              <a:rPr lang="ru-RU" dirty="0"/>
              <a:t>В составе завода по сжижению природного газа</a:t>
            </a:r>
          </a:p>
          <a:p>
            <a:pPr>
              <a:spcBef>
                <a:spcPts val="200"/>
              </a:spcBef>
            </a:pPr>
            <a:r>
              <a:rPr lang="ru-RU" dirty="0"/>
              <a:t>Планируемый грузооборот – 1 млн. т/год</a:t>
            </a:r>
          </a:p>
          <a:p>
            <a:pPr>
              <a:spcBef>
                <a:spcPts val="200"/>
              </a:spcBef>
            </a:pPr>
            <a:r>
              <a:rPr lang="ru-RU" dirty="0"/>
              <a:t>Емкость резервуарного парка 14 тыс. м</a:t>
            </a:r>
            <a:r>
              <a:rPr lang="ru-RU" baseline="30000" dirty="0"/>
              <a:t>3</a:t>
            </a:r>
          </a:p>
          <a:p>
            <a:pPr>
              <a:spcBef>
                <a:spcPts val="200"/>
              </a:spcBef>
            </a:pPr>
            <a:r>
              <a:rPr lang="ru-RU" dirty="0"/>
              <a:t>Планируемый срок ввода в эксплуатацию - 2027 год</a:t>
            </a:r>
          </a:p>
          <a:p>
            <a:pPr>
              <a:spcBef>
                <a:spcPts val="200"/>
              </a:spcBef>
            </a:pPr>
            <a:endParaRPr lang="ru-RU" dirty="0"/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FD6B0F18-22D4-4F28-5291-E8DE0D0BF29F}"/>
              </a:ext>
            </a:extLst>
          </p:cNvPr>
          <p:cNvSpPr txBox="1">
            <a:spLocks/>
          </p:cNvSpPr>
          <p:nvPr/>
        </p:nvSpPr>
        <p:spPr>
          <a:xfrm>
            <a:off x="381450" y="3603175"/>
            <a:ext cx="3816350" cy="7881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Clr>
                <a:schemeClr val="accent1"/>
              </a:buClr>
              <a:buFont typeface="Calibri" panose="020F0502020204030204" pitchFamily="34" charset="0"/>
              <a:buChar char="●"/>
              <a:defRPr sz="11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00"/>
              </a:spcBef>
            </a:pPr>
            <a:r>
              <a:rPr lang="ru-RU" dirty="0"/>
              <a:t>Планируемый грузооборот – 1 млн. т/год</a:t>
            </a:r>
          </a:p>
          <a:p>
            <a:pPr>
              <a:spcBef>
                <a:spcPts val="200"/>
              </a:spcBef>
            </a:pPr>
            <a:r>
              <a:rPr lang="ru-RU" dirty="0"/>
              <a:t>Емкость резервуарного парка 8,3 тыс. м</a:t>
            </a:r>
            <a:r>
              <a:rPr lang="ru-RU" baseline="30000" dirty="0"/>
              <a:t>3</a:t>
            </a:r>
          </a:p>
          <a:p>
            <a:pPr>
              <a:spcBef>
                <a:spcPts val="200"/>
              </a:spcBef>
            </a:pPr>
            <a:r>
              <a:rPr lang="ru-RU" dirty="0"/>
              <a:t>Планируемый срок ввода –</a:t>
            </a:r>
            <a:r>
              <a:rPr lang="en-US" dirty="0"/>
              <a:t> 3 </a:t>
            </a:r>
            <a:r>
              <a:rPr lang="ru-RU" dirty="0"/>
              <a:t>кв. 2025 года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ACA7211-D52A-ED8C-7EE1-CF3A441107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714"/>
          <a:stretch/>
        </p:blipFill>
        <p:spPr>
          <a:xfrm>
            <a:off x="4329113" y="1140743"/>
            <a:ext cx="5391150" cy="3890043"/>
          </a:xfrm>
          <a:prstGeom prst="rect">
            <a:avLst/>
          </a:prstGeom>
        </p:spPr>
      </p:pic>
      <p:sp>
        <p:nvSpPr>
          <p:cNvPr id="20" name="Овал 19">
            <a:extLst>
              <a:ext uri="{FF2B5EF4-FFF2-40B4-BE49-F238E27FC236}">
                <a16:creationId xmlns:a16="http://schemas.microsoft.com/office/drawing/2014/main" id="{47B89241-292F-AB49-0D90-3ED055D17D66}"/>
              </a:ext>
            </a:extLst>
          </p:cNvPr>
          <p:cNvSpPr/>
          <p:nvPr/>
        </p:nvSpPr>
        <p:spPr>
          <a:xfrm>
            <a:off x="6146717" y="3750234"/>
            <a:ext cx="172800" cy="17246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D88E5DE7-BE10-5C36-1FE7-869F5B65B59F}"/>
              </a:ext>
            </a:extLst>
          </p:cNvPr>
          <p:cNvSpPr/>
          <p:nvPr/>
        </p:nvSpPr>
        <p:spPr>
          <a:xfrm>
            <a:off x="6346421" y="3765576"/>
            <a:ext cx="172800" cy="17246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22CF213B-DF5C-D189-950B-1474F078B296}"/>
              </a:ext>
            </a:extLst>
          </p:cNvPr>
          <p:cNvSpPr/>
          <p:nvPr/>
        </p:nvSpPr>
        <p:spPr>
          <a:xfrm>
            <a:off x="8264121" y="1682263"/>
            <a:ext cx="172800" cy="17246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70E444C-4894-91AF-45B6-E9844266EF11}"/>
              </a:ext>
            </a:extLst>
          </p:cNvPr>
          <p:cNvSpPr txBox="1"/>
          <p:nvPr/>
        </p:nvSpPr>
        <p:spPr>
          <a:xfrm>
            <a:off x="6146717" y="4232502"/>
            <a:ext cx="184731" cy="3213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4" name="Текст 4">
            <a:extLst>
              <a:ext uri="{FF2B5EF4-FFF2-40B4-BE49-F238E27FC236}">
                <a16:creationId xmlns:a16="http://schemas.microsoft.com/office/drawing/2014/main" id="{AC126612-838B-789F-65C8-5703809509D1}"/>
              </a:ext>
            </a:extLst>
          </p:cNvPr>
          <p:cNvSpPr txBox="1">
            <a:spLocks/>
          </p:cNvSpPr>
          <p:nvPr/>
        </p:nvSpPr>
        <p:spPr>
          <a:xfrm>
            <a:off x="6022725" y="4526753"/>
            <a:ext cx="1781425" cy="3316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accent1"/>
                </a:solidFill>
              </a:rPr>
              <a:t>ООО «Восток ЛПГ»</a:t>
            </a:r>
          </a:p>
        </p:txBody>
      </p:sp>
      <p:sp>
        <p:nvSpPr>
          <p:cNvPr id="25" name="Текст 4">
            <a:extLst>
              <a:ext uri="{FF2B5EF4-FFF2-40B4-BE49-F238E27FC236}">
                <a16:creationId xmlns:a16="http://schemas.microsoft.com/office/drawing/2014/main" id="{6593BCD2-D45E-B60F-C018-DA07EB0E64C8}"/>
              </a:ext>
            </a:extLst>
          </p:cNvPr>
          <p:cNvSpPr txBox="1">
            <a:spLocks/>
          </p:cNvSpPr>
          <p:nvPr/>
        </p:nvSpPr>
        <p:spPr>
          <a:xfrm>
            <a:off x="6726864" y="3712705"/>
            <a:ext cx="2933032" cy="3316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accent1"/>
                </a:solidFill>
              </a:rPr>
              <a:t>ООО «Морской Порт Валентина» </a:t>
            </a:r>
          </a:p>
        </p:txBody>
      </p:sp>
      <p:sp>
        <p:nvSpPr>
          <p:cNvPr id="26" name="Текст 4">
            <a:extLst>
              <a:ext uri="{FF2B5EF4-FFF2-40B4-BE49-F238E27FC236}">
                <a16:creationId xmlns:a16="http://schemas.microsoft.com/office/drawing/2014/main" id="{9D74322C-D65D-D534-2851-2E52CD38DC30}"/>
              </a:ext>
            </a:extLst>
          </p:cNvPr>
          <p:cNvSpPr txBox="1">
            <a:spLocks/>
          </p:cNvSpPr>
          <p:nvPr/>
        </p:nvSpPr>
        <p:spPr>
          <a:xfrm>
            <a:off x="7471360" y="2060402"/>
            <a:ext cx="2734678" cy="3364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accent1"/>
                </a:solidFill>
              </a:rPr>
              <a:t>ООО «Компания </a:t>
            </a:r>
            <a:r>
              <a:rPr lang="ru-RU" sz="1400" dirty="0" err="1">
                <a:solidFill>
                  <a:schemeClr val="accent1"/>
                </a:solidFill>
              </a:rPr>
              <a:t>Ремсталь</a:t>
            </a:r>
            <a:r>
              <a:rPr lang="ru-RU" sz="1400" dirty="0">
                <a:solidFill>
                  <a:schemeClr val="accent1"/>
                </a:solidFill>
              </a:rPr>
              <a:t>» </a:t>
            </a: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FFF19EFE-82C5-3ED1-CD77-3E1F905B3523}"/>
              </a:ext>
            </a:extLst>
          </p:cNvPr>
          <p:cNvCxnSpPr/>
          <p:nvPr/>
        </p:nvCxnSpPr>
        <p:spPr>
          <a:xfrm flipH="1">
            <a:off x="6022725" y="4743450"/>
            <a:ext cx="153486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B15F731B-1621-0269-4C6C-4F2F12A9086B}"/>
              </a:ext>
            </a:extLst>
          </p:cNvPr>
          <p:cNvCxnSpPr/>
          <p:nvPr/>
        </p:nvCxnSpPr>
        <p:spPr>
          <a:xfrm flipV="1">
            <a:off x="6022725" y="3922698"/>
            <a:ext cx="182813" cy="82075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AFA1186D-85D6-CB39-78DC-6E13AE7AFAD9}"/>
              </a:ext>
            </a:extLst>
          </p:cNvPr>
          <p:cNvCxnSpPr>
            <a:cxnSpLocks/>
          </p:cNvCxnSpPr>
          <p:nvPr/>
        </p:nvCxnSpPr>
        <p:spPr>
          <a:xfrm flipH="1">
            <a:off x="6790158" y="3938040"/>
            <a:ext cx="2628357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9EC0F150-3227-B22D-32D0-731FDC7A9396}"/>
              </a:ext>
            </a:extLst>
          </p:cNvPr>
          <p:cNvCxnSpPr>
            <a:cxnSpLocks/>
            <a:endCxn id="21" idx="6"/>
          </p:cNvCxnSpPr>
          <p:nvPr/>
        </p:nvCxnSpPr>
        <p:spPr>
          <a:xfrm flipH="1" flipV="1">
            <a:off x="6519221" y="3851808"/>
            <a:ext cx="270937" cy="8623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2F6E9535-C963-7F8E-020D-C663273EED35}"/>
              </a:ext>
            </a:extLst>
          </p:cNvPr>
          <p:cNvCxnSpPr>
            <a:cxnSpLocks/>
          </p:cNvCxnSpPr>
          <p:nvPr/>
        </p:nvCxnSpPr>
        <p:spPr>
          <a:xfrm flipH="1">
            <a:off x="7172325" y="2292392"/>
            <a:ext cx="254426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60D7213E-C29C-DAE1-09F9-8B67672FF879}"/>
              </a:ext>
            </a:extLst>
          </p:cNvPr>
          <p:cNvCxnSpPr>
            <a:cxnSpLocks/>
          </p:cNvCxnSpPr>
          <p:nvPr/>
        </p:nvCxnSpPr>
        <p:spPr>
          <a:xfrm flipH="1">
            <a:off x="7172325" y="1833563"/>
            <a:ext cx="1109663" cy="458829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F6D4994-F006-3378-043C-6617E5E37A64}"/>
              </a:ext>
            </a:extLst>
          </p:cNvPr>
          <p:cNvSpPr txBox="1"/>
          <p:nvPr/>
        </p:nvSpPr>
        <p:spPr>
          <a:xfrm>
            <a:off x="366401" y="4262658"/>
            <a:ext cx="3677625" cy="2572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60000"/>
              </a:lnSpc>
            </a:pPr>
            <a:r>
              <a:rPr lang="ru-RU" sz="1600" b="1" dirty="0"/>
              <a:t>ООО «Морской Порт «Суходол»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B8F595-A790-E546-1A1B-6C991C29858C}"/>
              </a:ext>
            </a:extLst>
          </p:cNvPr>
          <p:cNvSpPr txBox="1"/>
          <p:nvPr/>
        </p:nvSpPr>
        <p:spPr>
          <a:xfrm>
            <a:off x="364875" y="4461519"/>
            <a:ext cx="3677625" cy="422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90000"/>
              </a:lnSpc>
              <a:spcBef>
                <a:spcPts val="200"/>
              </a:spcBef>
              <a:buClr>
                <a:schemeClr val="accent1"/>
              </a:buClr>
              <a:buFont typeface="Calibri" panose="020F0502020204030204" pitchFamily="34" charset="0"/>
              <a:buChar char="●"/>
            </a:pPr>
            <a:r>
              <a:rPr lang="ru-RU" sz="1100" dirty="0"/>
              <a:t>Планируемый грузооборот – 1,5 млн. т/год</a:t>
            </a:r>
          </a:p>
          <a:p>
            <a:pPr marL="171450" indent="-171450">
              <a:lnSpc>
                <a:spcPct val="90000"/>
              </a:lnSpc>
              <a:spcBef>
                <a:spcPts val="200"/>
              </a:spcBef>
              <a:buClr>
                <a:schemeClr val="accent1"/>
              </a:buClr>
              <a:buFont typeface="Calibri" panose="020F0502020204030204" pitchFamily="34" charset="0"/>
              <a:buChar char="●"/>
            </a:pPr>
            <a:r>
              <a:rPr lang="ru-RU" sz="1100" dirty="0"/>
              <a:t>Строительство не начато.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513A9323-963B-93B7-DC90-73DA480DFC3A}"/>
              </a:ext>
            </a:extLst>
          </p:cNvPr>
          <p:cNvSpPr/>
          <p:nvPr/>
        </p:nvSpPr>
        <p:spPr>
          <a:xfrm>
            <a:off x="6260021" y="3736797"/>
            <a:ext cx="172800" cy="17246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4AB1CF00-2BBD-4A25-10DF-7F2F31172A51}"/>
              </a:ext>
            </a:extLst>
          </p:cNvPr>
          <p:cNvCxnSpPr>
            <a:cxnSpLocks/>
            <a:endCxn id="6" idx="4"/>
          </p:cNvCxnSpPr>
          <p:nvPr/>
        </p:nvCxnSpPr>
        <p:spPr>
          <a:xfrm flipH="1" flipV="1">
            <a:off x="6346421" y="3909261"/>
            <a:ext cx="234081" cy="32324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E06550E3-F102-3DF1-0B76-C9B82B2FFA4C}"/>
              </a:ext>
            </a:extLst>
          </p:cNvPr>
          <p:cNvCxnSpPr>
            <a:cxnSpLocks/>
          </p:cNvCxnSpPr>
          <p:nvPr/>
        </p:nvCxnSpPr>
        <p:spPr>
          <a:xfrm flipH="1">
            <a:off x="6580502" y="4232502"/>
            <a:ext cx="2628357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9" name="Текст 4">
            <a:extLst>
              <a:ext uri="{FF2B5EF4-FFF2-40B4-BE49-F238E27FC236}">
                <a16:creationId xmlns:a16="http://schemas.microsoft.com/office/drawing/2014/main" id="{D5C477CE-3E6B-8398-9B53-602D0CB76DE0}"/>
              </a:ext>
            </a:extLst>
          </p:cNvPr>
          <p:cNvSpPr txBox="1">
            <a:spLocks/>
          </p:cNvSpPr>
          <p:nvPr/>
        </p:nvSpPr>
        <p:spPr>
          <a:xfrm>
            <a:off x="6539091" y="3997573"/>
            <a:ext cx="2933032" cy="3316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solidFill>
                  <a:schemeClr val="accent1"/>
                </a:solidFill>
              </a:rPr>
              <a:t>ООО «Морской Порт «Суходол»</a:t>
            </a:r>
          </a:p>
        </p:txBody>
      </p:sp>
    </p:spTree>
    <p:extLst>
      <p:ext uri="{BB962C8B-B14F-4D97-AF65-F5344CB8AC3E}">
        <p14:creationId xmlns:p14="http://schemas.microsoft.com/office/powerpoint/2010/main" val="14479764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37</a:t>
            </a:fld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+mj-lt"/>
              </a:rPr>
              <a:t>Комплекс железорудных грузов на НСРЗ</a:t>
            </a: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86"/>
          <a:stretch/>
        </p:blipFill>
        <p:spPr bwMode="auto">
          <a:xfrm>
            <a:off x="2524381" y="3819391"/>
            <a:ext cx="2553811" cy="1274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35" y="3630961"/>
            <a:ext cx="2458407" cy="1077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EDFAFCE-ED28-D6B6-A207-B351AC04D911}"/>
              </a:ext>
            </a:extLst>
          </p:cNvPr>
          <p:cNvSpPr txBox="1"/>
          <p:nvPr/>
        </p:nvSpPr>
        <p:spPr>
          <a:xfrm>
            <a:off x="382135" y="1136536"/>
            <a:ext cx="478687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/>
              <a:t>На территории «Новороссийского судоремонтного завода» планируется строительство комплекса по перевалке ЖРС.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/>
              <a:t>Планируется строительство глубоководного причала для приема судов класса </a:t>
            </a:r>
            <a:r>
              <a:rPr lang="ru-RU" sz="1300" dirty="0" err="1"/>
              <a:t>Capesize</a:t>
            </a:r>
            <a:endParaRPr lang="ru-RU" sz="130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5525056C-34F1-E27D-BB6F-911E4240A6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7012561"/>
              </p:ext>
            </p:extLst>
          </p:nvPr>
        </p:nvGraphicFramePr>
        <p:xfrm>
          <a:off x="372450" y="2195621"/>
          <a:ext cx="4658399" cy="1398270"/>
        </p:xfrm>
        <a:graphic>
          <a:graphicData uri="http://schemas.openxmlformats.org/drawingml/2006/table">
            <a:tbl>
              <a:tblPr/>
              <a:tblGrid>
                <a:gridCol w="1498133">
                  <a:extLst>
                    <a:ext uri="{9D8B030D-6E8A-4147-A177-3AD203B41FA5}">
                      <a16:colId xmlns:a16="http://schemas.microsoft.com/office/drawing/2014/main" val="2069794466"/>
                    </a:ext>
                  </a:extLst>
                </a:gridCol>
                <a:gridCol w="1493300">
                  <a:extLst>
                    <a:ext uri="{9D8B030D-6E8A-4147-A177-3AD203B41FA5}">
                      <a16:colId xmlns:a16="http://schemas.microsoft.com/office/drawing/2014/main" val="3355362208"/>
                    </a:ext>
                  </a:extLst>
                </a:gridCol>
                <a:gridCol w="1666966">
                  <a:extLst>
                    <a:ext uri="{9D8B030D-6E8A-4147-A177-3AD203B41FA5}">
                      <a16:colId xmlns:a16="http://schemas.microsoft.com/office/drawing/2014/main" val="3805078663"/>
                    </a:ext>
                  </a:extLst>
                </a:gridCol>
              </a:tblGrid>
              <a:tr h="10992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Груз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 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этап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 </a:t>
                      </a:r>
                      <a:r>
                        <a:rPr lang="ru-RU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этап (полное развитие)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4201226"/>
                  </a:ext>
                </a:extLst>
              </a:tr>
              <a:tr h="10992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Окатыши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млн. 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млн. 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8477465"/>
                  </a:ext>
                </a:extLst>
              </a:tr>
              <a:tr h="10992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ЖРК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2 млн. 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2 млн. 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2264048"/>
                  </a:ext>
                </a:extLst>
              </a:tr>
              <a:tr h="10992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ГБЖ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млн. 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961889"/>
                  </a:ext>
                </a:extLst>
              </a:tr>
              <a:tr h="10992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Чугун и черные металлы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2 млн. 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7044486"/>
                  </a:ext>
                </a:extLst>
              </a:tr>
              <a:tr h="31794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Срок завершения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2025-2026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2025-2026 </a:t>
                      </a:r>
                    </a:p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(при условии модернизации ж. д.)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2947273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9FE0832-05FE-C4DD-3472-2B9AC85118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4739" y="1136536"/>
            <a:ext cx="3773751" cy="388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3350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B577A11-A6B8-8C40-478D-CC4859009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06BEAE3-249B-133C-9FDD-5F0B93D3EF5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38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DF9B2D4-42F4-905F-A66D-AF16F17A3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Глиноземный завод и терминал Русал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D1C08DC1-D742-B65D-6ED5-0523AF9697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1771" y="1143002"/>
            <a:ext cx="3914942" cy="500864"/>
          </a:xfrm>
        </p:spPr>
        <p:txBody>
          <a:bodyPr/>
          <a:lstStyle/>
          <a:p>
            <a:r>
              <a:rPr lang="ru-RU" dirty="0"/>
              <a:t>ОК «Русал» намерена построить в Усть-Луге глиноземный завод и морской терминал.</a:t>
            </a:r>
          </a:p>
        </p:txBody>
      </p:sp>
      <p:sp>
        <p:nvSpPr>
          <p:cNvPr id="11" name="Текст 8">
            <a:extLst>
              <a:ext uri="{FF2B5EF4-FFF2-40B4-BE49-F238E27FC236}">
                <a16:creationId xmlns:a16="http://schemas.microsoft.com/office/drawing/2014/main" id="{D2C82CED-35E1-1CA4-12EF-174A9E9EA10E}"/>
              </a:ext>
            </a:extLst>
          </p:cNvPr>
          <p:cNvSpPr txBox="1">
            <a:spLocks/>
          </p:cNvSpPr>
          <p:nvPr/>
        </p:nvSpPr>
        <p:spPr>
          <a:xfrm>
            <a:off x="261771" y="1598614"/>
            <a:ext cx="3914942" cy="9408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Clr>
                <a:schemeClr val="accent1"/>
              </a:buClr>
              <a:buFont typeface="Calibri" panose="020F0502020204030204" pitchFamily="34" charset="0"/>
              <a:buChar char="●"/>
              <a:defRPr sz="11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300" dirty="0"/>
              <a:t>Первая очередь – 2028 г – 2,4 млн. тонн</a:t>
            </a:r>
          </a:p>
          <a:p>
            <a:r>
              <a:rPr lang="ru-RU" sz="1300" dirty="0"/>
              <a:t>Вторая очередь – 2032 г – 4,8 млн. тонн</a:t>
            </a:r>
          </a:p>
          <a:p>
            <a:r>
              <a:rPr lang="ru-RU" sz="1300" dirty="0"/>
              <a:t>Размер инвестиций – 400 млрд. руб.</a:t>
            </a:r>
          </a:p>
          <a:p>
            <a:endParaRPr lang="ru-RU" sz="1300" dirty="0"/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2F098A3D-EDD4-0535-67A1-1A69F39E15B5}"/>
              </a:ext>
            </a:extLst>
          </p:cNvPr>
          <p:cNvSpPr txBox="1">
            <a:spLocks/>
          </p:cNvSpPr>
          <p:nvPr/>
        </p:nvSpPr>
        <p:spPr>
          <a:xfrm>
            <a:off x="261771" y="2584842"/>
            <a:ext cx="3914942" cy="1830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Помимо этого компания рассматривает возможность строительства терминала на Дальнем Востоке в акватории бухты Ванино .</a:t>
            </a:r>
          </a:p>
          <a:p>
            <a:r>
              <a:rPr lang="ru-RU" dirty="0"/>
              <a:t>Для отгрузки готовой продукции и приема глинозема с китайского завода </a:t>
            </a:r>
            <a:r>
              <a:rPr lang="en-US" dirty="0"/>
              <a:t>Hebei </a:t>
            </a:r>
            <a:r>
              <a:rPr lang="en-US" dirty="0" err="1"/>
              <a:t>Wenfeng</a:t>
            </a:r>
            <a:r>
              <a:rPr lang="en-US" dirty="0"/>
              <a:t> New Materials Co</a:t>
            </a:r>
            <a:r>
              <a:rPr lang="ru-RU" dirty="0"/>
              <a:t>, в котором недавно приобрел долю в 30%.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7511CA6-44DB-4065-C2EF-7F79A5927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3" y="1143003"/>
            <a:ext cx="5543550" cy="368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6609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DDCD5DF-3EFA-43FE-9D78-6998F64D3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0F8722E-00A8-4FAE-8BA7-C170B5A7742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39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0BD2BE5-C0BB-471D-A8A7-08B3C6371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Универсальный торговый терминал </a:t>
            </a:r>
            <a:r>
              <a:rPr lang="en-US"/>
              <a:t>LUGAPORT</a:t>
            </a:r>
            <a:r>
              <a:rPr lang="ru-RU"/>
              <a:t> в морском порту Усть-Луга  ГК «Новотранс»</a:t>
            </a:r>
            <a:endParaRPr lang="ru-RU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DE554B31-F62A-4DC5-909A-DE2EEB4AF97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363" y="1143001"/>
            <a:ext cx="3635375" cy="1843268"/>
          </a:xfrm>
        </p:spPr>
        <p:txBody>
          <a:bodyPr>
            <a:normAutofit/>
          </a:bodyPr>
          <a:lstStyle/>
          <a:p>
            <a:r>
              <a:rPr lang="ru-RU" dirty="0"/>
              <a:t>В конце 2023 г. введен в эксплуатацию первый этап строительства.</a:t>
            </a:r>
          </a:p>
          <a:p>
            <a:r>
              <a:rPr lang="ru-RU" dirty="0"/>
              <a:t>В 2024 г начата перевалка угля.</a:t>
            </a:r>
          </a:p>
          <a:p>
            <a:r>
              <a:rPr lang="ru-RU" dirty="0"/>
              <a:t>Завершение строительства терминала запланировано на 2025 год.</a:t>
            </a:r>
          </a:p>
          <a:p>
            <a:r>
              <a:rPr lang="ru-RU" dirty="0"/>
              <a:t>Общий объём инвестиций увеличился с 46,5 млрд до 90 млрд рублей.</a:t>
            </a:r>
          </a:p>
          <a:p>
            <a:r>
              <a:rPr lang="ru-RU" dirty="0"/>
              <a:t>Основные характеристики  комплекса по перевалке навалочных и генеральных грузов: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700DE227-3B01-42C5-81B5-9C3009889F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60168" y="4874133"/>
            <a:ext cx="3812743" cy="301625"/>
          </a:xfrm>
        </p:spPr>
        <p:txBody>
          <a:bodyPr>
            <a:normAutofit/>
          </a:bodyPr>
          <a:lstStyle/>
          <a:p>
            <a:r>
              <a:rPr lang="ru-RU" sz="1100"/>
              <a:t>Схема размещения Универсального терминала </a:t>
            </a:r>
            <a:r>
              <a:rPr lang="en-US" sz="1100"/>
              <a:t>LUGAPORT</a:t>
            </a:r>
            <a:endParaRPr lang="ru-RU" sz="110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95817D1-D22C-4228-BA44-054D1B02CE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40"/>
          <a:stretch/>
        </p:blipFill>
        <p:spPr>
          <a:xfrm>
            <a:off x="4176714" y="1143000"/>
            <a:ext cx="5543550" cy="3711563"/>
          </a:xfrm>
          <a:prstGeom prst="rect">
            <a:avLst/>
          </a:prstGeom>
        </p:spPr>
      </p:pic>
      <p:sp>
        <p:nvSpPr>
          <p:cNvPr id="17" name="Текст 8">
            <a:extLst>
              <a:ext uri="{FF2B5EF4-FFF2-40B4-BE49-F238E27FC236}">
                <a16:creationId xmlns:a16="http://schemas.microsoft.com/office/drawing/2014/main" id="{CF107B0C-A33E-C9C6-03FD-CC16421F4C8E}"/>
              </a:ext>
            </a:extLst>
          </p:cNvPr>
          <p:cNvSpPr txBox="1">
            <a:spLocks/>
          </p:cNvSpPr>
          <p:nvPr/>
        </p:nvSpPr>
        <p:spPr>
          <a:xfrm>
            <a:off x="359012" y="3003922"/>
            <a:ext cx="3635375" cy="179946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71450" indent="-17145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Clr>
                <a:schemeClr val="accent1"/>
              </a:buClr>
              <a:buFont typeface="Calibri" panose="020F0502020204030204" pitchFamily="34" charset="0"/>
              <a:buChar char="●"/>
              <a:defRPr sz="11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Длина причального фронта — 1464 м;</a:t>
            </a:r>
          </a:p>
          <a:p>
            <a:r>
              <a:rPr lang="ru-RU" dirty="0"/>
              <a:t>Осадка судов — 15,5 м;</a:t>
            </a:r>
          </a:p>
          <a:p>
            <a:r>
              <a:rPr lang="ru-RU" dirty="0"/>
              <a:t>Грузооборот — 16 млн т в год;</a:t>
            </a:r>
          </a:p>
          <a:p>
            <a:r>
              <a:rPr lang="ru-RU" dirty="0"/>
              <a:t>Объем единовременного хранения — 1,26 млн т;</a:t>
            </a:r>
          </a:p>
          <a:p>
            <a:r>
              <a:rPr lang="ru-RU" dirty="0"/>
              <a:t>Мощность приема вагонов в сутки — 750 ед.</a:t>
            </a:r>
          </a:p>
        </p:txBody>
      </p:sp>
    </p:spTree>
    <p:extLst>
      <p:ext uri="{BB962C8B-B14F-4D97-AF65-F5344CB8AC3E}">
        <p14:creationId xmlns:p14="http://schemas.microsoft.com/office/powerpoint/2010/main" val="3116977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469" y="-6775"/>
            <a:ext cx="8446290" cy="1096044"/>
          </a:xfrm>
        </p:spPr>
        <p:txBody>
          <a:bodyPr lIns="0" tIns="0" rIns="0" bIns="0">
            <a:normAutofit/>
          </a:bodyPr>
          <a:lstStyle/>
          <a:p>
            <a:r>
              <a:rPr lang="ru-RU" dirty="0"/>
              <a:t>Уголь. Структура грузопотока по бассейнам в 2021 – 2023 годах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441CAF-8688-4810-A342-26501BF0BB6A}"/>
              </a:ext>
            </a:extLst>
          </p:cNvPr>
          <p:cNvSpPr txBox="1"/>
          <p:nvPr/>
        </p:nvSpPr>
        <p:spPr>
          <a:xfrm>
            <a:off x="373159" y="1159124"/>
            <a:ext cx="934710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/>
              <a:t>В 2023 году растет грузопоток через Дальний Восток, Арктический и Балтийский бассейны</a:t>
            </a:r>
            <a:r>
              <a:rPr lang="en-US" sz="1300" dirty="0"/>
              <a:t>.</a:t>
            </a:r>
            <a:r>
              <a:rPr lang="ru-RU" sz="1300" dirty="0"/>
              <a:t> Порты РФ Азово-Черноморского бассейна теряют грузооборот и 4% доли грузооборота. </a:t>
            </a:r>
            <a:endParaRPr lang="en-US" sz="13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/>
              <a:t>Доля дальневосточного бассейна выросла до 54%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CDAC0C-5205-4108-BAF4-01554D15C45E}"/>
              </a:ext>
            </a:extLst>
          </p:cNvPr>
          <p:cNvSpPr txBox="1"/>
          <p:nvPr/>
        </p:nvSpPr>
        <p:spPr>
          <a:xfrm>
            <a:off x="378468" y="2031630"/>
            <a:ext cx="41450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Объемы перевалки российского угля по бассейнам, млн. т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6892E9AE-FD67-072F-2A36-D1C26A03CC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8122870"/>
              </p:ext>
            </p:extLst>
          </p:nvPr>
        </p:nvGraphicFramePr>
        <p:xfrm>
          <a:off x="378468" y="2308814"/>
          <a:ext cx="4136382" cy="1907587"/>
        </p:xfrm>
        <a:graphic>
          <a:graphicData uri="http://schemas.openxmlformats.org/drawingml/2006/table">
            <a:tbl>
              <a:tblPr/>
              <a:tblGrid>
                <a:gridCol w="1276271">
                  <a:extLst>
                    <a:ext uri="{9D8B030D-6E8A-4147-A177-3AD203B41FA5}">
                      <a16:colId xmlns:a16="http://schemas.microsoft.com/office/drawing/2014/main" val="3113503885"/>
                    </a:ext>
                  </a:extLst>
                </a:gridCol>
                <a:gridCol w="685620">
                  <a:extLst>
                    <a:ext uri="{9D8B030D-6E8A-4147-A177-3AD203B41FA5}">
                      <a16:colId xmlns:a16="http://schemas.microsoft.com/office/drawing/2014/main" val="377212099"/>
                    </a:ext>
                  </a:extLst>
                </a:gridCol>
                <a:gridCol w="685620">
                  <a:extLst>
                    <a:ext uri="{9D8B030D-6E8A-4147-A177-3AD203B41FA5}">
                      <a16:colId xmlns:a16="http://schemas.microsoft.com/office/drawing/2014/main" val="2826672120"/>
                    </a:ext>
                  </a:extLst>
                </a:gridCol>
                <a:gridCol w="648559">
                  <a:extLst>
                    <a:ext uri="{9D8B030D-6E8A-4147-A177-3AD203B41FA5}">
                      <a16:colId xmlns:a16="http://schemas.microsoft.com/office/drawing/2014/main" val="3468972377"/>
                    </a:ext>
                  </a:extLst>
                </a:gridCol>
                <a:gridCol w="840312">
                  <a:extLst>
                    <a:ext uri="{9D8B030D-6E8A-4147-A177-3AD203B41FA5}">
                      <a16:colId xmlns:a16="http://schemas.microsoft.com/office/drawing/2014/main" val="3444990891"/>
                    </a:ext>
                  </a:extLst>
                </a:gridCol>
              </a:tblGrid>
              <a:tr h="49064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Бассейн</a:t>
                      </a:r>
                    </a:p>
                  </a:txBody>
                  <a:tcPr marL="5621" marR="5621" marT="5621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5621" marR="5621" marT="5621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5621" marR="5621" marT="5621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5621" marR="5621" marT="5621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Динамика в 2023/2022, %</a:t>
                      </a:r>
                    </a:p>
                  </a:txBody>
                  <a:tcPr marL="5621" marR="5621" marT="5621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3521802"/>
                  </a:ext>
                </a:extLst>
              </a:tr>
              <a:tr h="404732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Азово-Черноморский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chemeClr val="accent5"/>
                          </a:solidFill>
                          <a:effectLst/>
                          <a:latin typeface="Calibri" panose="020F0502020204030204" pitchFamily="34" charset="0"/>
                        </a:rPr>
                        <a:t>-20%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6597907"/>
                  </a:ext>
                </a:extLst>
              </a:tr>
              <a:tr h="24936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Арктический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1062915"/>
                  </a:ext>
                </a:extLst>
              </a:tr>
              <a:tr h="26410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Балтийский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42,8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2852369"/>
                  </a:ext>
                </a:extLst>
              </a:tr>
              <a:tr h="24936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Дальневосточный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110,9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955060"/>
                  </a:ext>
                </a:extLst>
              </a:tr>
              <a:tr h="24936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Каспийский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053219"/>
                  </a:ext>
                </a:extLst>
              </a:tr>
            </a:tbl>
          </a:graphicData>
        </a:graphic>
      </p:graphicFrame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13DEF1FF-CFF9-7CDD-28A7-6D580B1909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0905466"/>
              </p:ext>
            </p:extLst>
          </p:nvPr>
        </p:nvGraphicFramePr>
        <p:xfrm>
          <a:off x="4860388" y="1721422"/>
          <a:ext cx="4859873" cy="34538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16558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917AAF1-24C8-DBE1-D175-290E42B3B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2DFF3D1-F6BB-F079-8561-6B9ADC9186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40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52BA5A2-C0AB-B869-3024-4C7235796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Приморский УПК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E76F2065-DE82-B467-1117-D29BECCCAD6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1771" y="3095983"/>
            <a:ext cx="4466487" cy="1737277"/>
          </a:xfrm>
        </p:spPr>
        <p:txBody>
          <a:bodyPr/>
          <a:lstStyle/>
          <a:p>
            <a:r>
              <a:rPr lang="ru-RU" dirty="0"/>
              <a:t>Заявленный срок запуска – 2030 г.</a:t>
            </a:r>
          </a:p>
          <a:p>
            <a:r>
              <a:rPr lang="ru-RU" dirty="0"/>
              <a:t>Максимальный дедвейт балкеров – 100 тыс. т, максимальная осадка – 14,5 м.</a:t>
            </a:r>
          </a:p>
          <a:p>
            <a:r>
              <a:rPr lang="ru-RU" dirty="0"/>
              <a:t> Длина причального фронта контейнерного терминала – 860 м, 4 причала, осадка судов до 16 м.</a:t>
            </a:r>
          </a:p>
          <a:p>
            <a:r>
              <a:rPr lang="ru-RU" dirty="0"/>
              <a:t>На данный момент строительные работы не ведутся.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B385FFFB-72EF-8BDE-7179-8597476624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50329" y="3104823"/>
            <a:ext cx="3469934" cy="176355"/>
          </a:xfrm>
        </p:spPr>
        <p:txBody>
          <a:bodyPr/>
          <a:lstStyle/>
          <a:p>
            <a:pPr algn="ctr"/>
            <a:r>
              <a:rPr lang="ru-RU" dirty="0"/>
              <a:t>Моделирование приморского УПК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25120640-D7BA-C27C-2488-5216237BBE7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61771" y="1140505"/>
            <a:ext cx="4536602" cy="1799465"/>
          </a:xfrm>
        </p:spPr>
        <p:txBody>
          <a:bodyPr>
            <a:normAutofit/>
          </a:bodyPr>
          <a:lstStyle/>
          <a:p>
            <a:r>
              <a:rPr lang="ru-RU" dirty="0"/>
              <a:t>Генеральные грузы – 1 этап - 3,0 млн т , 2 этап - 5,0 млн т;</a:t>
            </a:r>
          </a:p>
          <a:p>
            <a:r>
              <a:rPr lang="ru-RU" dirty="0"/>
              <a:t>Зерно – 5,0 млн т;</a:t>
            </a:r>
          </a:p>
          <a:p>
            <a:r>
              <a:rPr lang="ru-RU" dirty="0"/>
              <a:t>Навалочные грузы – 1 этап - 40,4 млн т, в т.ч. мин. удобрения – 5 млн. т;</a:t>
            </a:r>
          </a:p>
          <a:p>
            <a:r>
              <a:rPr lang="ru-RU" dirty="0"/>
              <a:t>Контейнеры – 1 этап - 14,6 млн т, 2 этап - 27,6 млн т;</a:t>
            </a:r>
          </a:p>
          <a:p>
            <a:r>
              <a:rPr lang="ru-RU" dirty="0"/>
              <a:t>Наливные грузы – 18,6 млн – 2024 г.</a:t>
            </a:r>
          </a:p>
          <a:p>
            <a:r>
              <a:rPr lang="ru-RU" dirty="0"/>
              <a:t>СРВ.</a:t>
            </a:r>
          </a:p>
          <a:p>
            <a:r>
              <a:rPr lang="ru-RU" dirty="0"/>
              <a:t>Комплекс </a:t>
            </a:r>
            <a:r>
              <a:rPr lang="ru-RU" dirty="0" err="1"/>
              <a:t>затарки</a:t>
            </a:r>
            <a:r>
              <a:rPr lang="ru-RU" dirty="0"/>
              <a:t> контейнеров.</a:t>
            </a:r>
          </a:p>
          <a:p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7B86FD7-DE7E-BFE4-DD86-9EBA878122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0329" y="1143000"/>
            <a:ext cx="3469934" cy="195298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5688679-E341-4E55-0386-90A42C06A2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0814" y="3276346"/>
            <a:ext cx="2521308" cy="1737277"/>
          </a:xfrm>
          <a:prstGeom prst="rect">
            <a:avLst/>
          </a:prstGeom>
        </p:spPr>
      </p:pic>
      <p:sp>
        <p:nvSpPr>
          <p:cNvPr id="13" name="Текст 7">
            <a:extLst>
              <a:ext uri="{FF2B5EF4-FFF2-40B4-BE49-F238E27FC236}">
                <a16:creationId xmlns:a16="http://schemas.microsoft.com/office/drawing/2014/main" id="{DFBB1EBF-1176-75B5-173F-2A1A80EB7B8F}"/>
              </a:ext>
            </a:extLst>
          </p:cNvPr>
          <p:cNvSpPr txBox="1">
            <a:spLocks/>
          </p:cNvSpPr>
          <p:nvPr/>
        </p:nvSpPr>
        <p:spPr>
          <a:xfrm>
            <a:off x="4930813" y="5037674"/>
            <a:ext cx="2521309" cy="17635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9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/>
              <a:t>Схема расположения</a:t>
            </a:r>
          </a:p>
        </p:txBody>
      </p:sp>
    </p:spTree>
    <p:extLst>
      <p:ext uri="{BB962C8B-B14F-4D97-AF65-F5344CB8AC3E}">
        <p14:creationId xmlns:p14="http://schemas.microsoft.com/office/powerpoint/2010/main" val="371967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7FA7231-2819-A0A5-88AE-B655A99F9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E0A2209D-1464-F189-E0F0-30446FA11F0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41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F193227-BD2A-AFA4-8864-573E17FD2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Терминал «Ворота Арктики» Мурманск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5440E16D-A235-912A-16B7-0E33931989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1771" y="1192110"/>
            <a:ext cx="3920615" cy="3904676"/>
          </a:xfrm>
        </p:spPr>
        <p:txBody>
          <a:bodyPr/>
          <a:lstStyle/>
          <a:p>
            <a:r>
              <a:rPr lang="ru-RU" dirty="0"/>
              <a:t>В Апреле 2024 между Мурманской областью и ООО «Морской терминал «Ворота Арктики» подписано соглашение о строительстве.</a:t>
            </a:r>
          </a:p>
          <a:p>
            <a:r>
              <a:rPr lang="ru-RU" dirty="0"/>
              <a:t>Многофункциональный комплекс по перевалке минеральных удобрений, нефтепродуктов, а также контейнерных и иных грузов.</a:t>
            </a:r>
          </a:p>
          <a:p>
            <a:r>
              <a:rPr lang="ru-RU" dirty="0"/>
              <a:t>Совокупная мощность – 20-25 млн тонн.</a:t>
            </a:r>
          </a:p>
          <a:p>
            <a:r>
              <a:rPr lang="ru-RU" dirty="0"/>
              <a:t>Срок ввода – 2028 г.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8201705-9FC4-EB64-03DC-C36689EE70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488" y="1089270"/>
            <a:ext cx="5228588" cy="345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9477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008E027-9448-AC13-E08B-A5037E906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0906BC5-CD40-97FF-65DC-152671EAE1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42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CAC950D-40CA-A9BC-D069-F7959F417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Новые проекты на ПМЭФ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66335AB-2B2A-0A56-FBD5-C0238FE401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1771" y="1094736"/>
            <a:ext cx="5845518" cy="900485"/>
          </a:xfrm>
        </p:spPr>
        <p:txBody>
          <a:bodyPr>
            <a:normAutofit/>
          </a:bodyPr>
          <a:lstStyle/>
          <a:p>
            <a:r>
              <a:rPr lang="ru-RU" sz="1400" dirty="0"/>
              <a:t>Компания «Евросиб» совместно с правительством Архангельской области и «Сбером» подписали соглашение о строительстве в регионе нового глубоководного района морского порта. 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81702719-C3FD-EBA7-5E70-85D7B03907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1771" y="1718817"/>
            <a:ext cx="5845518" cy="614363"/>
          </a:xfrm>
        </p:spPr>
        <p:txBody>
          <a:bodyPr/>
          <a:lstStyle/>
          <a:p>
            <a:r>
              <a:rPr lang="ru-RU" dirty="0"/>
              <a:t>Участниками соглашения создана рабочая группа, которая рассматривает вопросы площади, наполнения, а также проектирования будущего порта.</a:t>
            </a:r>
          </a:p>
        </p:txBody>
      </p:sp>
      <p:sp>
        <p:nvSpPr>
          <p:cNvPr id="11" name="Текст 4">
            <a:extLst>
              <a:ext uri="{FF2B5EF4-FFF2-40B4-BE49-F238E27FC236}">
                <a16:creationId xmlns:a16="http://schemas.microsoft.com/office/drawing/2014/main" id="{25E31E79-FDA7-AAA0-7EED-CCC551997C9C}"/>
              </a:ext>
            </a:extLst>
          </p:cNvPr>
          <p:cNvSpPr txBox="1">
            <a:spLocks/>
          </p:cNvSpPr>
          <p:nvPr/>
        </p:nvSpPr>
        <p:spPr>
          <a:xfrm>
            <a:off x="261771" y="2090691"/>
            <a:ext cx="5845518" cy="74458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/>
              <a:t>Стивидорный холдинг «Глобал </a:t>
            </a:r>
            <a:r>
              <a:rPr lang="ru-RU" sz="1400" dirty="0" err="1"/>
              <a:t>Портс</a:t>
            </a:r>
            <a:r>
              <a:rPr lang="ru-RU" sz="1400" dirty="0"/>
              <a:t>» и Правительство Ленинградской области подписали соглашение о развитии транспортной инфраструктуры в порту Усть-Луга.</a:t>
            </a:r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4F935B55-9AC0-425D-30A2-38CC2698BBF4}"/>
              </a:ext>
            </a:extLst>
          </p:cNvPr>
          <p:cNvSpPr txBox="1">
            <a:spLocks/>
          </p:cNvSpPr>
          <p:nvPr/>
        </p:nvSpPr>
        <p:spPr>
          <a:xfrm>
            <a:off x="269998" y="2748623"/>
            <a:ext cx="5678654" cy="1015423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1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Предусмотрено поэтапное развитие мощностей «УЛКТ» для увеличения перевалки контейнерных, генеральных и навалочных грузов за счет строительства второй и третьей очередей терминала совокупной мощностью до 25 млн тонн.</a:t>
            </a:r>
          </a:p>
          <a:p>
            <a:r>
              <a:rPr lang="ru-RU" dirty="0"/>
              <a:t>Ввод мощностей к 2033 г.</a:t>
            </a:r>
          </a:p>
          <a:p>
            <a:r>
              <a:rPr lang="ru-RU" dirty="0"/>
              <a:t>Ранее холдинг начал переваливать в тестовом режиме по прямому варианту аммиачную селитру.</a:t>
            </a:r>
          </a:p>
        </p:txBody>
      </p:sp>
      <p:sp>
        <p:nvSpPr>
          <p:cNvPr id="13" name="Текст 4">
            <a:extLst>
              <a:ext uri="{FF2B5EF4-FFF2-40B4-BE49-F238E27FC236}">
                <a16:creationId xmlns:a16="http://schemas.microsoft.com/office/drawing/2014/main" id="{FDEA5BE6-34F5-5DA5-5A90-4E35FB1016E8}"/>
              </a:ext>
            </a:extLst>
          </p:cNvPr>
          <p:cNvSpPr txBox="1">
            <a:spLocks/>
          </p:cNvSpPr>
          <p:nvPr/>
        </p:nvSpPr>
        <p:spPr>
          <a:xfrm>
            <a:off x="261771" y="3862250"/>
            <a:ext cx="5845518" cy="34806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/>
              <a:t>Подписано соглашение о развитии мощностей ММПК «Бронка»</a:t>
            </a:r>
          </a:p>
        </p:txBody>
      </p:sp>
      <p:sp>
        <p:nvSpPr>
          <p:cNvPr id="14" name="Текст 6">
            <a:extLst>
              <a:ext uri="{FF2B5EF4-FFF2-40B4-BE49-F238E27FC236}">
                <a16:creationId xmlns:a16="http://schemas.microsoft.com/office/drawing/2014/main" id="{496578BD-2F36-F3E5-8A0D-096BDEB735BD}"/>
              </a:ext>
            </a:extLst>
          </p:cNvPr>
          <p:cNvSpPr txBox="1">
            <a:spLocks/>
          </p:cNvSpPr>
          <p:nvPr/>
        </p:nvSpPr>
        <p:spPr>
          <a:xfrm>
            <a:off x="269997" y="4179489"/>
            <a:ext cx="5837291" cy="101542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1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Планируется строительство тылового морского терминала </a:t>
            </a:r>
          </a:p>
          <a:p>
            <a:r>
              <a:rPr lang="ru-RU" dirty="0"/>
              <a:t>Предусматривается перевалка контейнерных, навалочных и генеральных грузов на автомобильный и железнодорожный транспорт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914EC2A-92BB-8EF5-19B9-2C87C99222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7288" y="1110455"/>
            <a:ext cx="3612975" cy="381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9788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0820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5CB5CCE5-A18B-5B7D-11B9-934ED8340A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148974"/>
              </p:ext>
            </p:extLst>
          </p:nvPr>
        </p:nvGraphicFramePr>
        <p:xfrm>
          <a:off x="369801" y="2393950"/>
          <a:ext cx="5561183" cy="2771775"/>
        </p:xfrm>
        <a:graphic>
          <a:graphicData uri="http://schemas.openxmlformats.org/drawingml/2006/table">
            <a:tbl>
              <a:tblPr/>
              <a:tblGrid>
                <a:gridCol w="2757484">
                  <a:extLst>
                    <a:ext uri="{9D8B030D-6E8A-4147-A177-3AD203B41FA5}">
                      <a16:colId xmlns:a16="http://schemas.microsoft.com/office/drawing/2014/main" val="4272963624"/>
                    </a:ext>
                  </a:extLst>
                </a:gridCol>
                <a:gridCol w="739437">
                  <a:extLst>
                    <a:ext uri="{9D8B030D-6E8A-4147-A177-3AD203B41FA5}">
                      <a16:colId xmlns:a16="http://schemas.microsoft.com/office/drawing/2014/main" val="2935254073"/>
                    </a:ext>
                  </a:extLst>
                </a:gridCol>
                <a:gridCol w="739437">
                  <a:extLst>
                    <a:ext uri="{9D8B030D-6E8A-4147-A177-3AD203B41FA5}">
                      <a16:colId xmlns:a16="http://schemas.microsoft.com/office/drawing/2014/main" val="4290220870"/>
                    </a:ext>
                  </a:extLst>
                </a:gridCol>
                <a:gridCol w="739437">
                  <a:extLst>
                    <a:ext uri="{9D8B030D-6E8A-4147-A177-3AD203B41FA5}">
                      <a16:colId xmlns:a16="http://schemas.microsoft.com/office/drawing/2014/main" val="3923563754"/>
                    </a:ext>
                  </a:extLst>
                </a:gridCol>
                <a:gridCol w="585388">
                  <a:extLst>
                    <a:ext uri="{9D8B030D-6E8A-4147-A177-3AD203B41FA5}">
                      <a16:colId xmlns:a16="http://schemas.microsoft.com/office/drawing/2014/main" val="745916032"/>
                    </a:ext>
                  </a:extLst>
                </a:gridCol>
              </a:tblGrid>
              <a:tr h="295275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Стивидорная компания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Объемы перевалки, тыс. 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Изменение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4808233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 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 тыс. 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74457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ООО "ОТЭКО-</a:t>
                      </a:r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Портсервис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25 137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-16%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-4 871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6596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АО "Восточный порт"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25 554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24 200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-5%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-1 354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888795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АО "Ростерминалуголь"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21 582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-7%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-1 581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49834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АО "Дальтрансуголь"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17 047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15 843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-7%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-1 205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04634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АО "Мурманский МТП"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12 575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15 799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555199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ООО "Угольный Морской Порт Шахтерск"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10 615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13 138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503988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АО "ВТУ"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12 256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11 562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-6%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-694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590589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ООО "Ультрамар"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10 150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160%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6 252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10597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ООО "Порт Вера"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6 299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831392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АО "Находкинский МТП"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6 559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734883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Прочие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60 497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55 898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-4 599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53398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Итого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206 516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205 640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1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-876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461019"/>
                  </a:ext>
                </a:extLst>
              </a:tr>
            </a:tbl>
          </a:graphicData>
        </a:graphic>
      </p:graphicFrame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469" y="-6775"/>
            <a:ext cx="8446290" cy="1096044"/>
          </a:xfrm>
        </p:spPr>
        <p:txBody>
          <a:bodyPr lIns="0" tIns="0" rIns="0" bIns="0">
            <a:normAutofit/>
          </a:bodyPr>
          <a:lstStyle/>
          <a:p>
            <a:r>
              <a:rPr lang="ru-RU" dirty="0"/>
              <a:t>Уголь. Крупнейшие стивидоры в 2023 году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9D7F47-9E0C-49E7-B687-D73D7DE12BFF}"/>
              </a:ext>
            </a:extLst>
          </p:cNvPr>
          <p:cNvSpPr txBox="1"/>
          <p:nvPr/>
        </p:nvSpPr>
        <p:spPr>
          <a:xfrm>
            <a:off x="369801" y="2137921"/>
            <a:ext cx="55706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Топ-10 стивидоров РФ по объемам перевалки угля в 2023 году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BF6E9F-F1A4-4140-B673-9000489A89DB}"/>
              </a:ext>
            </a:extLst>
          </p:cNvPr>
          <p:cNvSpPr txBox="1"/>
          <p:nvPr/>
        </p:nvSpPr>
        <p:spPr>
          <a:xfrm>
            <a:off x="369802" y="1143000"/>
            <a:ext cx="93598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/>
              <a:t>В 2023 году грузооборот угля в портах РФ остался на уровне 2022 г и составил 205,6 млн 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/>
              <a:t>Крупнейшим стивидором в стране по объемам перевалки угля остается ООО «ОТЭКО-</a:t>
            </a:r>
            <a:r>
              <a:rPr lang="ru-RU" sz="1300" dirty="0" err="1"/>
              <a:t>Портсервис</a:t>
            </a:r>
            <a:r>
              <a:rPr lang="ru-RU" sz="1300" dirty="0"/>
              <a:t>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/>
              <a:t>Перевалка в АЧБ сокращается, в том числе за счет бойкота грузоотправителями высоких ставок ОТЭКО (</a:t>
            </a:r>
            <a:r>
              <a:rPr lang="ru-RU" sz="1300" dirty="0">
                <a:solidFill>
                  <a:srgbClr val="FF0000"/>
                </a:solidFill>
              </a:rPr>
              <a:t>-20%</a:t>
            </a:r>
            <a:r>
              <a:rPr lang="ru-RU" sz="1300" dirty="0"/>
              <a:t>, 8,2 млн т), в других бассейнах – растет.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E677B6C7-CD6A-A215-7EFE-2B6CCFF66017}"/>
              </a:ext>
            </a:extLst>
          </p:cNvPr>
          <p:cNvSpPr/>
          <p:nvPr/>
        </p:nvSpPr>
        <p:spPr>
          <a:xfrm rot="16200000">
            <a:off x="3082868" y="1531331"/>
            <a:ext cx="122719" cy="5573517"/>
          </a:xfrm>
          <a:prstGeom prst="roundRect">
            <a:avLst>
              <a:gd name="adj" fmla="val 4927"/>
            </a:avLst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566B4B20-BA61-1B71-976A-07696CA6CF97}"/>
              </a:ext>
            </a:extLst>
          </p:cNvPr>
          <p:cNvCxnSpPr/>
          <p:nvPr/>
        </p:nvCxnSpPr>
        <p:spPr>
          <a:xfrm flipV="1">
            <a:off x="8072438" y="1752600"/>
            <a:ext cx="0" cy="77917"/>
          </a:xfrm>
          <a:prstGeom prst="line">
            <a:avLst/>
          </a:prstGeom>
          <a:ln w="95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802789C6-2FDE-4452-8F57-53FF01A7C2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6379296"/>
              </p:ext>
            </p:extLst>
          </p:nvPr>
        </p:nvGraphicFramePr>
        <p:xfrm>
          <a:off x="6124566" y="1908434"/>
          <a:ext cx="3586255" cy="3266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05230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7BF629E-4E4E-B7E8-5302-5983243FF8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72" t="19141" r="27020" b="12509"/>
          <a:stretch/>
        </p:blipFill>
        <p:spPr>
          <a:xfrm>
            <a:off x="4860919" y="1154973"/>
            <a:ext cx="4859573" cy="3875815"/>
          </a:xfrm>
          <a:prstGeom prst="rect">
            <a:avLst/>
          </a:prstGeom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Проекты угольных терминалов в Приморье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92E613-4391-4182-A307-81D2EB2C1173}"/>
              </a:ext>
            </a:extLst>
          </p:cNvPr>
          <p:cNvSpPr txBox="1"/>
          <p:nvPr/>
        </p:nvSpPr>
        <p:spPr>
          <a:xfrm>
            <a:off x="6667928" y="2907587"/>
            <a:ext cx="184731" cy="3213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3113E9-E814-B9BD-7CCA-51404AD21896}"/>
              </a:ext>
            </a:extLst>
          </p:cNvPr>
          <p:cNvSpPr txBox="1"/>
          <p:nvPr/>
        </p:nvSpPr>
        <p:spPr>
          <a:xfrm>
            <a:off x="360364" y="1144272"/>
            <a:ext cx="450032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00" dirty="0"/>
              <a:t>Проекты нового строительства и масштабного расширения</a:t>
            </a: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AC4E8184-E34E-8BE7-049C-DE417A9ECE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10966"/>
              </p:ext>
            </p:extLst>
          </p:nvPr>
        </p:nvGraphicFramePr>
        <p:xfrm>
          <a:off x="360363" y="1436811"/>
          <a:ext cx="4455707" cy="2071327"/>
        </p:xfrm>
        <a:graphic>
          <a:graphicData uri="http://schemas.openxmlformats.org/drawingml/2006/table">
            <a:tbl>
              <a:tblPr/>
              <a:tblGrid>
                <a:gridCol w="2840037">
                  <a:extLst>
                    <a:ext uri="{9D8B030D-6E8A-4147-A177-3AD203B41FA5}">
                      <a16:colId xmlns:a16="http://schemas.microsoft.com/office/drawing/2014/main" val="39069492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467047127"/>
                    </a:ext>
                  </a:extLst>
                </a:gridCol>
                <a:gridCol w="701270">
                  <a:extLst>
                    <a:ext uri="{9D8B030D-6E8A-4147-A177-3AD203B41FA5}">
                      <a16:colId xmlns:a16="http://schemas.microsoft.com/office/drawing/2014/main" val="3676126619"/>
                    </a:ext>
                  </a:extLst>
                </a:gridCol>
              </a:tblGrid>
              <a:tr h="4238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Проект</a:t>
                      </a:r>
                    </a:p>
                  </a:txBody>
                  <a:tcPr marL="7970" marR="7970" marT="797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Порт</a:t>
                      </a:r>
                    </a:p>
                  </a:txBody>
                  <a:tcPr marL="7970" marR="7970" marT="797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Мощность, млн т</a:t>
                      </a:r>
                    </a:p>
                  </a:txBody>
                  <a:tcPr marL="7970" marR="7970" marT="797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960486"/>
                  </a:ext>
                </a:extLst>
              </a:tr>
              <a:tr h="20722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ООО "Морской порт "Суходол"</a:t>
                      </a:r>
                    </a:p>
                  </a:txBody>
                  <a:tcPr marL="71734" marR="7970" marT="797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Владивосток</a:t>
                      </a:r>
                    </a:p>
                  </a:txBody>
                  <a:tcPr marL="71734" marR="7970" marT="797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</a:t>
                      </a:r>
                    </a:p>
                  </a:txBody>
                  <a:tcPr marL="7970" marR="71734" marT="797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724488"/>
                  </a:ext>
                </a:extLst>
              </a:tr>
              <a:tr h="207223">
                <a:tc>
                  <a:txBody>
                    <a:bodyPr/>
                    <a:lstStyle/>
                    <a:p>
                      <a:pPr marL="0" marR="0" lvl="0" indent="0" algn="l" defTabSz="756026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ООО "Морской порт "Суходол", полное развитие</a:t>
                      </a:r>
                    </a:p>
                  </a:txBody>
                  <a:tcPr marL="71734" marR="7970" marT="797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Владивосток</a:t>
                      </a:r>
                    </a:p>
                  </a:txBody>
                  <a:tcPr marL="71734" marR="7970" marT="797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20,0</a:t>
                      </a:r>
                    </a:p>
                  </a:txBody>
                  <a:tcPr marL="7970" marR="71734" marT="797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8983560"/>
                  </a:ext>
                </a:extLst>
              </a:tr>
              <a:tr h="20722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ООО "Порт Вера" </a:t>
                      </a:r>
                    </a:p>
                  </a:txBody>
                  <a:tcPr marL="71734" marR="7970" marT="797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Владивосток</a:t>
                      </a:r>
                    </a:p>
                  </a:txBody>
                  <a:tcPr marL="71734" marR="7970" marT="797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20,0</a:t>
                      </a:r>
                    </a:p>
                  </a:txBody>
                  <a:tcPr marL="7970" marR="71734" marT="797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8808906"/>
                  </a:ext>
                </a:extLst>
              </a:tr>
              <a:tr h="20722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ООО «Морской порт «Коулстар», 1 очередь</a:t>
                      </a:r>
                    </a:p>
                  </a:txBody>
                  <a:tcPr marL="71734" marR="7970" marT="797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Восточный</a:t>
                      </a:r>
                    </a:p>
                  </a:txBody>
                  <a:tcPr marL="71734" marR="7970" marT="797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</a:t>
                      </a:r>
                    </a:p>
                  </a:txBody>
                  <a:tcPr marL="7970" marR="71734" marT="797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2042581"/>
                  </a:ext>
                </a:extLst>
              </a:tr>
              <a:tr h="20722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ООО «Морской порт «Коулстар», полное развитие</a:t>
                      </a:r>
                    </a:p>
                  </a:txBody>
                  <a:tcPr marL="71734" marR="7970" marT="797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Восточный</a:t>
                      </a:r>
                    </a:p>
                  </a:txBody>
                  <a:tcPr marL="71734" marR="7970" marT="797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17,0</a:t>
                      </a:r>
                    </a:p>
                  </a:txBody>
                  <a:tcPr marL="7970" marR="71734" marT="797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3432952"/>
                  </a:ext>
                </a:extLst>
              </a:tr>
              <a:tr h="20722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АО «Восточный Порт»</a:t>
                      </a:r>
                    </a:p>
                  </a:txBody>
                  <a:tcPr marL="71734" marR="7970" marT="797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Восточный</a:t>
                      </a:r>
                    </a:p>
                  </a:txBody>
                  <a:tcPr marL="71734" marR="7970" marT="797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,8</a:t>
                      </a:r>
                    </a:p>
                  </a:txBody>
                  <a:tcPr marL="7970" marR="71734" marT="797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1066905"/>
                  </a:ext>
                </a:extLst>
              </a:tr>
              <a:tr h="4041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ООО "Владимиро-Александровский морской терминал"</a:t>
                      </a:r>
                    </a:p>
                  </a:txBody>
                  <a:tcPr marL="71734" marR="7970" marT="797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Находка</a:t>
                      </a:r>
                    </a:p>
                  </a:txBody>
                  <a:tcPr marL="71734" marR="7970" marT="797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</a:t>
                      </a:r>
                    </a:p>
                  </a:txBody>
                  <a:tcPr marL="7970" marR="71734" marT="797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4340571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14773CD9-7199-985F-D7D4-263F11254F19}"/>
              </a:ext>
            </a:extLst>
          </p:cNvPr>
          <p:cNvSpPr txBox="1"/>
          <p:nvPr/>
        </p:nvSpPr>
        <p:spPr>
          <a:xfrm>
            <a:off x="346481" y="3508138"/>
            <a:ext cx="450032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300" dirty="0"/>
              <a:t>«Архивные» проекты</a:t>
            </a:r>
          </a:p>
        </p:txBody>
      </p:sp>
      <p:graphicFrame>
        <p:nvGraphicFramePr>
          <p:cNvPr id="22" name="Таблица 21">
            <a:extLst>
              <a:ext uri="{FF2B5EF4-FFF2-40B4-BE49-F238E27FC236}">
                <a16:creationId xmlns:a16="http://schemas.microsoft.com/office/drawing/2014/main" id="{66F61160-4956-F4BC-C686-A90523271CD1}"/>
              </a:ext>
            </a:extLst>
          </p:cNvPr>
          <p:cNvGraphicFramePr>
            <a:graphicFrameLocks noGrp="1"/>
          </p:cNvGraphicFramePr>
          <p:nvPr/>
        </p:nvGraphicFramePr>
        <p:xfrm>
          <a:off x="368791" y="3800526"/>
          <a:ext cx="4455706" cy="1230261"/>
        </p:xfrm>
        <a:graphic>
          <a:graphicData uri="http://schemas.openxmlformats.org/drawingml/2006/table">
            <a:tbl>
              <a:tblPr/>
              <a:tblGrid>
                <a:gridCol w="2840036">
                  <a:extLst>
                    <a:ext uri="{9D8B030D-6E8A-4147-A177-3AD203B41FA5}">
                      <a16:colId xmlns:a16="http://schemas.microsoft.com/office/drawing/2014/main" val="3660446860"/>
                    </a:ext>
                  </a:extLst>
                </a:gridCol>
                <a:gridCol w="904875">
                  <a:extLst>
                    <a:ext uri="{9D8B030D-6E8A-4147-A177-3AD203B41FA5}">
                      <a16:colId xmlns:a16="http://schemas.microsoft.com/office/drawing/2014/main" val="3511259136"/>
                    </a:ext>
                  </a:extLst>
                </a:gridCol>
                <a:gridCol w="710795">
                  <a:extLst>
                    <a:ext uri="{9D8B030D-6E8A-4147-A177-3AD203B41FA5}">
                      <a16:colId xmlns:a16="http://schemas.microsoft.com/office/drawing/2014/main" val="4191738170"/>
                    </a:ext>
                  </a:extLst>
                </a:gridCol>
              </a:tblGrid>
              <a:tr h="3501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Проект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Порт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Мощность, млн 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644836"/>
                  </a:ext>
                </a:extLst>
              </a:tr>
              <a:tr h="2132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АО "Открытый порт Находка" (проект "Север")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Восточный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/ 12 / 20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9588431"/>
                  </a:ext>
                </a:extLst>
              </a:tr>
              <a:tr h="2132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ООО "Терминал А"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Восточный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6 - 15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290539"/>
                  </a:ext>
                </a:extLst>
              </a:tr>
              <a:tr h="2267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ООО "Тихоокеанский балкерный терминал"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Посьет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/ 15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6290664"/>
                  </a:ext>
                </a:extLst>
              </a:tr>
              <a:tr h="2267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ООО «Морской порт «</a:t>
                      </a:r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Коулстар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», порт "Аврора"</a:t>
                      </a:r>
                    </a:p>
                  </a:txBody>
                  <a:tcPr marL="71734" marR="7970" marT="797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Владивосток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34" marR="7970" marT="797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25,0</a:t>
                      </a:r>
                    </a:p>
                  </a:txBody>
                  <a:tcPr marL="7970" marR="71734" marT="7970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666172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546B174C-CB1F-653E-21EC-301EFBEAD0E9}"/>
              </a:ext>
            </a:extLst>
          </p:cNvPr>
          <p:cNvSpPr txBox="1"/>
          <p:nvPr/>
        </p:nvSpPr>
        <p:spPr>
          <a:xfrm>
            <a:off x="6785259" y="1968023"/>
            <a:ext cx="15158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/>
              <a:t>ООО МП «Суходол»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60BB473-EB28-CD6E-C44E-87F822DA02FC}"/>
              </a:ext>
            </a:extLst>
          </p:cNvPr>
          <p:cNvSpPr txBox="1"/>
          <p:nvPr/>
        </p:nvSpPr>
        <p:spPr>
          <a:xfrm>
            <a:off x="6742451" y="3297105"/>
            <a:ext cx="13789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/>
              <a:t>ООО «Порт Вера»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21CFC20-40B6-E9FC-E7C4-E14B2D847762}"/>
              </a:ext>
            </a:extLst>
          </p:cNvPr>
          <p:cNvSpPr txBox="1"/>
          <p:nvPr/>
        </p:nvSpPr>
        <p:spPr>
          <a:xfrm>
            <a:off x="8058835" y="4100210"/>
            <a:ext cx="1079965" cy="202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50000"/>
              </a:lnSpc>
            </a:pPr>
            <a:r>
              <a:rPr lang="ru-RU" sz="1200" b="1" dirty="0"/>
              <a:t>ООО «ВАМТ»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51C9F76-D094-2C5E-BB3A-0F5529A150A3}"/>
              </a:ext>
            </a:extLst>
          </p:cNvPr>
          <p:cNvSpPr txBox="1"/>
          <p:nvPr/>
        </p:nvSpPr>
        <p:spPr>
          <a:xfrm>
            <a:off x="7722492" y="4380578"/>
            <a:ext cx="1685496" cy="202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50000"/>
              </a:lnSpc>
            </a:pPr>
            <a:r>
              <a:rPr lang="ru-RU" sz="1200" b="1" dirty="0"/>
              <a:t>АО «Восточный порт»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AC846A2-892B-7F4F-A8B6-65C86F3905D4}"/>
              </a:ext>
            </a:extLst>
          </p:cNvPr>
          <p:cNvSpPr txBox="1"/>
          <p:nvPr/>
        </p:nvSpPr>
        <p:spPr>
          <a:xfrm>
            <a:off x="7167508" y="4535479"/>
            <a:ext cx="245268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/>
              <a:t>ООО «МП «Коулстар», 1 очередь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5256F13B-D351-14AF-BE20-EB2B62C06F84}"/>
              </a:ext>
            </a:extLst>
          </p:cNvPr>
          <p:cNvSpPr/>
          <p:nvPr/>
        </p:nvSpPr>
        <p:spPr>
          <a:xfrm>
            <a:off x="9407988" y="4482064"/>
            <a:ext cx="180000" cy="180000"/>
          </a:xfrm>
          <a:prstGeom prst="ellips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Якорь">
            <a:extLst>
              <a:ext uri="{FF2B5EF4-FFF2-40B4-BE49-F238E27FC236}">
                <a16:creationId xmlns:a16="http://schemas.microsoft.com/office/drawing/2014/main" id="{F5AE836D-61E6-3902-66EB-2E714F2CA3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07988" y="4482064"/>
            <a:ext cx="180000" cy="180000"/>
          </a:xfrm>
          <a:prstGeom prst="rect">
            <a:avLst/>
          </a:prstGeom>
        </p:spPr>
      </p:pic>
      <p:sp>
        <p:nvSpPr>
          <p:cNvPr id="8" name="Овал 7">
            <a:extLst>
              <a:ext uri="{FF2B5EF4-FFF2-40B4-BE49-F238E27FC236}">
                <a16:creationId xmlns:a16="http://schemas.microsoft.com/office/drawing/2014/main" id="{76D46E5E-DDEB-9658-7BF0-A73A8E122487}"/>
              </a:ext>
            </a:extLst>
          </p:cNvPr>
          <p:cNvSpPr/>
          <p:nvPr/>
        </p:nvSpPr>
        <p:spPr>
          <a:xfrm>
            <a:off x="6695145" y="2118703"/>
            <a:ext cx="180000" cy="180000"/>
          </a:xfrm>
          <a:prstGeom prst="ellips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Якорь">
            <a:extLst>
              <a:ext uri="{FF2B5EF4-FFF2-40B4-BE49-F238E27FC236}">
                <a16:creationId xmlns:a16="http://schemas.microsoft.com/office/drawing/2014/main" id="{EE8014BE-1812-8201-4ADE-C64C04EC32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95145" y="2118703"/>
            <a:ext cx="180000" cy="180000"/>
          </a:xfrm>
          <a:prstGeom prst="rect">
            <a:avLst/>
          </a:prstGeom>
        </p:spPr>
      </p:pic>
      <p:sp>
        <p:nvSpPr>
          <p:cNvPr id="17" name="Овал 16">
            <a:extLst>
              <a:ext uri="{FF2B5EF4-FFF2-40B4-BE49-F238E27FC236}">
                <a16:creationId xmlns:a16="http://schemas.microsoft.com/office/drawing/2014/main" id="{81F8825E-0981-FA3A-03AB-123025D52E7B}"/>
              </a:ext>
            </a:extLst>
          </p:cNvPr>
          <p:cNvSpPr/>
          <p:nvPr/>
        </p:nvSpPr>
        <p:spPr>
          <a:xfrm>
            <a:off x="6577928" y="3394104"/>
            <a:ext cx="180000" cy="180000"/>
          </a:xfrm>
          <a:prstGeom prst="ellips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 descr="Якорь">
            <a:extLst>
              <a:ext uri="{FF2B5EF4-FFF2-40B4-BE49-F238E27FC236}">
                <a16:creationId xmlns:a16="http://schemas.microsoft.com/office/drawing/2014/main" id="{75E8D5E2-4531-F7F6-CD8D-FCA55089FD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77928" y="3394104"/>
            <a:ext cx="180000" cy="180000"/>
          </a:xfrm>
          <a:prstGeom prst="rect">
            <a:avLst/>
          </a:prstGeom>
        </p:spPr>
      </p:pic>
      <p:sp>
        <p:nvSpPr>
          <p:cNvPr id="19" name="Овал 18">
            <a:extLst>
              <a:ext uri="{FF2B5EF4-FFF2-40B4-BE49-F238E27FC236}">
                <a16:creationId xmlns:a16="http://schemas.microsoft.com/office/drawing/2014/main" id="{09247C20-C11D-FE1C-4F04-E1F1FE05DC36}"/>
              </a:ext>
            </a:extLst>
          </p:cNvPr>
          <p:cNvSpPr/>
          <p:nvPr/>
        </p:nvSpPr>
        <p:spPr>
          <a:xfrm>
            <a:off x="9048800" y="4116502"/>
            <a:ext cx="180000" cy="180000"/>
          </a:xfrm>
          <a:prstGeom prst="ellips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 descr="Якорь">
            <a:extLst>
              <a:ext uri="{FF2B5EF4-FFF2-40B4-BE49-F238E27FC236}">
                <a16:creationId xmlns:a16="http://schemas.microsoft.com/office/drawing/2014/main" id="{FB3C9C02-1500-084C-D99D-A5D10EAD9E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48800" y="4116502"/>
            <a:ext cx="180000" cy="180000"/>
          </a:xfrm>
          <a:prstGeom prst="rect">
            <a:avLst/>
          </a:prstGeom>
        </p:spPr>
      </p:pic>
      <p:sp>
        <p:nvSpPr>
          <p:cNvPr id="23" name="Овал 22">
            <a:extLst>
              <a:ext uri="{FF2B5EF4-FFF2-40B4-BE49-F238E27FC236}">
                <a16:creationId xmlns:a16="http://schemas.microsoft.com/office/drawing/2014/main" id="{78FC543D-BE52-B0D9-9378-4F73534E739B}"/>
              </a:ext>
            </a:extLst>
          </p:cNvPr>
          <p:cNvSpPr/>
          <p:nvPr/>
        </p:nvSpPr>
        <p:spPr>
          <a:xfrm>
            <a:off x="9284883" y="4302018"/>
            <a:ext cx="180000" cy="180000"/>
          </a:xfrm>
          <a:prstGeom prst="ellips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 descr="Якорь">
            <a:extLst>
              <a:ext uri="{FF2B5EF4-FFF2-40B4-BE49-F238E27FC236}">
                <a16:creationId xmlns:a16="http://schemas.microsoft.com/office/drawing/2014/main" id="{A9483DDE-D897-37EE-2F68-96BA9BCF86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84883" y="4298162"/>
            <a:ext cx="180000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642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351DD92-54C9-45B7-BDB0-4569BC86D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FB47A3E-5FD2-4A50-8F14-C1517247F1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0B014F4-3FB5-4BAC-8B4B-0F5735318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Терминал ООО «Морской порт «Суходол» (Приморский край)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147EC542-7BCC-49FA-A645-1AF7F943875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363" y="1155944"/>
            <a:ext cx="3697287" cy="3574100"/>
          </a:xfrm>
        </p:spPr>
        <p:txBody>
          <a:bodyPr>
            <a:normAutofit/>
          </a:bodyPr>
          <a:lstStyle/>
          <a:p>
            <a:r>
              <a:rPr lang="ru-RU" dirty="0"/>
              <a:t>Планируемая мощность угольного терминала составит 12 млн тонн в год с возможным увеличением до 20 млн тонн в год.</a:t>
            </a:r>
          </a:p>
          <a:p>
            <a:r>
              <a:rPr lang="ru-RU" dirty="0"/>
              <a:t>Расчетное судно-балкер – до 120 </a:t>
            </a:r>
            <a:r>
              <a:rPr lang="ru-RU" dirty="0" err="1"/>
              <a:t>тыс.тонн</a:t>
            </a:r>
            <a:endParaRPr lang="ru-RU" dirty="0"/>
          </a:p>
          <a:p>
            <a:r>
              <a:rPr lang="ru-RU" dirty="0"/>
              <a:t>Площадь комплекса – 170 га</a:t>
            </a:r>
          </a:p>
          <a:p>
            <a:r>
              <a:rPr lang="ru-RU" dirty="0"/>
              <a:t>Характеристика складов хранения угля – 7 829 м</a:t>
            </a:r>
          </a:p>
          <a:p>
            <a:r>
              <a:rPr lang="ru-RU" dirty="0"/>
              <a:t>Параметры крытого склада: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объем хранения – 1500 </a:t>
            </a:r>
            <a:r>
              <a:rPr lang="ru-RU" dirty="0" err="1"/>
              <a:t>тыс.тонн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количество марок хранения угля – 18 ед.</a:t>
            </a:r>
          </a:p>
          <a:p>
            <a:r>
              <a:rPr lang="ru-RU" dirty="0"/>
              <a:t>Поэтапно вводятся в эксплуатацию элементы инфраструктуры терминала.</a:t>
            </a:r>
          </a:p>
          <a:p>
            <a:r>
              <a:rPr lang="ru-RU" dirty="0"/>
              <a:t>Завершение строительства планируется в середине 2024 г.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68A616E-6D9F-4759-A0F9-5C5706E109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678" y="1283891"/>
            <a:ext cx="5406586" cy="382135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9A64C4C-A446-4F0A-BD23-CD063EE4AC98}"/>
              </a:ext>
            </a:extLst>
          </p:cNvPr>
          <p:cNvSpPr txBox="1"/>
          <p:nvPr/>
        </p:nvSpPr>
        <p:spPr>
          <a:xfrm>
            <a:off x="4313678" y="1078089"/>
            <a:ext cx="5406585" cy="2169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900" dirty="0"/>
              <a:t>Ситуационный план размещения терминала</a:t>
            </a:r>
          </a:p>
        </p:txBody>
      </p:sp>
    </p:spTree>
    <p:extLst>
      <p:ext uri="{BB962C8B-B14F-4D97-AF65-F5344CB8AC3E}">
        <p14:creationId xmlns:p14="http://schemas.microsoft.com/office/powerpoint/2010/main" val="926120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3EBEBE33-6879-A192-67A4-ECA6C600A2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375" t="1668" r="11123" b="16765"/>
          <a:stretch/>
        </p:blipFill>
        <p:spPr>
          <a:xfrm>
            <a:off x="6119816" y="1143000"/>
            <a:ext cx="3600447" cy="3887788"/>
          </a:xfrm>
          <a:prstGeom prst="rect">
            <a:avLst/>
          </a:prstGeom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Проекты угольных терминалов в Хабаровском крае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92E613-4391-4182-A307-81D2EB2C1173}"/>
              </a:ext>
            </a:extLst>
          </p:cNvPr>
          <p:cNvSpPr txBox="1"/>
          <p:nvPr/>
        </p:nvSpPr>
        <p:spPr>
          <a:xfrm>
            <a:off x="6667928" y="2907587"/>
            <a:ext cx="184731" cy="3213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id="{2C956389-03FA-E46E-87DB-626335371879}"/>
              </a:ext>
            </a:extLst>
          </p:cNvPr>
          <p:cNvGraphicFramePr>
            <a:graphicFrameLocks noGrp="1"/>
          </p:cNvGraphicFramePr>
          <p:nvPr/>
        </p:nvGraphicFramePr>
        <p:xfrm>
          <a:off x="360365" y="1490515"/>
          <a:ext cx="5580060" cy="1185460"/>
        </p:xfrm>
        <a:graphic>
          <a:graphicData uri="http://schemas.openxmlformats.org/drawingml/2006/table">
            <a:tbl>
              <a:tblPr/>
              <a:tblGrid>
                <a:gridCol w="2963860">
                  <a:extLst>
                    <a:ext uri="{9D8B030D-6E8A-4147-A177-3AD203B41FA5}">
                      <a16:colId xmlns:a16="http://schemas.microsoft.com/office/drawing/2014/main" val="107097250"/>
                    </a:ext>
                  </a:extLst>
                </a:gridCol>
                <a:gridCol w="1562100">
                  <a:extLst>
                    <a:ext uri="{9D8B030D-6E8A-4147-A177-3AD203B41FA5}">
                      <a16:colId xmlns:a16="http://schemas.microsoft.com/office/drawing/2014/main" val="3157721813"/>
                    </a:ext>
                  </a:extLst>
                </a:gridCol>
                <a:gridCol w="1054100">
                  <a:extLst>
                    <a:ext uri="{9D8B030D-6E8A-4147-A177-3AD203B41FA5}">
                      <a16:colId xmlns:a16="http://schemas.microsoft.com/office/drawing/2014/main" val="4159092328"/>
                    </a:ext>
                  </a:extLst>
                </a:gridCol>
              </a:tblGrid>
              <a:tr h="49062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Проект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Порт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Мощность, млн 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896831"/>
                  </a:ext>
                </a:extLst>
              </a:tr>
              <a:tr h="23161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АО «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Дальтрансуголь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» (СУЭК), расширение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Ванино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7576341"/>
                  </a:ext>
                </a:extLst>
              </a:tr>
              <a:tr h="23161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АО «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Ванинотрансуголь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», 2 очередь – 2025 г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Ванино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9704"/>
                  </a:ext>
                </a:extLst>
              </a:tr>
              <a:tr h="23161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ООО «Дальневосточный  Ванинский порт»*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Ванино, мыс Бурный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7403747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C227764B-370E-9915-3CDC-E299C37E4DF5}"/>
              </a:ext>
            </a:extLst>
          </p:cNvPr>
          <p:cNvSpPr txBox="1"/>
          <p:nvPr/>
        </p:nvSpPr>
        <p:spPr>
          <a:xfrm>
            <a:off x="360362" y="1143000"/>
            <a:ext cx="558006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300" dirty="0"/>
              <a:t>Проекты нового строительства и масштабного расширения</a:t>
            </a:r>
          </a:p>
        </p:txBody>
      </p:sp>
      <p:graphicFrame>
        <p:nvGraphicFramePr>
          <p:cNvPr id="18" name="Таблица 17">
            <a:extLst>
              <a:ext uri="{FF2B5EF4-FFF2-40B4-BE49-F238E27FC236}">
                <a16:creationId xmlns:a16="http://schemas.microsoft.com/office/drawing/2014/main" id="{C3706375-A539-879C-722A-7DB9D174D98F}"/>
              </a:ext>
            </a:extLst>
          </p:cNvPr>
          <p:cNvGraphicFramePr>
            <a:graphicFrameLocks noGrp="1"/>
          </p:cNvGraphicFramePr>
          <p:nvPr/>
        </p:nvGraphicFramePr>
        <p:xfrm>
          <a:off x="360362" y="3197983"/>
          <a:ext cx="5580057" cy="1494277"/>
        </p:xfrm>
        <a:graphic>
          <a:graphicData uri="http://schemas.openxmlformats.org/drawingml/2006/table">
            <a:tbl>
              <a:tblPr/>
              <a:tblGrid>
                <a:gridCol w="2935285">
                  <a:extLst>
                    <a:ext uri="{9D8B030D-6E8A-4147-A177-3AD203B41FA5}">
                      <a16:colId xmlns:a16="http://schemas.microsoft.com/office/drawing/2014/main" val="1282665118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725020966"/>
                    </a:ext>
                  </a:extLst>
                </a:gridCol>
                <a:gridCol w="1044572">
                  <a:extLst>
                    <a:ext uri="{9D8B030D-6E8A-4147-A177-3AD203B41FA5}">
                      <a16:colId xmlns:a16="http://schemas.microsoft.com/office/drawing/2014/main" val="950060587"/>
                    </a:ext>
                  </a:extLst>
                </a:gridCol>
              </a:tblGrid>
              <a:tr h="4947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Проект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Порт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Мощность, млн 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BE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0264328"/>
                  </a:ext>
                </a:extLst>
              </a:tr>
              <a:tr h="2335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ООО «Порт Дальний»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Совгавань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8717984"/>
                  </a:ext>
                </a:extLst>
              </a:tr>
              <a:tr h="2335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ООО «Компания Ремсталь»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Совгавань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8544915"/>
                  </a:ext>
                </a:extLst>
              </a:tr>
              <a:tr h="2662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ООО НПП "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Экомортех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 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Ванино (мыс Чум)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6078793"/>
                  </a:ext>
                </a:extLst>
              </a:tr>
              <a:tr h="2662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АО «Прайм»*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Ванино</a:t>
                      </a:r>
                    </a:p>
                  </a:txBody>
                  <a:tcPr marL="85725" marR="95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85725" marT="9525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9173568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8165D1DF-39BD-343B-1C05-33401218F7C7}"/>
              </a:ext>
            </a:extLst>
          </p:cNvPr>
          <p:cNvSpPr txBox="1"/>
          <p:nvPr/>
        </p:nvSpPr>
        <p:spPr>
          <a:xfrm>
            <a:off x="360365" y="2956168"/>
            <a:ext cx="5602372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300" dirty="0"/>
              <a:t>«Архивные» проекты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1BFF41-BE15-AB23-016E-1212872160B9}"/>
              </a:ext>
            </a:extLst>
          </p:cNvPr>
          <p:cNvSpPr txBox="1"/>
          <p:nvPr/>
        </p:nvSpPr>
        <p:spPr>
          <a:xfrm>
            <a:off x="7959819" y="1332715"/>
            <a:ext cx="9964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/>
              <a:t>АО "Прайм"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D174A31-F93E-79A8-4BE4-1BAF3142E881}"/>
              </a:ext>
            </a:extLst>
          </p:cNvPr>
          <p:cNvSpPr txBox="1"/>
          <p:nvPr/>
        </p:nvSpPr>
        <p:spPr>
          <a:xfrm>
            <a:off x="6282113" y="1753862"/>
            <a:ext cx="25509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/>
              <a:t>АО «</a:t>
            </a:r>
            <a:r>
              <a:rPr lang="ru-RU" sz="1200" b="1" dirty="0" err="1"/>
              <a:t>Ванинотрансуголь</a:t>
            </a:r>
            <a:r>
              <a:rPr lang="ru-RU" sz="1200" b="1" dirty="0"/>
              <a:t>», 2 очередь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08C5652-C146-BCE3-0CA1-749B173BB1F9}"/>
              </a:ext>
            </a:extLst>
          </p:cNvPr>
          <p:cNvSpPr txBox="1"/>
          <p:nvPr/>
        </p:nvSpPr>
        <p:spPr>
          <a:xfrm>
            <a:off x="6180649" y="2375370"/>
            <a:ext cx="25424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/>
              <a:t>АО «</a:t>
            </a:r>
            <a:r>
              <a:rPr lang="ru-RU" sz="1200" b="1" dirty="0" err="1"/>
              <a:t>Дальтрансуголь</a:t>
            </a:r>
            <a:r>
              <a:rPr lang="ru-RU" sz="1200" b="1" dirty="0"/>
              <a:t>», расширение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23B09CB-347F-8187-B69E-F0F8719EF66B}"/>
              </a:ext>
            </a:extLst>
          </p:cNvPr>
          <p:cNvSpPr txBox="1"/>
          <p:nvPr/>
        </p:nvSpPr>
        <p:spPr>
          <a:xfrm>
            <a:off x="6824543" y="2699093"/>
            <a:ext cx="1898597" cy="3592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70000"/>
              </a:lnSpc>
            </a:pPr>
            <a:r>
              <a:rPr lang="ru-RU" sz="1200" b="1" dirty="0"/>
              <a:t>ООО «Дальневосточный  </a:t>
            </a:r>
          </a:p>
          <a:p>
            <a:pPr>
              <a:lnSpc>
                <a:spcPct val="70000"/>
              </a:lnSpc>
            </a:pPr>
            <a:r>
              <a:rPr lang="ru-RU" sz="1200" b="1" dirty="0"/>
              <a:t>Ванинский порт»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456E8E5-601D-8F7A-6D5B-62ECCA8641F3}"/>
              </a:ext>
            </a:extLst>
          </p:cNvPr>
          <p:cNvSpPr txBox="1"/>
          <p:nvPr/>
        </p:nvSpPr>
        <p:spPr>
          <a:xfrm>
            <a:off x="284573" y="2656989"/>
            <a:ext cx="56023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/>
              <a:t>*Связан с проектом </a:t>
            </a:r>
            <a:r>
              <a:rPr lang="ru-RU" sz="1200" dirty="0" err="1"/>
              <a:t>ж.д</a:t>
            </a:r>
            <a:r>
              <a:rPr lang="ru-RU" sz="1200" dirty="0"/>
              <a:t>. Элегест-Кызыл-Курагино, строительство которой отложено до 2026 года.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D7FF73-D400-0CCF-436F-370FADAAC67C}"/>
              </a:ext>
            </a:extLst>
          </p:cNvPr>
          <p:cNvSpPr txBox="1"/>
          <p:nvPr/>
        </p:nvSpPr>
        <p:spPr>
          <a:xfrm>
            <a:off x="284573" y="4637814"/>
            <a:ext cx="56023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/>
              <a:t>*Строительство приостановлено, поскольку РЖД не подтвердило инвестору объемы вывоза.</a:t>
            </a:r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8D1BAF55-4AAB-65F8-7B39-EEA271B56948}"/>
              </a:ext>
            </a:extLst>
          </p:cNvPr>
          <p:cNvSpPr/>
          <p:nvPr/>
        </p:nvSpPr>
        <p:spPr>
          <a:xfrm>
            <a:off x="8833068" y="1506352"/>
            <a:ext cx="180000" cy="180000"/>
          </a:xfrm>
          <a:prstGeom prst="ellips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Рисунок 27" descr="Якорь">
            <a:extLst>
              <a:ext uri="{FF2B5EF4-FFF2-40B4-BE49-F238E27FC236}">
                <a16:creationId xmlns:a16="http://schemas.microsoft.com/office/drawing/2014/main" id="{526D1959-16E0-2C78-C82F-E2AF8E3961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33068" y="1506352"/>
            <a:ext cx="180000" cy="180000"/>
          </a:xfrm>
          <a:prstGeom prst="rect">
            <a:avLst/>
          </a:prstGeom>
        </p:spPr>
      </p:pic>
      <p:sp>
        <p:nvSpPr>
          <p:cNvPr id="29" name="Овал 28">
            <a:extLst>
              <a:ext uri="{FF2B5EF4-FFF2-40B4-BE49-F238E27FC236}">
                <a16:creationId xmlns:a16="http://schemas.microsoft.com/office/drawing/2014/main" id="{0E95FAC2-6541-41FE-8C9D-D70E81DF1AFF}"/>
              </a:ext>
            </a:extLst>
          </p:cNvPr>
          <p:cNvSpPr/>
          <p:nvPr/>
        </p:nvSpPr>
        <p:spPr>
          <a:xfrm>
            <a:off x="8723140" y="1940861"/>
            <a:ext cx="180000" cy="180000"/>
          </a:xfrm>
          <a:prstGeom prst="ellips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Рисунок 29" descr="Якорь">
            <a:extLst>
              <a:ext uri="{FF2B5EF4-FFF2-40B4-BE49-F238E27FC236}">
                <a16:creationId xmlns:a16="http://schemas.microsoft.com/office/drawing/2014/main" id="{9E58E766-DA33-9D60-08B7-B2BB4A4E57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23140" y="1940861"/>
            <a:ext cx="180000" cy="180000"/>
          </a:xfrm>
          <a:prstGeom prst="rect">
            <a:avLst/>
          </a:prstGeom>
        </p:spPr>
      </p:pic>
      <p:sp>
        <p:nvSpPr>
          <p:cNvPr id="31" name="Овал 30">
            <a:extLst>
              <a:ext uri="{FF2B5EF4-FFF2-40B4-BE49-F238E27FC236}">
                <a16:creationId xmlns:a16="http://schemas.microsoft.com/office/drawing/2014/main" id="{8D5BAC1C-B19F-F12B-CB35-9C1A30701FB6}"/>
              </a:ext>
            </a:extLst>
          </p:cNvPr>
          <p:cNvSpPr/>
          <p:nvPr/>
        </p:nvSpPr>
        <p:spPr>
          <a:xfrm>
            <a:off x="8633140" y="2529785"/>
            <a:ext cx="180000" cy="180000"/>
          </a:xfrm>
          <a:prstGeom prst="ellips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Рисунок 31" descr="Якорь">
            <a:extLst>
              <a:ext uri="{FF2B5EF4-FFF2-40B4-BE49-F238E27FC236}">
                <a16:creationId xmlns:a16="http://schemas.microsoft.com/office/drawing/2014/main" id="{A9C1162A-C77F-ED8E-C59D-2CDC8CA66B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33140" y="2529785"/>
            <a:ext cx="180000" cy="180000"/>
          </a:xfrm>
          <a:prstGeom prst="rect">
            <a:avLst/>
          </a:prstGeom>
        </p:spPr>
      </p:pic>
      <p:sp>
        <p:nvSpPr>
          <p:cNvPr id="33" name="Овал 32">
            <a:extLst>
              <a:ext uri="{FF2B5EF4-FFF2-40B4-BE49-F238E27FC236}">
                <a16:creationId xmlns:a16="http://schemas.microsoft.com/office/drawing/2014/main" id="{E2CA45D6-EE9F-8FE5-AFE2-0494C46D902E}"/>
              </a:ext>
            </a:extLst>
          </p:cNvPr>
          <p:cNvSpPr/>
          <p:nvPr/>
        </p:nvSpPr>
        <p:spPr>
          <a:xfrm>
            <a:off x="8608040" y="2759914"/>
            <a:ext cx="180000" cy="180000"/>
          </a:xfrm>
          <a:prstGeom prst="ellips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Рисунок 33" descr="Якорь">
            <a:extLst>
              <a:ext uri="{FF2B5EF4-FFF2-40B4-BE49-F238E27FC236}">
                <a16:creationId xmlns:a16="http://schemas.microsoft.com/office/drawing/2014/main" id="{73FE2BB6-23B3-CE33-84C8-F34C8D42FB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08040" y="2759914"/>
            <a:ext cx="180000" cy="1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868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B3E846A-9A12-6D0B-9AF9-52E975BEA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F37B4-7D8E-7043-B501-592514880B60}" type="datetime1">
              <a:rPr lang="ru-RU" smtClean="0"/>
              <a:t>18.06.2024</a:t>
            </a:fld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6008EA1-7524-EA35-9D08-580CBED9BE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DB5B0B-AFA9-F949-8A7F-2F20C4F88E53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FD76B3C-B443-0C8C-8D76-F3953274D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Расширение АО «</a:t>
            </a:r>
            <a:r>
              <a:rPr lang="ru-RU" dirty="0" err="1"/>
              <a:t>Дальтрансуголь</a:t>
            </a:r>
            <a:r>
              <a:rPr lang="ru-RU" dirty="0"/>
              <a:t>» (Ванино)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2E7B4A0-DEC1-9172-76D2-C6F65A40D3F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/>
              <a:t>3-я очередь расширения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FF52FC08-3B0A-8D7D-3510-BAC5920C06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1771" y="1464757"/>
            <a:ext cx="4778542" cy="598048"/>
          </a:xfrm>
        </p:spPr>
        <p:txBody>
          <a:bodyPr>
            <a:normAutofit/>
          </a:bodyPr>
          <a:lstStyle/>
          <a:p>
            <a:r>
              <a:rPr lang="ru-RU" sz="1300" dirty="0"/>
              <a:t>Завершается строительство железнодорожной инфраструктуры, что позволит увеличить мощность с текущих 24 млн т/год до 33 млн т/год: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59839ABA-0635-BA4A-D854-4B2AD41DBF5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61770" y="1984738"/>
            <a:ext cx="4778542" cy="841198"/>
          </a:xfrm>
        </p:spPr>
        <p:txBody>
          <a:bodyPr>
            <a:normAutofit/>
          </a:bodyPr>
          <a:lstStyle/>
          <a:p>
            <a:r>
              <a:rPr lang="ru-RU" dirty="0"/>
              <a:t>Выполнены работы по укладке новых (9,2 км) и капитальному ремонту существующих железнодорожных путей (4,2 км), </a:t>
            </a:r>
          </a:p>
          <a:p>
            <a:r>
              <a:rPr lang="ru-RU" dirty="0"/>
              <a:t>Выполнены работы по установке водопропускных труб, путепровода и системы снабжения воздухом</a:t>
            </a:r>
          </a:p>
        </p:txBody>
      </p:sp>
      <p:sp>
        <p:nvSpPr>
          <p:cNvPr id="11" name="Текст 5">
            <a:extLst>
              <a:ext uri="{FF2B5EF4-FFF2-40B4-BE49-F238E27FC236}">
                <a16:creationId xmlns:a16="http://schemas.microsoft.com/office/drawing/2014/main" id="{07A2DBC1-4424-0D2A-2FE7-930D9D50B49D}"/>
              </a:ext>
            </a:extLst>
          </p:cNvPr>
          <p:cNvSpPr txBox="1">
            <a:spLocks/>
          </p:cNvSpPr>
          <p:nvPr/>
        </p:nvSpPr>
        <p:spPr>
          <a:xfrm>
            <a:off x="261769" y="2791008"/>
            <a:ext cx="4778542" cy="554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300" dirty="0"/>
              <a:t>Помимо реконструкции железнодорожной инфраструктуры предполагается:</a:t>
            </a:r>
          </a:p>
        </p:txBody>
      </p:sp>
      <p:sp>
        <p:nvSpPr>
          <p:cNvPr id="12" name="Текст 8">
            <a:extLst>
              <a:ext uri="{FF2B5EF4-FFF2-40B4-BE49-F238E27FC236}">
                <a16:creationId xmlns:a16="http://schemas.microsoft.com/office/drawing/2014/main" id="{E8109E55-FB6A-0F64-36D2-8693320A1D50}"/>
              </a:ext>
            </a:extLst>
          </p:cNvPr>
          <p:cNvSpPr txBox="1">
            <a:spLocks/>
          </p:cNvSpPr>
          <p:nvPr/>
        </p:nvSpPr>
        <p:spPr>
          <a:xfrm>
            <a:off x="261768" y="3239617"/>
            <a:ext cx="4778542" cy="1239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Clr>
                <a:schemeClr val="accent1"/>
              </a:buClr>
              <a:buFont typeface="Calibri" panose="020F0502020204030204" pitchFamily="34" charset="0"/>
              <a:buChar char="●"/>
              <a:defRPr sz="11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Строительство здания вагоноопрокидывателя на 3 вагона;</a:t>
            </a:r>
          </a:p>
          <a:p>
            <a:r>
              <a:rPr lang="ru-RU" dirty="0"/>
              <a:t>Установка новых конвейерных линий и модернизация существующих; </a:t>
            </a:r>
          </a:p>
          <a:p>
            <a:r>
              <a:rPr lang="ru-RU" dirty="0"/>
              <a:t>Монтаж нового стакер-</a:t>
            </a:r>
            <a:r>
              <a:rPr lang="ru-RU" dirty="0" err="1"/>
              <a:t>реклаймера</a:t>
            </a:r>
            <a:r>
              <a:rPr lang="ru-RU" dirty="0"/>
              <a:t> с </a:t>
            </a:r>
            <a:r>
              <a:rPr lang="ru-RU" dirty="0" err="1"/>
              <a:t>подмашинными</a:t>
            </a:r>
            <a:r>
              <a:rPr lang="ru-RU" dirty="0"/>
              <a:t> путями;</a:t>
            </a:r>
          </a:p>
          <a:p>
            <a:r>
              <a:rPr lang="ru-RU" dirty="0"/>
              <a:t>Расширение угольных складов.</a:t>
            </a:r>
          </a:p>
        </p:txBody>
      </p:sp>
      <p:sp>
        <p:nvSpPr>
          <p:cNvPr id="16" name="Текст 5">
            <a:extLst>
              <a:ext uri="{FF2B5EF4-FFF2-40B4-BE49-F238E27FC236}">
                <a16:creationId xmlns:a16="http://schemas.microsoft.com/office/drawing/2014/main" id="{88344C0D-3867-BB29-5ECB-4BA523184C5B}"/>
              </a:ext>
            </a:extLst>
          </p:cNvPr>
          <p:cNvSpPr txBox="1">
            <a:spLocks/>
          </p:cNvSpPr>
          <p:nvPr/>
        </p:nvSpPr>
        <p:spPr>
          <a:xfrm>
            <a:off x="264702" y="4271818"/>
            <a:ext cx="4778542" cy="4603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756026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8013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26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4039" indent="0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058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071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084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097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110" indent="-189006" algn="l" defTabSz="756026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300" dirty="0"/>
              <a:t>По завершении этапа планируется довести мощность терминала до 40 млн т/год.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2342A12-2657-D141-95C1-3332C6E69A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06" r="2910"/>
          <a:stretch/>
        </p:blipFill>
        <p:spPr bwMode="auto">
          <a:xfrm>
            <a:off x="5043244" y="1515471"/>
            <a:ext cx="4677019" cy="322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6303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Морпроект">
      <a:dk1>
        <a:sysClr val="windowText" lastClr="000000"/>
      </a:dk1>
      <a:lt1>
        <a:sysClr val="window" lastClr="FFFFFF"/>
      </a:lt1>
      <a:dk2>
        <a:srgbClr val="0A3751"/>
      </a:dk2>
      <a:lt2>
        <a:srgbClr val="FFFFFF"/>
      </a:lt2>
      <a:accent1>
        <a:srgbClr val="0A3751"/>
      </a:accent1>
      <a:accent2>
        <a:srgbClr val="FEBE10"/>
      </a:accent2>
      <a:accent3>
        <a:srgbClr val="B4B4B4"/>
      </a:accent3>
      <a:accent4>
        <a:srgbClr val="9657DB"/>
      </a:accent4>
      <a:accent5>
        <a:srgbClr val="F01E1E"/>
      </a:accent5>
      <a:accent6>
        <a:srgbClr val="1CC7FC"/>
      </a:accent6>
      <a:hlink>
        <a:srgbClr val="0A78DC"/>
      </a:hlink>
      <a:folHlink>
        <a:srgbClr val="0A78DC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61000</TotalTime>
  <Words>5387</Words>
  <Application>Microsoft Office PowerPoint</Application>
  <PresentationFormat>Произвольный</PresentationFormat>
  <Paragraphs>937</Paragraphs>
  <Slides>43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50" baseType="lpstr">
      <vt:lpstr>Arial</vt:lpstr>
      <vt:lpstr>Arial</vt:lpstr>
      <vt:lpstr>Calibri</vt:lpstr>
      <vt:lpstr>Graphik LCG</vt:lpstr>
      <vt:lpstr>Helvetica</vt:lpstr>
      <vt:lpstr>Montserrat</vt:lpstr>
      <vt:lpstr>Тема Office</vt:lpstr>
      <vt:lpstr>Строительство и модернизация портов и терминалов России Тенденции, проекты, перспективы .</vt:lpstr>
      <vt:lpstr>Презентация PowerPoint</vt:lpstr>
      <vt:lpstr>Динамика портовой перевалки в 2021-2023 гг</vt:lpstr>
      <vt:lpstr>Уголь. Структура грузопотока по бассейнам в 2021 – 2023 годах</vt:lpstr>
      <vt:lpstr>Уголь. Крупнейшие стивидоры в 2023 году</vt:lpstr>
      <vt:lpstr>Проекты угольных терминалов в Приморье</vt:lpstr>
      <vt:lpstr>Терминал ООО «Морской порт «Суходол» (Приморский край)</vt:lpstr>
      <vt:lpstr>Проекты угольных терминалов в Хабаровском крае</vt:lpstr>
      <vt:lpstr>Расширение АО «Дальтрансуголь» (Ванино)</vt:lpstr>
      <vt:lpstr>Угольный морской терминал «Порт Эльга»</vt:lpstr>
      <vt:lpstr>Угольные мощности в Азово-Черноморском бассейне</vt:lpstr>
      <vt:lpstr>Перспективы развития угольных терминалов  на Севере и Северо-Западе России</vt:lpstr>
      <vt:lpstr>Терминал Ультрамар</vt:lpstr>
      <vt:lpstr>МТП «Лавна» (Мурманск)</vt:lpstr>
      <vt:lpstr>Ход реализации проектов угольных терминалов в арктических регионах </vt:lpstr>
      <vt:lpstr>Минеральные удобрения.  Динамика перевалки в портах РФ 2011-2023 год</vt:lpstr>
      <vt:lpstr>Минеральные удобрения. Новые игроки на Северо-Западе</vt:lpstr>
      <vt:lpstr>Универсальные технологии перевалки</vt:lpstr>
      <vt:lpstr>Проекты терминалов для перевалки удобрений</vt:lpstr>
      <vt:lpstr>Терминал мин. Удобрений «ОТЭКО» в порту Тамань</vt:lpstr>
      <vt:lpstr>Терминал «ЕвроХим» в Усть-Луге</vt:lpstr>
      <vt:lpstr>Терминал ПАО «Тольяттиазот»</vt:lpstr>
      <vt:lpstr>Зерно. Объемы перевалки в портах РФ</vt:lpstr>
      <vt:lpstr>Зерновой терминал ООО «Порт Высоцкий»</vt:lpstr>
      <vt:lpstr>Доли ключевых портов РФ во внешнеэкономическом грузообороте – по груженым контейнерам</vt:lpstr>
      <vt:lpstr>Контейнерооборот в первом квартале 2024</vt:lpstr>
      <vt:lpstr>Контейнеры на Северо-Западе помесячно</vt:lpstr>
      <vt:lpstr>Трансформация контейнерного рынка РФ -Балтика</vt:lpstr>
      <vt:lpstr>Трансформация контейнерного рынка РФ –Азово-Черноморский бассейн</vt:lpstr>
      <vt:lpstr>Трансформация контейнерного рынка РФ –Дальний Восток</vt:lpstr>
      <vt:lpstr>ООО «Восточная стивидорная компания» ВСК (Восточный)</vt:lpstr>
      <vt:lpstr>Контейнерный хаб на Шри-Ланке</vt:lpstr>
      <vt:lpstr>Динамика экспорта и перевалки СУГ</vt:lpstr>
      <vt:lpstr>Проекты развития терминалов СУГ  в Балтийском бассейне</vt:lpstr>
      <vt:lpstr>Проекты развития терминалов СУГ  в Азово-Черноморском бассейне</vt:lpstr>
      <vt:lpstr>Проекты терминалов СУГ на Дальнем Востоке</vt:lpstr>
      <vt:lpstr>Комплекс железорудных грузов на НСРЗ</vt:lpstr>
      <vt:lpstr>Глиноземный завод и терминал Русал</vt:lpstr>
      <vt:lpstr>Универсальный торговый терминал LUGAPORT в морском порту Усть-Луга  ГК «Новотранс»</vt:lpstr>
      <vt:lpstr>Приморский УПК</vt:lpstr>
      <vt:lpstr>Терминал «Ворота Арктики» Мурманск</vt:lpstr>
      <vt:lpstr>Новые проекты на ПМЭФ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Microsoft Office</dc:creator>
  <cp:lastModifiedBy>Александр Головизнин</cp:lastModifiedBy>
  <cp:revision>375</cp:revision>
  <cp:lastPrinted>2019-02-14T18:27:26Z</cp:lastPrinted>
  <dcterms:created xsi:type="dcterms:W3CDTF">2019-02-11T11:14:40Z</dcterms:created>
  <dcterms:modified xsi:type="dcterms:W3CDTF">2024-06-18T14:06:13Z</dcterms:modified>
</cp:coreProperties>
</file>