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6"/>
  </p:notesMasterIdLst>
  <p:handoutMasterIdLst>
    <p:handoutMasterId r:id="rId17"/>
  </p:handoutMasterIdLst>
  <p:sldIdLst>
    <p:sldId id="361" r:id="rId2"/>
    <p:sldId id="370" r:id="rId3"/>
    <p:sldId id="371" r:id="rId4"/>
    <p:sldId id="372" r:id="rId5"/>
    <p:sldId id="373" r:id="rId6"/>
    <p:sldId id="374" r:id="rId7"/>
    <p:sldId id="375" r:id="rId8"/>
    <p:sldId id="380" r:id="rId9"/>
    <p:sldId id="376" r:id="rId10"/>
    <p:sldId id="377" r:id="rId11"/>
    <p:sldId id="378" r:id="rId12"/>
    <p:sldId id="379" r:id="rId13"/>
    <p:sldId id="364" r:id="rId14"/>
    <p:sldId id="351" r:id="rId15"/>
  </p:sldIdLst>
  <p:sldSz cx="12188825" cy="6858000"/>
  <p:notesSz cx="6858000" cy="9144000"/>
  <p:defaultTex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516170"/>
    <a:srgbClr val="5F5F5F"/>
    <a:srgbClr val="00703C"/>
    <a:srgbClr val="CCD4DD"/>
    <a:srgbClr val="002A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12" autoAdjust="0"/>
    <p:restoredTop sz="94610" autoAdjust="0"/>
  </p:normalViewPr>
  <p:slideViewPr>
    <p:cSldViewPr snapToGrid="0">
      <p:cViewPr varScale="1">
        <p:scale>
          <a:sx n="93" d="100"/>
          <a:sy n="93" d="100"/>
        </p:scale>
        <p:origin x="658" y="72"/>
      </p:cViewPr>
      <p:guideLst>
        <p:guide orient="horz" pos="2160"/>
        <p:guide pos="3839"/>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99" d="100"/>
          <a:sy n="99" d="100"/>
        </p:scale>
        <p:origin x="-258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latin typeface="Arial" charset="0"/>
              </a:defRPr>
            </a:lvl1pPr>
          </a:lstStyle>
          <a:p>
            <a:pPr>
              <a:defRPr/>
            </a:pPr>
            <a:endParaRPr lang="ru-RU"/>
          </a:p>
        </p:txBody>
      </p:sp>
      <p:sp>
        <p:nvSpPr>
          <p:cNvPr id="1146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Arial" charset="0"/>
              </a:defRPr>
            </a:lvl1pPr>
          </a:lstStyle>
          <a:p>
            <a:pPr>
              <a:defRPr/>
            </a:pPr>
            <a:endParaRPr lang="ru-RU"/>
          </a:p>
        </p:txBody>
      </p:sp>
      <p:sp>
        <p:nvSpPr>
          <p:cNvPr id="1146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latin typeface="Arial" charset="0"/>
              </a:defRPr>
            </a:lvl1pPr>
          </a:lstStyle>
          <a:p>
            <a:pPr>
              <a:defRPr/>
            </a:pPr>
            <a:endParaRPr lang="ru-RU"/>
          </a:p>
        </p:txBody>
      </p:sp>
      <p:sp>
        <p:nvSpPr>
          <p:cNvPr id="1146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Arial" charset="0"/>
              </a:defRPr>
            </a:lvl1pPr>
          </a:lstStyle>
          <a:p>
            <a:pPr>
              <a:defRPr/>
            </a:pPr>
            <a:fld id="{0F0DC725-DDE8-42E4-80B7-B3EF10A58A1E}" type="slidenum">
              <a:rPr lang="ru-RU"/>
              <a:pPr>
                <a:defRPr/>
              </a:pPr>
              <a:t>‹#›</a:t>
            </a:fld>
            <a:endParaRPr lang="ru-RU"/>
          </a:p>
        </p:txBody>
      </p:sp>
    </p:spTree>
    <p:extLst>
      <p:ext uri="{BB962C8B-B14F-4D97-AF65-F5344CB8AC3E}">
        <p14:creationId xmlns:p14="http://schemas.microsoft.com/office/powerpoint/2010/main" val="1406286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latin typeface="Arial" charset="0"/>
              </a:defRPr>
            </a:lvl1pPr>
          </a:lstStyle>
          <a:p>
            <a:pPr>
              <a:defRPr/>
            </a:pPr>
            <a:endParaRPr lang="ru-RU"/>
          </a:p>
        </p:txBody>
      </p:sp>
      <p:sp>
        <p:nvSpPr>
          <p:cNvPr id="7065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Arial" charset="0"/>
              </a:defRPr>
            </a:lvl1pPr>
          </a:lstStyle>
          <a:p>
            <a:pPr>
              <a:defRPr/>
            </a:pPr>
            <a:endParaRPr lang="ru-RU"/>
          </a:p>
        </p:txBody>
      </p:sp>
      <p:sp>
        <p:nvSpPr>
          <p:cNvPr id="7172"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noProof="0" smtClean="0"/>
              <a:t>Click to edit Master text styles</a:t>
            </a:r>
          </a:p>
          <a:p>
            <a:pPr lvl="1"/>
            <a:r>
              <a:rPr lang="ru-RU" noProof="0" smtClean="0"/>
              <a:t>Second level</a:t>
            </a:r>
          </a:p>
          <a:p>
            <a:pPr lvl="2"/>
            <a:r>
              <a:rPr lang="ru-RU" noProof="0" smtClean="0"/>
              <a:t>Third level</a:t>
            </a:r>
          </a:p>
          <a:p>
            <a:pPr lvl="3"/>
            <a:r>
              <a:rPr lang="ru-RU" noProof="0" smtClean="0"/>
              <a:t>Fourth level</a:t>
            </a:r>
          </a:p>
          <a:p>
            <a:pPr lvl="4"/>
            <a:r>
              <a:rPr lang="ru-RU" noProof="0" smtClean="0"/>
              <a:t>Fifth level</a:t>
            </a:r>
          </a:p>
        </p:txBody>
      </p:sp>
      <p:sp>
        <p:nvSpPr>
          <p:cNvPr id="7066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latin typeface="Arial" charset="0"/>
              </a:defRPr>
            </a:lvl1pPr>
          </a:lstStyle>
          <a:p>
            <a:pPr>
              <a:defRPr/>
            </a:pPr>
            <a:endParaRPr lang="ru-RU"/>
          </a:p>
        </p:txBody>
      </p:sp>
      <p:sp>
        <p:nvSpPr>
          <p:cNvPr id="7066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Arial" charset="0"/>
              </a:defRPr>
            </a:lvl1pPr>
          </a:lstStyle>
          <a:p>
            <a:pPr>
              <a:defRPr/>
            </a:pPr>
            <a:fld id="{F6686DAE-836A-44B3-91CA-144333DEB855}" type="slidenum">
              <a:rPr lang="ru-RU"/>
              <a:pPr>
                <a:defRPr/>
              </a:pPr>
              <a:t>‹#›</a:t>
            </a:fld>
            <a:endParaRPr lang="ru-RU"/>
          </a:p>
        </p:txBody>
      </p:sp>
    </p:spTree>
    <p:extLst>
      <p:ext uri="{BB962C8B-B14F-4D97-AF65-F5344CB8AC3E}">
        <p14:creationId xmlns:p14="http://schemas.microsoft.com/office/powerpoint/2010/main" val="42023114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3"/>
          <p:cNvSpPr>
            <a:spLocks noGrp="1" noChangeArrowheads="1"/>
          </p:cNvSpPr>
          <p:nvPr>
            <p:ph type="title" hasCustomPrompt="1"/>
          </p:nvPr>
        </p:nvSpPr>
        <p:spPr bwMode="auto">
          <a:xfrm>
            <a:off x="2349996" y="457200"/>
            <a:ext cx="9537204" cy="32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defRPr>
                <a:latin typeface="SB Sans Text Semibold" panose="020B0703040504020204" pitchFamily="34" charset="-52"/>
                <a:cs typeface="SB Sans Text Semibold" panose="020B0703040504020204" pitchFamily="34" charset="-52"/>
              </a:defRPr>
            </a:lvl1pPr>
          </a:lstStyle>
          <a:p>
            <a:pPr lvl="0"/>
            <a:r>
              <a:rPr lang="ru-RU" altLang="ru-RU" dirty="0" err="1" smtClean="0"/>
              <a:t>Click</a:t>
            </a:r>
            <a:r>
              <a:rPr lang="ru-RU" altLang="ru-RU" dirty="0" smtClean="0"/>
              <a:t> </a:t>
            </a:r>
            <a:r>
              <a:rPr lang="ru-RU" altLang="ru-RU" dirty="0" err="1" smtClean="0"/>
              <a:t>to</a:t>
            </a:r>
            <a:r>
              <a:rPr lang="ru-RU" altLang="ru-RU" dirty="0" smtClean="0"/>
              <a:t> </a:t>
            </a:r>
            <a:r>
              <a:rPr lang="ru-RU" altLang="ru-RU" dirty="0" err="1" smtClean="0"/>
              <a:t>edit</a:t>
            </a:r>
            <a:r>
              <a:rPr lang="ru-RU" altLang="ru-RU" dirty="0" smtClean="0"/>
              <a:t> </a:t>
            </a:r>
            <a:r>
              <a:rPr lang="ru-RU" altLang="ru-RU" dirty="0" err="1" smtClean="0"/>
              <a:t>title</a:t>
            </a:r>
            <a:endParaRPr lang="ru-RU" altLang="ru-RU" dirty="0" smtClean="0"/>
          </a:p>
        </p:txBody>
      </p:sp>
    </p:spTree>
    <p:extLst>
      <p:ext uri="{BB962C8B-B14F-4D97-AF65-F5344CB8AC3E}">
        <p14:creationId xmlns:p14="http://schemas.microsoft.com/office/powerpoint/2010/main" val="3697279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3"/>
          <p:cNvSpPr>
            <a:spLocks noGrp="1" noChangeArrowheads="1"/>
          </p:cNvSpPr>
          <p:nvPr>
            <p:ph type="title" hasCustomPrompt="1"/>
          </p:nvPr>
        </p:nvSpPr>
        <p:spPr bwMode="auto">
          <a:xfrm>
            <a:off x="2349996" y="457200"/>
            <a:ext cx="9537204" cy="32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ru-RU" altLang="ru-RU" dirty="0" err="1" smtClean="0"/>
              <a:t>Click</a:t>
            </a:r>
            <a:r>
              <a:rPr lang="ru-RU" altLang="ru-RU" dirty="0" smtClean="0"/>
              <a:t> </a:t>
            </a:r>
            <a:r>
              <a:rPr lang="ru-RU" altLang="ru-RU" dirty="0" err="1" smtClean="0"/>
              <a:t>to</a:t>
            </a:r>
            <a:r>
              <a:rPr lang="ru-RU" altLang="ru-RU" dirty="0" smtClean="0"/>
              <a:t> </a:t>
            </a:r>
            <a:r>
              <a:rPr lang="ru-RU" altLang="ru-RU" dirty="0" err="1" smtClean="0"/>
              <a:t>edit</a:t>
            </a:r>
            <a:r>
              <a:rPr lang="ru-RU" altLang="ru-RU" dirty="0" smtClean="0"/>
              <a:t> </a:t>
            </a:r>
            <a:r>
              <a:rPr lang="ru-RU" altLang="ru-RU" dirty="0" err="1" smtClean="0"/>
              <a:t>title</a:t>
            </a:r>
            <a:endParaRPr lang="ru-RU" altLang="ru-RU" dirty="0" smtClean="0"/>
          </a:p>
        </p:txBody>
      </p:sp>
    </p:spTree>
    <p:extLst>
      <p:ext uri="{BB962C8B-B14F-4D97-AF65-F5344CB8AC3E}">
        <p14:creationId xmlns:p14="http://schemas.microsoft.com/office/powerpoint/2010/main" val="4226342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ru-RU" dirty="0"/>
          </a:p>
        </p:txBody>
      </p:sp>
    </p:spTree>
    <p:extLst>
      <p:ext uri="{BB962C8B-B14F-4D97-AF65-F5344CB8AC3E}">
        <p14:creationId xmlns:p14="http://schemas.microsoft.com/office/powerpoint/2010/main" val="694295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49996" y="457200"/>
            <a:ext cx="9537204" cy="32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ru-RU" altLang="ru-RU" dirty="0" err="1" smtClean="0"/>
              <a:t>Click</a:t>
            </a:r>
            <a:r>
              <a:rPr lang="ru-RU" altLang="ru-RU" dirty="0" smtClean="0"/>
              <a:t> </a:t>
            </a:r>
            <a:r>
              <a:rPr lang="ru-RU" altLang="ru-RU" dirty="0" err="1" smtClean="0"/>
              <a:t>to</a:t>
            </a:r>
            <a:r>
              <a:rPr lang="ru-RU" altLang="ru-RU" dirty="0" smtClean="0"/>
              <a:t> </a:t>
            </a:r>
            <a:r>
              <a:rPr lang="ru-RU" altLang="ru-RU" dirty="0" err="1" smtClean="0"/>
              <a:t>edit</a:t>
            </a:r>
            <a:r>
              <a:rPr lang="ru-RU" altLang="ru-RU" dirty="0" smtClean="0"/>
              <a:t> </a:t>
            </a:r>
            <a:r>
              <a:rPr lang="ru-RU" altLang="ru-RU" dirty="0" err="1" smtClean="0"/>
              <a:t>title</a:t>
            </a:r>
            <a:endParaRPr lang="ru-RU" altLang="ru-RU" dirty="0" smtClean="0"/>
          </a:p>
        </p:txBody>
      </p:sp>
      <p:sp>
        <p:nvSpPr>
          <p:cNvPr id="14" name="Номер слайда 3"/>
          <p:cNvSpPr txBox="1">
            <a:spLocks/>
          </p:cNvSpPr>
          <p:nvPr userDrawn="1"/>
        </p:nvSpPr>
        <p:spPr>
          <a:xfrm>
            <a:off x="10659894" y="6448251"/>
            <a:ext cx="1227306" cy="365125"/>
          </a:xfrm>
          <a:prstGeom prst="rect">
            <a:avLst/>
          </a:prstGeom>
        </p:spPr>
        <p:txBody>
          <a:bodyPr anchor="ctr" anchorCtr="0"/>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ECC838D-6406-4574-A9A5-074039DD8048}" type="slidenum">
              <a:rPr lang="ru-RU" sz="1100" b="0" smtClean="0">
                <a:solidFill>
                  <a:schemeClr val="bg1">
                    <a:lumMod val="50000"/>
                  </a:schemeClr>
                </a:solidFill>
                <a:latin typeface="SB Sans Display" panose="020B0503040504020204" pitchFamily="34" charset="0"/>
                <a:cs typeface="SB Sans Display" panose="020B0503040504020204" pitchFamily="34" charset="0"/>
              </a:rPr>
              <a:pPr algn="r"/>
              <a:t>‹#›</a:t>
            </a:fld>
            <a:endParaRPr lang="ru-RU" sz="1100" b="0" dirty="0">
              <a:solidFill>
                <a:schemeClr val="bg1">
                  <a:lumMod val="50000"/>
                </a:schemeClr>
              </a:solidFill>
              <a:latin typeface="SB Sans Display" panose="020B0503040504020204" pitchFamily="34" charset="0"/>
              <a:cs typeface="SB Sans Display" panose="020B0503040504020204" pitchFamily="34" charset="0"/>
            </a:endParaRPr>
          </a:p>
        </p:txBody>
      </p:sp>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9796" y="410559"/>
            <a:ext cx="3274804" cy="374816"/>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xStyles>
    <p:titleStyle>
      <a:lvl1pPr algn="l" rtl="0" eaLnBrk="0" fontAlgn="base" hangingPunct="0">
        <a:lnSpc>
          <a:spcPct val="100000"/>
        </a:lnSpc>
        <a:spcBef>
          <a:spcPct val="0"/>
        </a:spcBef>
        <a:spcAft>
          <a:spcPct val="0"/>
        </a:spcAft>
        <a:defRPr sz="1800">
          <a:solidFill>
            <a:schemeClr val="tx1"/>
          </a:solidFill>
          <a:latin typeface="SB Sans Text Semibold" panose="020B0703040504020204" pitchFamily="34" charset="-52"/>
          <a:ea typeface="+mj-ea"/>
          <a:cs typeface="SB Sans Text Semibold" panose="020B0703040504020204" pitchFamily="34" charset="-52"/>
        </a:defRPr>
      </a:lvl1pPr>
      <a:lvl2pPr algn="l" rtl="0" eaLnBrk="0" fontAlgn="base" hangingPunct="0">
        <a:lnSpc>
          <a:spcPct val="95000"/>
        </a:lnSpc>
        <a:spcBef>
          <a:spcPct val="0"/>
        </a:spcBef>
        <a:spcAft>
          <a:spcPct val="0"/>
        </a:spcAft>
        <a:defRPr sz="2000">
          <a:solidFill>
            <a:schemeClr val="tx1"/>
          </a:solidFill>
          <a:latin typeface="Arial" charset="0"/>
        </a:defRPr>
      </a:lvl2pPr>
      <a:lvl3pPr algn="l" rtl="0" eaLnBrk="0" fontAlgn="base" hangingPunct="0">
        <a:lnSpc>
          <a:spcPct val="95000"/>
        </a:lnSpc>
        <a:spcBef>
          <a:spcPct val="0"/>
        </a:spcBef>
        <a:spcAft>
          <a:spcPct val="0"/>
        </a:spcAft>
        <a:defRPr sz="2000">
          <a:solidFill>
            <a:schemeClr val="tx1"/>
          </a:solidFill>
          <a:latin typeface="Arial" charset="0"/>
        </a:defRPr>
      </a:lvl3pPr>
      <a:lvl4pPr algn="l" rtl="0" eaLnBrk="0" fontAlgn="base" hangingPunct="0">
        <a:lnSpc>
          <a:spcPct val="95000"/>
        </a:lnSpc>
        <a:spcBef>
          <a:spcPct val="0"/>
        </a:spcBef>
        <a:spcAft>
          <a:spcPct val="0"/>
        </a:spcAft>
        <a:defRPr sz="2000">
          <a:solidFill>
            <a:schemeClr val="tx1"/>
          </a:solidFill>
          <a:latin typeface="Arial" charset="0"/>
        </a:defRPr>
      </a:lvl4pPr>
      <a:lvl5pPr algn="l" rtl="0" eaLnBrk="0" fontAlgn="base" hangingPunct="0">
        <a:lnSpc>
          <a:spcPct val="95000"/>
        </a:lnSpc>
        <a:spcBef>
          <a:spcPct val="0"/>
        </a:spcBef>
        <a:spcAft>
          <a:spcPct val="0"/>
        </a:spcAft>
        <a:defRPr sz="2000">
          <a:solidFill>
            <a:schemeClr val="tx1"/>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228600" indent="-228600" algn="l" rtl="0" eaLnBrk="0" fontAlgn="base" hangingPunct="0">
        <a:spcBef>
          <a:spcPct val="20000"/>
        </a:spcBef>
        <a:spcAft>
          <a:spcPct val="0"/>
        </a:spcAft>
        <a:buClr>
          <a:srgbClr val="5F5F5F"/>
        </a:buClr>
        <a:buFont typeface="Wingdings" pitchFamily="2" charset="2"/>
        <a:buChar char="§"/>
        <a:defRPr sz="1400">
          <a:solidFill>
            <a:schemeClr val="tx1"/>
          </a:solidFill>
          <a:latin typeface="+mn-lt"/>
          <a:ea typeface="+mn-ea"/>
          <a:cs typeface="+mn-cs"/>
        </a:defRPr>
      </a:lvl1pPr>
      <a:lvl2pPr marL="631825" indent="-288925" algn="l" rtl="0" eaLnBrk="0" fontAlgn="base" hangingPunct="0">
        <a:spcBef>
          <a:spcPct val="20000"/>
        </a:spcBef>
        <a:spcAft>
          <a:spcPct val="0"/>
        </a:spcAft>
        <a:buChar char="–"/>
        <a:defRPr sz="1400">
          <a:solidFill>
            <a:schemeClr val="tx1"/>
          </a:solidFill>
          <a:latin typeface="+mn-lt"/>
        </a:defRPr>
      </a:lvl2pPr>
      <a:lvl3pPr marL="1143000" indent="-228600" algn="l" rtl="0" eaLnBrk="0" fontAlgn="base" hangingPunct="0">
        <a:spcBef>
          <a:spcPct val="20000"/>
        </a:spcBef>
        <a:spcAft>
          <a:spcPct val="0"/>
        </a:spcAft>
        <a:buClr>
          <a:srgbClr val="5F5F5F"/>
        </a:buClr>
        <a:buChar char="•"/>
        <a:defRPr sz="14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3"/>
            <a:ext cx="12188825" cy="6856214"/>
          </a:xfrm>
          <a:prstGeom prst="rect">
            <a:avLst/>
          </a:prstGeom>
        </p:spPr>
      </p:pic>
      <p:pic>
        <p:nvPicPr>
          <p:cNvPr id="11" name="Object 3" descr="Object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3637" y="668326"/>
            <a:ext cx="1495481" cy="307484"/>
          </a:xfrm>
          <a:prstGeom prst="rect">
            <a:avLst/>
          </a:prstGeom>
          <a:ln w="12700">
            <a:miter lim="400000"/>
          </a:ln>
        </p:spPr>
      </p:pic>
      <p:sp>
        <p:nvSpPr>
          <p:cNvPr id="13" name="TextBox 12">
            <a:extLst>
              <a:ext uri="{FF2B5EF4-FFF2-40B4-BE49-F238E27FC236}">
                <a16:creationId xmlns:a16="http://schemas.microsoft.com/office/drawing/2014/main" id="{ADCB4348-F491-3845-9132-26FEE2E931AD}"/>
              </a:ext>
            </a:extLst>
          </p:cNvPr>
          <p:cNvSpPr txBox="1"/>
          <p:nvPr/>
        </p:nvSpPr>
        <p:spPr>
          <a:xfrm>
            <a:off x="1163637" y="2751319"/>
            <a:ext cx="7600655" cy="15881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45718" rIns="45718" bIns="45718" numCol="1" spcCol="38100" rtlCol="0" anchor="t">
            <a:spAutoFit/>
          </a:bodyPr>
          <a:lstStyle/>
          <a:p>
            <a:pPr fontAlgn="auto" hangingPunct="0">
              <a:lnSpc>
                <a:spcPct val="90000"/>
              </a:lnSpc>
              <a:spcBef>
                <a:spcPts val="0"/>
              </a:spcBef>
              <a:spcAft>
                <a:spcPts val="0"/>
              </a:spcAft>
            </a:pPr>
            <a:r>
              <a:rPr lang="ru-RU" sz="3600" b="0" dirty="0">
                <a:latin typeface="SB Sans Display Semibold" panose="020B0703040504020204" pitchFamily="34" charset="0"/>
                <a:cs typeface="SB Sans Display Semibold" panose="020B0703040504020204" pitchFamily="34" charset="0"/>
              </a:rPr>
              <a:t>Рынки нефти и нефтепродуктов</a:t>
            </a:r>
            <a:br>
              <a:rPr lang="ru-RU" sz="3600" b="0" dirty="0">
                <a:latin typeface="SB Sans Display Semibold" panose="020B0703040504020204" pitchFamily="34" charset="0"/>
                <a:cs typeface="SB Sans Display Semibold" panose="020B0703040504020204" pitchFamily="34" charset="0"/>
              </a:rPr>
            </a:br>
            <a:r>
              <a:rPr lang="ru-RU" sz="3600" b="0" dirty="0" smtClean="0">
                <a:latin typeface="SB Sans Display" panose="020B0503040504020204" pitchFamily="34" charset="0"/>
                <a:cs typeface="SB Sans Display" panose="020B0503040504020204" pitchFamily="34" charset="0"/>
              </a:rPr>
              <a:t>Наш </a:t>
            </a:r>
            <a:r>
              <a:rPr lang="ru-RU" sz="3600" b="0" dirty="0">
                <a:latin typeface="SB Sans Display" panose="020B0503040504020204" pitchFamily="34" charset="0"/>
                <a:cs typeface="SB Sans Display" panose="020B0503040504020204" pitchFamily="34" charset="0"/>
              </a:rPr>
              <a:t>взгляд на перспективы спроса и цены</a:t>
            </a:r>
          </a:p>
        </p:txBody>
      </p:sp>
      <p:sp>
        <p:nvSpPr>
          <p:cNvPr id="14" name="TextBox 13"/>
          <p:cNvSpPr txBox="1"/>
          <p:nvPr/>
        </p:nvSpPr>
        <p:spPr>
          <a:xfrm>
            <a:off x="1163637" y="4941749"/>
            <a:ext cx="6976872" cy="861774"/>
          </a:xfrm>
          <a:prstGeom prst="rect">
            <a:avLst/>
          </a:prstGeom>
          <a:noFill/>
        </p:spPr>
        <p:txBody>
          <a:bodyPr wrap="square" lIns="0" tIns="0" rIns="0" bIns="0" rtlCol="0" anchor="b" anchorCtr="0">
            <a:spAutoFit/>
          </a:bodyPr>
          <a:lstStyle/>
          <a:p>
            <a:r>
              <a:rPr lang="ru-RU" sz="1400" b="0" dirty="0">
                <a:solidFill>
                  <a:srgbClr val="333F48"/>
                </a:solidFill>
                <a:latin typeface="SB Sans Display Semibold" panose="020B0703040504020204" pitchFamily="34" charset="0"/>
                <a:cs typeface="SB Sans Display Semibold" panose="020B0703040504020204" pitchFamily="34" charset="0"/>
              </a:rPr>
              <a:t>Константин Самарин</a:t>
            </a:r>
          </a:p>
          <a:p>
            <a:r>
              <a:rPr lang="ru-RU" sz="1400" b="0" dirty="0">
                <a:solidFill>
                  <a:srgbClr val="333F48"/>
                </a:solidFill>
                <a:latin typeface="SB Sans Display" panose="020B0503040504020204" pitchFamily="34" charset="0"/>
                <a:cs typeface="SB Sans Display" panose="020B0503040504020204" pitchFamily="34" charset="0"/>
              </a:rPr>
              <a:t>Старший аналитик</a:t>
            </a:r>
          </a:p>
          <a:p>
            <a:endParaRPr lang="ru-RU" sz="1400" b="0" dirty="0">
              <a:solidFill>
                <a:srgbClr val="333F48"/>
              </a:solidFill>
              <a:latin typeface="SB Sans Display" panose="020B0503040504020204" pitchFamily="34" charset="0"/>
              <a:cs typeface="SB Sans Display" panose="020B0503040504020204" pitchFamily="34" charset="0"/>
            </a:endParaRPr>
          </a:p>
          <a:p>
            <a:r>
              <a:rPr lang="ru-RU" sz="1400" b="0" dirty="0" smtClean="0">
                <a:solidFill>
                  <a:srgbClr val="333F48"/>
                </a:solidFill>
                <a:latin typeface="SB Sans Display" panose="020B0503040504020204" pitchFamily="34" charset="0"/>
                <a:cs typeface="SB Sans Display" panose="020B0503040504020204" pitchFamily="34" charset="0"/>
              </a:rPr>
              <a:t>Июнь 2024</a:t>
            </a:r>
            <a:endParaRPr lang="ru-RU" sz="1400" b="0" dirty="0">
              <a:solidFill>
                <a:srgbClr val="333F48"/>
              </a:solidFill>
              <a:latin typeface="SB Sans Display" panose="020B0503040504020204" pitchFamily="34" charset="0"/>
              <a:cs typeface="SB Sans Display" panose="020B0503040504020204" pitchFamily="34" charset="0"/>
            </a:endParaRPr>
          </a:p>
        </p:txBody>
      </p:sp>
    </p:spTree>
    <p:extLst>
      <p:ext uri="{BB962C8B-B14F-4D97-AF65-F5344CB8AC3E}">
        <p14:creationId xmlns:p14="http://schemas.microsoft.com/office/powerpoint/2010/main" val="1935685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a:t>Внутренние цены на нефтепродукты: дисконт и налогообложение – основные драйверы цены</a:t>
            </a:r>
          </a:p>
        </p:txBody>
      </p:sp>
      <p:sp>
        <p:nvSpPr>
          <p:cNvPr id="3" name="Rectangle 2"/>
          <p:cNvSpPr/>
          <p:nvPr/>
        </p:nvSpPr>
        <p:spPr>
          <a:xfrm>
            <a:off x="581593" y="1034248"/>
            <a:ext cx="11154387" cy="359073"/>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Поставки ДТ на внутренний и экспортные рынки почти равны по доходности</a:t>
            </a:r>
            <a:r>
              <a:rPr lang="ru-RU" sz="1300" b="0" dirty="0" smtClean="0">
                <a:latin typeface="SB Sans Text Light" panose="020B0303040504020204" pitchFamily="34" charset="-52"/>
                <a:cs typeface="SB Sans Text Light" panose="020B0303040504020204" pitchFamily="34" charset="-52"/>
              </a:rPr>
              <a:t>.</a:t>
            </a:r>
            <a:br>
              <a:rPr lang="ru-RU" sz="1300" b="0" dirty="0" smtClean="0">
                <a:latin typeface="SB Sans Text Light" panose="020B0303040504020204" pitchFamily="34" charset="-52"/>
                <a:cs typeface="SB Sans Text Light" panose="020B0303040504020204" pitchFamily="34" charset="-52"/>
              </a:rPr>
            </a:br>
            <a:r>
              <a:rPr lang="ru-RU" sz="1300" b="0" dirty="0" smtClean="0">
                <a:latin typeface="SB Sans Text Light" panose="020B0303040504020204" pitchFamily="34" charset="-52"/>
                <a:cs typeface="SB Sans Text Light" panose="020B0303040504020204" pitchFamily="34" charset="-52"/>
              </a:rPr>
              <a:t>Дисконт </a:t>
            </a:r>
            <a:r>
              <a:rPr lang="en-US" sz="1300" b="0" dirty="0" smtClean="0">
                <a:latin typeface="SB Sans Text Light" panose="020B0303040504020204" pitchFamily="34" charset="-52"/>
                <a:cs typeface="SB Sans Text Light" panose="020B0303040504020204" pitchFamily="34" charset="-52"/>
              </a:rPr>
              <a:t>(10-15%) </a:t>
            </a:r>
            <a:r>
              <a:rPr lang="ru-RU" sz="1300" b="0" dirty="0" smtClean="0">
                <a:latin typeface="SB Sans Text Light" panose="020B0303040504020204" pitchFamily="34" charset="-52"/>
                <a:cs typeface="SB Sans Text Light" panose="020B0303040504020204" pitchFamily="34" charset="-52"/>
              </a:rPr>
              <a:t>в </a:t>
            </a:r>
            <a:r>
              <a:rPr lang="ru-RU" sz="1300" b="0" dirty="0">
                <a:latin typeface="SB Sans Text Light" panose="020B0303040504020204" pitchFamily="34" charset="-52"/>
                <a:cs typeface="SB Sans Text Light" panose="020B0303040504020204" pitchFamily="34" charset="-52"/>
              </a:rPr>
              <a:t>поставках бензина на внутренний рынок – новая норма</a:t>
            </a:r>
          </a:p>
        </p:txBody>
      </p:sp>
      <p:sp>
        <p:nvSpPr>
          <p:cNvPr id="21" name="Прямоугольник 91"/>
          <p:cNvSpPr/>
          <p:nvPr/>
        </p:nvSpPr>
        <p:spPr>
          <a:xfrm>
            <a:off x="581593" y="1674130"/>
            <a:ext cx="5722589" cy="200055"/>
          </a:xfrm>
          <a:prstGeom prst="rect">
            <a:avLst/>
          </a:prstGeom>
        </p:spPr>
        <p:txBody>
          <a:bodyPr wrap="square" lIns="0" tIns="0" rIns="0" bIns="0">
            <a:spAutoFit/>
          </a:bodyPr>
          <a:lstStyle/>
          <a:p>
            <a:r>
              <a:rPr lang="ru-RU" sz="1300" b="0" spc="-20" dirty="0">
                <a:latin typeface="SB Sans Text Semibold" panose="020B0703040504020204" pitchFamily="34" charset="-52"/>
                <a:cs typeface="SB Sans Text Semibold" panose="020B0703040504020204" pitchFamily="34" charset="-52"/>
              </a:rPr>
              <a:t>Бензин: чистая цена экспорта и </a:t>
            </a:r>
            <a:r>
              <a:rPr lang="ru-RU" sz="1300" b="0" spc="-20" dirty="0" smtClean="0">
                <a:latin typeface="SB Sans Text Semibold" panose="020B0703040504020204" pitchFamily="34" charset="-52"/>
                <a:cs typeface="SB Sans Text Semibold" panose="020B0703040504020204" pitchFamily="34" charset="-52"/>
              </a:rPr>
              <a:t>внутреннего рынка</a:t>
            </a:r>
            <a:r>
              <a:rPr lang="ru-RU" sz="1300" b="0" spc="-20" dirty="0">
                <a:latin typeface="SB Sans Text Semibold" panose="020B0703040504020204" pitchFamily="34" charset="-52"/>
                <a:cs typeface="SB Sans Text Semibold" panose="020B0703040504020204" pitchFamily="34" charset="-52"/>
              </a:rPr>
              <a:t>, руб./т</a:t>
            </a:r>
          </a:p>
        </p:txBody>
      </p:sp>
      <p:sp>
        <p:nvSpPr>
          <p:cNvPr id="23" name="Прямоугольник 91"/>
          <p:cNvSpPr/>
          <p:nvPr/>
        </p:nvSpPr>
        <p:spPr>
          <a:xfrm>
            <a:off x="6304182" y="1674130"/>
            <a:ext cx="5643977" cy="200055"/>
          </a:xfrm>
          <a:prstGeom prst="rect">
            <a:avLst/>
          </a:prstGeom>
        </p:spPr>
        <p:txBody>
          <a:bodyPr wrap="square" lIns="0" tIns="0" rIns="0" bIns="0">
            <a:spAutoFit/>
          </a:bodyPr>
          <a:lstStyle/>
          <a:p>
            <a:r>
              <a:rPr lang="ru-RU" sz="1300" b="0" spc="-20" dirty="0">
                <a:latin typeface="SB Sans Text Semibold" panose="020B0703040504020204" pitchFamily="34" charset="-52"/>
                <a:cs typeface="SB Sans Text Semibold" panose="020B0703040504020204" pitchFamily="34" charset="-52"/>
              </a:rPr>
              <a:t>Дизтопливо: чистая цена экспорта и </a:t>
            </a:r>
            <a:r>
              <a:rPr lang="ru-RU" sz="1300" b="0" spc="-20" dirty="0" smtClean="0">
                <a:latin typeface="SB Sans Text Semibold" panose="020B0703040504020204" pitchFamily="34" charset="-52"/>
                <a:cs typeface="SB Sans Text Semibold" panose="020B0703040504020204" pitchFamily="34" charset="-52"/>
              </a:rPr>
              <a:t>внутреннего рынка</a:t>
            </a:r>
            <a:r>
              <a:rPr lang="ru-RU" sz="1300" b="0" spc="-20" dirty="0">
                <a:latin typeface="SB Sans Text Semibold" panose="020B0703040504020204" pitchFamily="34" charset="-52"/>
                <a:cs typeface="SB Sans Text Semibold" panose="020B0703040504020204" pitchFamily="34" charset="-52"/>
              </a:rPr>
              <a:t>, руб./т</a:t>
            </a:r>
          </a:p>
        </p:txBody>
      </p:sp>
      <p:pic>
        <p:nvPicPr>
          <p:cNvPr id="11" name="Рисунок 3"/>
          <p:cNvPicPr>
            <a:picLocks noChangeAspect="1"/>
          </p:cNvPicPr>
          <p:nvPr/>
        </p:nvPicPr>
        <p:blipFill>
          <a:blip r:embed="rId2"/>
          <a:stretch>
            <a:fillRect/>
          </a:stretch>
        </p:blipFill>
        <p:spPr>
          <a:xfrm>
            <a:off x="693119" y="2231016"/>
            <a:ext cx="4764024" cy="3014472"/>
          </a:xfrm>
          <a:prstGeom prst="rect">
            <a:avLst/>
          </a:prstGeom>
        </p:spPr>
      </p:pic>
      <p:pic>
        <p:nvPicPr>
          <p:cNvPr id="10"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175" y="1881805"/>
            <a:ext cx="5218871" cy="388371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8764" y="1874185"/>
            <a:ext cx="5218871" cy="388371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7"/>
          <p:cNvSpPr>
            <a:spLocks noChangeArrowheads="1"/>
          </p:cNvSpPr>
          <p:nvPr/>
        </p:nvSpPr>
        <p:spPr bwMode="auto">
          <a:xfrm>
            <a:off x="581594" y="589037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15" name="Rectangle 7"/>
          <p:cNvSpPr>
            <a:spLocks noChangeArrowheads="1"/>
          </p:cNvSpPr>
          <p:nvPr/>
        </p:nvSpPr>
        <p:spPr bwMode="auto">
          <a:xfrm>
            <a:off x="6304183" y="589037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Tree>
    <p:extLst>
      <p:ext uri="{BB962C8B-B14F-4D97-AF65-F5344CB8AC3E}">
        <p14:creationId xmlns:p14="http://schemas.microsoft.com/office/powerpoint/2010/main" val="3349607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CEBFBA56-A4BD-C442-82E8-661DF63B46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372"/>
          <a:stretch/>
        </p:blipFill>
        <p:spPr>
          <a:xfrm>
            <a:off x="649820" y="893"/>
            <a:ext cx="11539005" cy="6856214"/>
          </a:xfrm>
          <a:prstGeom prst="rect">
            <a:avLst/>
          </a:prstGeom>
        </p:spPr>
      </p:pic>
      <p:sp>
        <p:nvSpPr>
          <p:cNvPr id="7" name="Прямоугольник">
            <a:extLst>
              <a:ext uri="{FF2B5EF4-FFF2-40B4-BE49-F238E27FC236}">
                <a16:creationId xmlns:a16="http://schemas.microsoft.com/office/drawing/2014/main" id="{FC3CDD8B-663C-4A46-9BAD-82CBEF94D6BA}"/>
              </a:ext>
            </a:extLst>
          </p:cNvPr>
          <p:cNvSpPr/>
          <p:nvPr/>
        </p:nvSpPr>
        <p:spPr>
          <a:xfrm>
            <a:off x="-1015765" y="-5086098"/>
            <a:ext cx="9466818" cy="16382665"/>
          </a:xfrm>
          <a:prstGeom prst="rect">
            <a:avLst/>
          </a:prstGeom>
          <a:gradFill>
            <a:gsLst>
              <a:gs pos="50843">
                <a:srgbClr val="FFFFFF"/>
              </a:gs>
              <a:gs pos="78055">
                <a:srgbClr val="FFFFFF">
                  <a:alpha val="50000"/>
                </a:srgbClr>
              </a:gs>
              <a:gs pos="100000">
                <a:srgbClr val="FFFFFF">
                  <a:alpha val="0"/>
                </a:srgbClr>
              </a:gs>
            </a:gsLst>
            <a:path>
              <a:fillToRect l="-4239" t="49577" r="104239" b="50422"/>
            </a:path>
          </a:gradFill>
          <a:ln w="12700">
            <a:miter lim="400000"/>
          </a:ln>
        </p:spPr>
        <p:txBody>
          <a:bodyPr lIns="45706" tIns="45706" rIns="45706" bIns="45706" anchor="ctr"/>
          <a:lstStyle/>
          <a:p>
            <a:endParaRPr/>
          </a:p>
        </p:txBody>
      </p:sp>
      <p:sp>
        <p:nvSpPr>
          <p:cNvPr id="17" name="Rectangle 16"/>
          <p:cNvSpPr/>
          <p:nvPr/>
        </p:nvSpPr>
        <p:spPr>
          <a:xfrm>
            <a:off x="859855" y="291830"/>
            <a:ext cx="2145992" cy="932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p:cNvSpPr txBox="1"/>
          <p:nvPr/>
        </p:nvSpPr>
        <p:spPr>
          <a:xfrm>
            <a:off x="1163637" y="2515955"/>
            <a:ext cx="9286056" cy="436017"/>
          </a:xfrm>
          <a:prstGeom prst="rect">
            <a:avLst/>
          </a:prstGeom>
          <a:noFill/>
        </p:spPr>
        <p:txBody>
          <a:bodyPr wrap="square" lIns="0" tIns="0" rIns="0" bIns="0" rtlCol="0">
            <a:spAutoFit/>
          </a:bodyPr>
          <a:lstStyle/>
          <a:p>
            <a:pPr>
              <a:lnSpc>
                <a:spcPts val="3400"/>
              </a:lnSpc>
            </a:pPr>
            <a:r>
              <a:rPr lang="ru-RU" sz="3100" b="0" dirty="0">
                <a:latin typeface="SB Sans Text Semibold" panose="020B0703040504020204" pitchFamily="34" charset="-52"/>
                <a:cs typeface="SB Sans Text Semibold" panose="020B0703040504020204" pitchFamily="34" charset="-52"/>
              </a:rPr>
              <a:t>Приложения</a:t>
            </a:r>
          </a:p>
        </p:txBody>
      </p:sp>
      <p:pic>
        <p:nvPicPr>
          <p:cNvPr id="8" name="Object 3" descr="Object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3637" y="668326"/>
            <a:ext cx="1495481" cy="307484"/>
          </a:xfrm>
          <a:prstGeom prst="rect">
            <a:avLst/>
          </a:prstGeom>
          <a:ln w="12700">
            <a:miter lim="400000"/>
          </a:ln>
        </p:spPr>
      </p:pic>
    </p:spTree>
    <p:extLst>
      <p:ext uri="{BB962C8B-B14F-4D97-AF65-F5344CB8AC3E}">
        <p14:creationId xmlns:p14="http://schemas.microsoft.com/office/powerpoint/2010/main" val="596451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034" y="2045345"/>
            <a:ext cx="5421796" cy="33333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2387" y="2033520"/>
            <a:ext cx="5421796" cy="3333336"/>
          </a:xfrm>
          <a:prstGeom prst="rect">
            <a:avLst/>
          </a:prstGeom>
          <a:noFill/>
          <a:extLst>
            <a:ext uri="{909E8E84-426E-40DD-AFC4-6F175D3DCCD1}">
              <a14:hiddenFill xmlns:a14="http://schemas.microsoft.com/office/drawing/2010/main">
                <a:solidFill>
                  <a:srgbClr val="FFFFFF"/>
                </a:solidFill>
              </a14:hiddenFill>
            </a:ext>
          </a:extLst>
        </p:spPr>
      </p:pic>
      <p:sp>
        <p:nvSpPr>
          <p:cNvPr id="20" name="Заголовок 19"/>
          <p:cNvSpPr>
            <a:spLocks noGrp="1"/>
          </p:cNvSpPr>
          <p:nvPr>
            <p:ph type="title"/>
          </p:nvPr>
        </p:nvSpPr>
        <p:spPr/>
        <p:txBody>
          <a:bodyPr/>
          <a:lstStyle/>
          <a:p>
            <a:r>
              <a:rPr lang="ru-RU" dirty="0"/>
              <a:t>Структура мирового спроса на нефть до пандемии covid-19</a:t>
            </a:r>
          </a:p>
        </p:txBody>
      </p:sp>
      <p:sp>
        <p:nvSpPr>
          <p:cNvPr id="3" name="Rectangle 2"/>
          <p:cNvSpPr/>
          <p:nvPr/>
        </p:nvSpPr>
        <p:spPr>
          <a:xfrm>
            <a:off x="581593" y="1034248"/>
            <a:ext cx="11154387" cy="179536"/>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Под мировым «спросом на нефть» в основном подразумевается совокупный спрос на все нефтепродукты производимые из нефти</a:t>
            </a:r>
          </a:p>
        </p:txBody>
      </p:sp>
      <p:sp>
        <p:nvSpPr>
          <p:cNvPr id="21" name="Прямоугольник 91"/>
          <p:cNvSpPr/>
          <p:nvPr/>
        </p:nvSpPr>
        <p:spPr>
          <a:xfrm>
            <a:off x="581594" y="1674130"/>
            <a:ext cx="8748386"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Мировой спрос с разбивкой на нефтепродукты и сектора в 2019 году, млн </a:t>
            </a:r>
            <a:r>
              <a:rPr lang="ru-RU" sz="1300" b="0" dirty="0" err="1">
                <a:latin typeface="SB Sans Text Semibold" panose="020B0703040504020204" pitchFamily="34" charset="-52"/>
                <a:cs typeface="SB Sans Text Semibold" panose="020B0703040504020204" pitchFamily="34" charset="-52"/>
              </a:rPr>
              <a:t>барр</a:t>
            </a:r>
            <a:r>
              <a:rPr lang="ru-RU" sz="1300" b="0" dirty="0">
                <a:latin typeface="SB Sans Text Semibold" panose="020B0703040504020204" pitchFamily="34" charset="-52"/>
                <a:cs typeface="SB Sans Text Semibold" panose="020B0703040504020204" pitchFamily="34" charset="-52"/>
              </a:rPr>
              <a:t> в сутки</a:t>
            </a:r>
          </a:p>
        </p:txBody>
      </p:sp>
      <p:sp>
        <p:nvSpPr>
          <p:cNvPr id="27" name="Rectangle 7"/>
          <p:cNvSpPr>
            <a:spLocks noChangeArrowheads="1"/>
          </p:cNvSpPr>
          <p:nvPr/>
        </p:nvSpPr>
        <p:spPr bwMode="auto">
          <a:xfrm>
            <a:off x="581594" y="5252979"/>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Tree>
    <p:extLst>
      <p:ext uri="{BB962C8B-B14F-4D97-AF65-F5344CB8AC3E}">
        <p14:creationId xmlns:p14="http://schemas.microsoft.com/office/powerpoint/2010/main" val="1034812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1428412" y="61722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Line 6"/>
          <p:cNvSpPr>
            <a:spLocks noChangeShapeType="1"/>
          </p:cNvSpPr>
          <p:nvPr/>
        </p:nvSpPr>
        <p:spPr bwMode="auto">
          <a:xfrm>
            <a:off x="952499" y="1666151"/>
            <a:ext cx="10315575" cy="0"/>
          </a:xfrm>
          <a:prstGeom prst="line">
            <a:avLst/>
          </a:prstGeom>
          <a:noFill/>
          <a:ln w="31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endParaRPr lang="en-US" b="0"/>
          </a:p>
        </p:txBody>
      </p:sp>
      <p:sp>
        <p:nvSpPr>
          <p:cNvPr id="15" name="TextBox 14"/>
          <p:cNvSpPr txBox="1"/>
          <p:nvPr/>
        </p:nvSpPr>
        <p:spPr>
          <a:xfrm>
            <a:off x="952500" y="1390650"/>
            <a:ext cx="5029200" cy="184666"/>
          </a:xfrm>
          <a:prstGeom prst="rect">
            <a:avLst/>
          </a:prstGeom>
          <a:noFill/>
        </p:spPr>
        <p:txBody>
          <a:bodyPr wrap="square" lIns="0" tIns="0" rIns="0" bIns="0" rtlCol="0">
            <a:spAutoFit/>
          </a:bodyPr>
          <a:lstStyle/>
          <a:p>
            <a:r>
              <a:rPr lang="ru-RU" sz="1200" b="0" dirty="0">
                <a:latin typeface="SB Sans Text Semibold" pitchFamily="34" charset="-52"/>
                <a:cs typeface="SB Sans Text Semibold" pitchFamily="34" charset="-52"/>
              </a:rPr>
              <a:t>Аналитическое управление</a:t>
            </a:r>
          </a:p>
        </p:txBody>
      </p:sp>
      <p:sp>
        <p:nvSpPr>
          <p:cNvPr id="7" name="TextBox 6"/>
          <p:cNvSpPr txBox="1"/>
          <p:nvPr/>
        </p:nvSpPr>
        <p:spPr>
          <a:xfrm>
            <a:off x="952500" y="1838325"/>
            <a:ext cx="5029200" cy="4016484"/>
          </a:xfrm>
          <a:prstGeom prst="rect">
            <a:avLst/>
          </a:prstGeom>
          <a:noFill/>
        </p:spPr>
        <p:txBody>
          <a:bodyPr wrap="square" lIns="0" tIns="0" rIns="0" bIns="0" rtlCol="0">
            <a:spAutoFit/>
          </a:bodyPr>
          <a:lstStyle/>
          <a:p>
            <a:pPr>
              <a:tabLst>
                <a:tab pos="2970213" algn="l"/>
                <a:tab pos="5029200" algn="r"/>
              </a:tabLst>
            </a:pPr>
            <a:r>
              <a:rPr lang="ru-RU" sz="900" b="0" dirty="0">
                <a:latin typeface="SB Sans Text Semibold" pitchFamily="34" charset="-52"/>
                <a:cs typeface="SB Sans Text Semibold" pitchFamily="34" charset="-52"/>
              </a:rPr>
              <a:t>Старший управляющий директор – </a:t>
            </a:r>
            <a:r>
              <a:rPr lang="ru-RU" sz="900" b="0" dirty="0" smtClean="0">
                <a:latin typeface="SB Sans Text Semibold" pitchFamily="34" charset="-52"/>
                <a:cs typeface="SB Sans Text Semibold" pitchFamily="34" charset="-52"/>
              </a:rPr>
              <a:t/>
            </a:r>
            <a:br>
              <a:rPr lang="ru-RU" sz="900" b="0" dirty="0" smtClean="0">
                <a:latin typeface="SB Sans Text Semibold" pitchFamily="34" charset="-52"/>
                <a:cs typeface="SB Sans Text Semibold" pitchFamily="34" charset="-52"/>
              </a:rPr>
            </a:br>
            <a:r>
              <a:rPr lang="ru-RU" sz="900" b="0" dirty="0" smtClean="0">
                <a:latin typeface="SB Sans Text Semibold" pitchFamily="34" charset="-52"/>
                <a:cs typeface="SB Sans Text Semibold" pitchFamily="34" charset="-52"/>
              </a:rPr>
              <a:t>директор </a:t>
            </a:r>
            <a:r>
              <a:rPr lang="ru-RU" sz="900" b="0" dirty="0">
                <a:latin typeface="SB Sans Text Semibold" pitchFamily="34" charset="-52"/>
                <a:cs typeface="SB Sans Text Semibold" pitchFamily="34" charset="-52"/>
              </a:rPr>
              <a:t>управления	</a:t>
            </a:r>
            <a:r>
              <a:rPr lang="ru-RU" sz="900" b="0" dirty="0">
                <a:latin typeface="SB Sans Text Light" panose="020B0303040504020204" pitchFamily="34" charset="-52"/>
                <a:cs typeface="SB Sans Text Light" panose="020B0303040504020204" pitchFamily="34" charset="-52"/>
              </a:rPr>
              <a:t>Наталья </a:t>
            </a:r>
            <a:r>
              <a:rPr lang="ru-RU" sz="900" b="0" dirty="0" smtClean="0">
                <a:latin typeface="SB Sans Text Light" panose="020B0303040504020204" pitchFamily="34" charset="-52"/>
                <a:cs typeface="SB Sans Text Light" panose="020B0303040504020204" pitchFamily="34" charset="-52"/>
              </a:rPr>
              <a:t>Загвоздина</a:t>
            </a:r>
          </a:p>
          <a:p>
            <a:pPr>
              <a:tabLst>
                <a:tab pos="2970213" algn="l"/>
                <a:tab pos="5029200" algn="r"/>
              </a:tabLst>
            </a:pPr>
            <a:endParaRPr lang="en-US" sz="900" b="0" dirty="0">
              <a:latin typeface="SB Sans Text Light" panose="020B0303040504020204" pitchFamily="34" charset="-52"/>
              <a:cs typeface="SB Sans Text Light" panose="020B0303040504020204" pitchFamily="34" charset="-52"/>
            </a:endParaRPr>
          </a:p>
          <a:p>
            <a:pPr>
              <a:tabLst>
                <a:tab pos="2970213" algn="l"/>
                <a:tab pos="5029200" algn="r"/>
              </a:tabLst>
            </a:pPr>
            <a:r>
              <a:rPr lang="ru-RU" sz="900" b="0" dirty="0">
                <a:latin typeface="SB Sans Text Semibold" pitchFamily="34" charset="-52"/>
                <a:cs typeface="SB Sans Text Semibold" pitchFamily="34" charset="-52"/>
              </a:rPr>
              <a:t>Экономика</a:t>
            </a: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Исполнительный директор – главный экономист	Антон Струченевский</a:t>
            </a: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Исполнительный директор – старший экономист	Родион Ломиворотов, CFA</a:t>
            </a: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Экономист	Артем Виноградов</a:t>
            </a: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Младший экономист	Дмитрий </a:t>
            </a:r>
            <a:r>
              <a:rPr lang="ru-RU" sz="900" b="0" dirty="0" err="1">
                <a:latin typeface="SB Sans Text Light" panose="020B0303040504020204" pitchFamily="34" charset="-52"/>
                <a:cs typeface="SB Sans Text Light" panose="020B0303040504020204" pitchFamily="34" charset="-52"/>
              </a:rPr>
              <a:t>Фешин</a:t>
            </a:r>
            <a:endParaRPr lang="ru-RU" sz="900" b="0" dirty="0">
              <a:latin typeface="SB Sans Text Light" panose="020B0303040504020204" pitchFamily="34" charset="-52"/>
              <a:cs typeface="SB Sans Text Light" panose="020B0303040504020204" pitchFamily="34" charset="-52"/>
            </a:endParaRPr>
          </a:p>
          <a:p>
            <a:pPr>
              <a:tabLst>
                <a:tab pos="2970213" algn="l"/>
                <a:tab pos="5029200" algn="r"/>
              </a:tabLst>
            </a:pPr>
            <a:endParaRPr lang="ru-RU" sz="900" b="0" dirty="0" smtClean="0">
              <a:latin typeface="SB Sans Text Semibold" pitchFamily="34" charset="-52"/>
              <a:cs typeface="SB Sans Text Semibold" pitchFamily="34" charset="-52"/>
            </a:endParaRPr>
          </a:p>
          <a:p>
            <a:pPr>
              <a:tabLst>
                <a:tab pos="2970213" algn="l"/>
                <a:tab pos="5029200" algn="r"/>
              </a:tabLst>
            </a:pPr>
            <a:r>
              <a:rPr lang="ru-RU" sz="900" b="0" dirty="0" smtClean="0">
                <a:latin typeface="SB Sans Text Semibold" pitchFamily="34" charset="-52"/>
                <a:cs typeface="SB Sans Text Semibold" pitchFamily="34" charset="-52"/>
              </a:rPr>
              <a:t>Анализ рынка акций</a:t>
            </a:r>
            <a:endParaRPr lang="ru-RU" sz="900" b="0" dirty="0">
              <a:latin typeface="SB Sans Text Semibold" pitchFamily="34" charset="-52"/>
              <a:cs typeface="SB Sans Text Semibold" pitchFamily="34" charset="-52"/>
            </a:endParaRPr>
          </a:p>
          <a:p>
            <a:pPr>
              <a:tabLst>
                <a:tab pos="2970213" algn="l"/>
                <a:tab pos="5029200" algn="r"/>
              </a:tabLst>
            </a:pPr>
            <a:r>
              <a:rPr lang="ru-RU" sz="900" b="0" dirty="0" smtClean="0">
                <a:latin typeface="SB Sans Text Light" panose="020B0303040504020204" pitchFamily="34" charset="-52"/>
                <a:cs typeface="SB Sans Text Light" panose="020B0303040504020204" pitchFamily="34" charset="-52"/>
              </a:rPr>
              <a:t>Управляющий </a:t>
            </a:r>
            <a:r>
              <a:rPr lang="ru-RU" sz="900" b="0" dirty="0">
                <a:latin typeface="SB Sans Text Light" panose="020B0303040504020204" pitchFamily="34" charset="-52"/>
                <a:cs typeface="SB Sans Text Light" panose="020B0303040504020204" pitchFamily="34" charset="-52"/>
              </a:rPr>
              <a:t>директор – начальник отдела	</a:t>
            </a:r>
            <a:r>
              <a:rPr lang="ru-RU" sz="900" b="0" dirty="0" smtClean="0">
                <a:latin typeface="SB Sans Text Light" panose="020B0303040504020204" pitchFamily="34" charset="-52"/>
                <a:cs typeface="SB Sans Text Light" panose="020B0303040504020204" pitchFamily="34" charset="-52"/>
              </a:rPr>
              <a:t>Геннадий </a:t>
            </a:r>
            <a:r>
              <a:rPr lang="ru-RU" sz="900" b="0" dirty="0">
                <a:latin typeface="SB Sans Text Light" panose="020B0303040504020204" pitchFamily="34" charset="-52"/>
                <a:cs typeface="SB Sans Text Light" panose="020B0303040504020204" pitchFamily="34" charset="-52"/>
              </a:rPr>
              <a:t>Суханов</a:t>
            </a:r>
          </a:p>
          <a:p>
            <a:pPr>
              <a:tabLst>
                <a:tab pos="2970213" algn="l"/>
                <a:tab pos="5029200" algn="r"/>
              </a:tabLst>
            </a:pPr>
            <a:endParaRPr lang="ru-RU" sz="900" b="0" dirty="0" smtClean="0">
              <a:latin typeface="SB Sans Text Semibold" pitchFamily="34" charset="-52"/>
              <a:cs typeface="SB Sans Text Semibold" pitchFamily="34" charset="-52"/>
            </a:endParaRPr>
          </a:p>
          <a:p>
            <a:pPr>
              <a:tabLst>
                <a:tab pos="2970213" algn="l"/>
                <a:tab pos="5029200" algn="r"/>
              </a:tabLst>
            </a:pPr>
            <a:r>
              <a:rPr lang="ru-RU" sz="900" b="0" dirty="0" smtClean="0">
                <a:latin typeface="SB Sans Text Semibold" pitchFamily="34" charset="-52"/>
                <a:cs typeface="SB Sans Text Semibold" pitchFamily="34" charset="-52"/>
              </a:rPr>
              <a:t>Стратегия </a:t>
            </a:r>
            <a:r>
              <a:rPr lang="ru-RU" sz="900" b="0" dirty="0">
                <a:latin typeface="SB Sans Text Semibold" pitchFamily="34" charset="-52"/>
                <a:cs typeface="SB Sans Text Semibold" pitchFamily="34" charset="-52"/>
              </a:rPr>
              <a:t>по рынку акций</a:t>
            </a: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Исполнительный директор – старший аналитик	Андрей Крылов</a:t>
            </a: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Аналитик	</a:t>
            </a:r>
            <a:r>
              <a:rPr lang="ru-RU" sz="900" b="0" dirty="0" smtClean="0">
                <a:latin typeface="SB Sans Text Light" panose="020B0303040504020204" pitchFamily="34" charset="-52"/>
                <a:cs typeface="SB Sans Text Light" panose="020B0303040504020204" pitchFamily="34" charset="-52"/>
              </a:rPr>
              <a:t>Ренат Хайрулин</a:t>
            </a:r>
            <a:endParaRPr lang="ru-RU" sz="900" b="0" dirty="0">
              <a:latin typeface="SB Sans Text Light" panose="020B0303040504020204" pitchFamily="34" charset="-52"/>
              <a:cs typeface="SB Sans Text Light" panose="020B0303040504020204" pitchFamily="34" charset="-52"/>
            </a:endParaRPr>
          </a:p>
          <a:p>
            <a:pPr>
              <a:tabLst>
                <a:tab pos="2970213" algn="l"/>
                <a:tab pos="5029200" algn="r"/>
              </a:tabLst>
            </a:pPr>
            <a:endParaRPr lang="en-US" sz="900" b="0" dirty="0">
              <a:latin typeface="SB Sans Text Semibold" pitchFamily="34" charset="-52"/>
              <a:cs typeface="SB Sans Text Semibold" pitchFamily="34" charset="-52"/>
            </a:endParaRPr>
          </a:p>
          <a:p>
            <a:pPr>
              <a:tabLst>
                <a:tab pos="2970213" algn="l"/>
                <a:tab pos="5029200" algn="r"/>
              </a:tabLst>
            </a:pPr>
            <a:r>
              <a:rPr lang="ru-RU" sz="900" b="0" dirty="0" smtClean="0">
                <a:latin typeface="SB Sans Text Semibold" pitchFamily="34" charset="-52"/>
                <a:cs typeface="SB Sans Text Semibold" pitchFamily="34" charset="-52"/>
              </a:rPr>
              <a:t>Нефть </a:t>
            </a:r>
            <a:r>
              <a:rPr lang="ru-RU" sz="900" b="0" dirty="0">
                <a:latin typeface="SB Sans Text Semibold" pitchFamily="34" charset="-52"/>
                <a:cs typeface="SB Sans Text Semibold" pitchFamily="34" charset="-52"/>
              </a:rPr>
              <a:t>и газ</a:t>
            </a: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Управляющий директор – начальник отдела	</a:t>
            </a:r>
            <a:r>
              <a:rPr lang="ru-RU" sz="900" b="0" dirty="0" smtClean="0">
                <a:latin typeface="SB Sans Text Light" panose="020B0303040504020204" pitchFamily="34" charset="-52"/>
                <a:cs typeface="SB Sans Text Light" panose="020B0303040504020204" pitchFamily="34" charset="-52"/>
              </a:rPr>
              <a:t>Геннадий Суханов</a:t>
            </a:r>
            <a:endParaRPr lang="en-US" sz="900" b="0" dirty="0" smtClean="0">
              <a:latin typeface="SB Sans Text Light" panose="020B0303040504020204" pitchFamily="34" charset="-52"/>
              <a:cs typeface="SB Sans Text Light" panose="020B0303040504020204" pitchFamily="34" charset="-52"/>
            </a:endParaRPr>
          </a:p>
          <a:p>
            <a:pPr>
              <a:tabLst>
                <a:tab pos="2970213" algn="l"/>
                <a:tab pos="5029200" algn="r"/>
              </a:tabLst>
            </a:pPr>
            <a:r>
              <a:rPr lang="ru-RU" sz="900" b="0" dirty="0">
                <a:latin typeface="SB Sans Text Light" panose="020B0303040504020204" pitchFamily="34" charset="-52"/>
                <a:cs typeface="SB Sans Text Light" panose="020B0303040504020204" pitchFamily="34" charset="-52"/>
              </a:rPr>
              <a:t>Аналитик	</a:t>
            </a:r>
            <a:r>
              <a:rPr lang="ru-RU" sz="900" b="0" dirty="0" smtClean="0">
                <a:latin typeface="SB Sans Text Light" panose="020B0303040504020204" pitchFamily="34" charset="-52"/>
                <a:cs typeface="SB Sans Text Light" panose="020B0303040504020204" pitchFamily="34" charset="-52"/>
              </a:rPr>
              <a:t>Артур Григорян</a:t>
            </a:r>
            <a:endParaRPr lang="ru-RU" sz="900" b="0" dirty="0">
              <a:latin typeface="SB Sans Text Light" panose="020B0303040504020204" pitchFamily="34" charset="-52"/>
              <a:cs typeface="SB Sans Text Light" panose="020B0303040504020204" pitchFamily="34" charset="-52"/>
            </a:endParaRPr>
          </a:p>
          <a:p>
            <a:pPr>
              <a:tabLst>
                <a:tab pos="2970213" algn="l"/>
                <a:tab pos="5029200" algn="r"/>
              </a:tabLst>
            </a:pPr>
            <a:endParaRPr lang="en-US" sz="900" b="0" dirty="0" smtClean="0">
              <a:latin typeface="SB Sans Text Semibold" pitchFamily="34" charset="-52"/>
              <a:cs typeface="SB Sans Text Semibold" pitchFamily="34" charset="-52"/>
            </a:endParaRPr>
          </a:p>
          <a:p>
            <a:pPr>
              <a:tabLst>
                <a:tab pos="2970213" algn="l"/>
                <a:tab pos="5029200" algn="r"/>
              </a:tabLst>
            </a:pPr>
            <a:r>
              <a:rPr lang="ru-RU" sz="900" b="0" dirty="0" smtClean="0">
                <a:latin typeface="SB Sans Text Semibold" pitchFamily="34" charset="-52"/>
                <a:cs typeface="SB Sans Text Semibold" pitchFamily="34" charset="-52"/>
              </a:rPr>
              <a:t>Финансовый сектор</a:t>
            </a:r>
            <a:r>
              <a:rPr lang="ru-RU" sz="900" b="0" dirty="0" smtClean="0">
                <a:latin typeface="SB Sans Text Light" panose="020B0303040504020204" pitchFamily="34" charset="-52"/>
                <a:cs typeface="SB Sans Text Light" panose="020B0303040504020204" pitchFamily="34" charset="-52"/>
              </a:rPr>
              <a:t/>
            </a:r>
            <a:br>
              <a:rPr lang="ru-RU" sz="900" b="0" dirty="0" smtClean="0">
                <a:latin typeface="SB Sans Text Light" panose="020B0303040504020204" pitchFamily="34" charset="-52"/>
                <a:cs typeface="SB Sans Text Light" panose="020B0303040504020204" pitchFamily="34" charset="-52"/>
              </a:rPr>
            </a:br>
            <a:r>
              <a:rPr lang="ru-RU" sz="900" b="0" dirty="0" smtClean="0">
                <a:latin typeface="SB Sans Text Light" panose="020B0303040504020204" pitchFamily="34" charset="-52"/>
                <a:cs typeface="SB Sans Text Light" panose="020B0303040504020204" pitchFamily="34" charset="-52"/>
              </a:rPr>
              <a:t>Аналитик</a:t>
            </a:r>
            <a:r>
              <a:rPr lang="ru-RU" sz="900" b="0" dirty="0">
                <a:latin typeface="SB Sans Text Light" panose="020B0303040504020204" pitchFamily="34" charset="-52"/>
                <a:cs typeface="SB Sans Text Light" panose="020B0303040504020204" pitchFamily="34" charset="-52"/>
              </a:rPr>
              <a:t>	Андрей </a:t>
            </a:r>
            <a:r>
              <a:rPr lang="ru-RU" sz="900" b="0" dirty="0" smtClean="0">
                <a:latin typeface="SB Sans Text Light" panose="020B0303040504020204" pitchFamily="34" charset="-52"/>
                <a:cs typeface="SB Sans Text Light" panose="020B0303040504020204" pitchFamily="34" charset="-52"/>
              </a:rPr>
              <a:t>Ахатов</a:t>
            </a:r>
          </a:p>
          <a:p>
            <a:pPr>
              <a:tabLst>
                <a:tab pos="2970213" algn="l"/>
                <a:tab pos="5029200" algn="r"/>
              </a:tabLst>
            </a:pPr>
            <a:endParaRPr lang="en-US" sz="900" b="0" dirty="0" smtClean="0">
              <a:latin typeface="SB Sans Text Semibold" pitchFamily="34" charset="-52"/>
              <a:cs typeface="SB Sans Text Semibold" pitchFamily="34" charset="-52"/>
            </a:endParaRPr>
          </a:p>
          <a:p>
            <a:pPr>
              <a:tabLst>
                <a:tab pos="2970213" algn="l"/>
                <a:tab pos="5029200" algn="r"/>
              </a:tabLst>
            </a:pPr>
            <a:r>
              <a:rPr lang="ru-RU" sz="900" b="0" dirty="0" smtClean="0">
                <a:latin typeface="SB Sans Text Semibold" pitchFamily="34" charset="-52"/>
                <a:cs typeface="SB Sans Text Semibold" pitchFamily="34" charset="-52"/>
              </a:rPr>
              <a:t>Интернет</a:t>
            </a:r>
            <a:r>
              <a:rPr lang="ru-RU" sz="900" b="0" dirty="0">
                <a:latin typeface="SB Sans Text Semibold" pitchFamily="34" charset="-52"/>
                <a:cs typeface="SB Sans Text Semibold" pitchFamily="34" charset="-52"/>
              </a:rPr>
              <a:t>, телекоммуникации</a:t>
            </a:r>
          </a:p>
          <a:p>
            <a:pPr>
              <a:tabLst>
                <a:tab pos="2970213" algn="l"/>
                <a:tab pos="5029200" algn="r"/>
              </a:tabLst>
            </a:pPr>
            <a:r>
              <a:rPr lang="ru-RU" sz="900" b="0" dirty="0" smtClean="0">
                <a:latin typeface="SB Sans Text Light" pitchFamily="34" charset="-52"/>
                <a:cs typeface="SB Sans Text Light" pitchFamily="34" charset="-52"/>
              </a:rPr>
              <a:t>Исполнительный </a:t>
            </a:r>
            <a:r>
              <a:rPr lang="ru-RU" sz="900" b="0" dirty="0">
                <a:latin typeface="SB Sans Text Light" pitchFamily="34" charset="-52"/>
                <a:cs typeface="SB Sans Text Light" pitchFamily="34" charset="-52"/>
              </a:rPr>
              <a:t>директор – старший аналитик	</a:t>
            </a:r>
            <a:r>
              <a:rPr lang="ru-RU" sz="900" b="0" dirty="0" smtClean="0">
                <a:latin typeface="SB Sans Text Light" pitchFamily="34" charset="-52"/>
                <a:cs typeface="SB Sans Text Light" pitchFamily="34" charset="-52"/>
              </a:rPr>
              <a:t>Максим Кондратьев</a:t>
            </a:r>
            <a:endParaRPr lang="en-US" sz="900" b="0" dirty="0" smtClean="0">
              <a:latin typeface="SB Sans Text Light" pitchFamily="34" charset="-52"/>
              <a:cs typeface="SB Sans Text Light" pitchFamily="34" charset="-52"/>
            </a:endParaRPr>
          </a:p>
          <a:p>
            <a:pPr>
              <a:tabLst>
                <a:tab pos="2970213" algn="l"/>
                <a:tab pos="5029200" algn="r"/>
              </a:tabLst>
            </a:pPr>
            <a:r>
              <a:rPr lang="ru-RU" sz="900" b="0" dirty="0" smtClean="0">
                <a:latin typeface="SB Sans Text Light" pitchFamily="34" charset="-52"/>
                <a:cs typeface="SB Sans Text Light" pitchFamily="34" charset="-52"/>
              </a:rPr>
              <a:t>Аналитик</a:t>
            </a:r>
            <a:r>
              <a:rPr lang="ru-RU" sz="900" b="0" dirty="0">
                <a:latin typeface="SB Sans Text Light" pitchFamily="34" charset="-52"/>
                <a:cs typeface="SB Sans Text Light" pitchFamily="34" charset="-52"/>
              </a:rPr>
              <a:t>	Дмитрий Трошин</a:t>
            </a:r>
            <a:br>
              <a:rPr lang="ru-RU" sz="900" b="0" dirty="0">
                <a:latin typeface="SB Sans Text Light" pitchFamily="34" charset="-52"/>
                <a:cs typeface="SB Sans Text Light" pitchFamily="34" charset="-52"/>
              </a:rPr>
            </a:br>
            <a:endParaRPr lang="ru-RU" sz="900" b="0" dirty="0" smtClean="0">
              <a:latin typeface="SB Sans Text Semibold" pitchFamily="34" charset="-52"/>
              <a:cs typeface="SB Sans Text Semibold" pitchFamily="34" charset="-52"/>
            </a:endParaRPr>
          </a:p>
          <a:p>
            <a:pPr>
              <a:tabLst>
                <a:tab pos="2970213" algn="l"/>
                <a:tab pos="5029200" algn="r"/>
              </a:tabLst>
            </a:pPr>
            <a:r>
              <a:rPr lang="ru-RU" sz="900" b="0" dirty="0" smtClean="0">
                <a:latin typeface="SB Sans Text Semibold" pitchFamily="34" charset="-52"/>
                <a:cs typeface="SB Sans Text Semibold" pitchFamily="34" charset="-52"/>
              </a:rPr>
              <a:t>Металлургия</a:t>
            </a:r>
            <a:endParaRPr lang="ru-RU" sz="900" b="0" dirty="0">
              <a:latin typeface="SB Sans Text Semibold" pitchFamily="34" charset="-52"/>
              <a:cs typeface="SB Sans Text Semibold" pitchFamily="34" charset="-52"/>
            </a:endParaRPr>
          </a:p>
          <a:p>
            <a:pPr>
              <a:tabLst>
                <a:tab pos="2970213" algn="l"/>
                <a:tab pos="5029200" algn="r"/>
              </a:tabLst>
            </a:pPr>
            <a:r>
              <a:rPr lang="ru-RU" sz="900" b="0" dirty="0">
                <a:latin typeface="SB Sans Text Light" pitchFamily="34" charset="-52"/>
                <a:cs typeface="SB Sans Text Light" pitchFamily="34" charset="-52"/>
              </a:rPr>
              <a:t>Исполнительный директор – старший аналитик 	Мария </a:t>
            </a:r>
            <a:r>
              <a:rPr lang="ru-RU" sz="900" b="0" dirty="0" smtClean="0">
                <a:latin typeface="SB Sans Text Light" pitchFamily="34" charset="-52"/>
                <a:cs typeface="SB Sans Text Light" pitchFamily="34" charset="-52"/>
              </a:rPr>
              <a:t>Мартынова</a:t>
            </a:r>
            <a:endParaRPr lang="ru-RU" sz="900" b="0" dirty="0">
              <a:latin typeface="SB Sans Text Light" pitchFamily="34" charset="-52"/>
              <a:cs typeface="SB Sans Text Light" pitchFamily="34" charset="-52"/>
            </a:endParaRPr>
          </a:p>
        </p:txBody>
      </p:sp>
      <p:sp>
        <p:nvSpPr>
          <p:cNvPr id="8" name="TextBox 7"/>
          <p:cNvSpPr txBox="1"/>
          <p:nvPr/>
        </p:nvSpPr>
        <p:spPr>
          <a:xfrm>
            <a:off x="6238875" y="1838325"/>
            <a:ext cx="5029200" cy="4154984"/>
          </a:xfrm>
          <a:prstGeom prst="rect">
            <a:avLst/>
          </a:prstGeom>
          <a:noFill/>
        </p:spPr>
        <p:txBody>
          <a:bodyPr wrap="square" lIns="0" tIns="0" rIns="0" bIns="0" rtlCol="0">
            <a:spAutoFit/>
          </a:bodyPr>
          <a:lstStyle/>
          <a:p>
            <a:pPr>
              <a:tabLst>
                <a:tab pos="1828800" algn="l"/>
                <a:tab pos="5029200" algn="r"/>
              </a:tabLst>
            </a:pPr>
            <a:endParaRPr lang="ru-RU" sz="900" b="0" dirty="0" smtClean="0">
              <a:latin typeface="SB Sans Text Light" pitchFamily="34" charset="-52"/>
              <a:cs typeface="SB Sans Text Light" pitchFamily="34" charset="-52"/>
            </a:endParaRPr>
          </a:p>
          <a:p>
            <a:pPr>
              <a:tabLst>
                <a:tab pos="1828800" algn="l"/>
                <a:tab pos="5029200" algn="r"/>
              </a:tabLst>
            </a:pPr>
            <a:endParaRPr lang="ru-RU" sz="900" b="0" dirty="0" smtClean="0">
              <a:latin typeface="SB Sans Text Light" pitchFamily="34" charset="-52"/>
              <a:cs typeface="SB Sans Text Light" pitchFamily="34" charset="-52"/>
            </a:endParaRPr>
          </a:p>
          <a:p>
            <a:pPr>
              <a:tabLst>
                <a:tab pos="1828800" algn="l"/>
                <a:tab pos="5029200" algn="r"/>
              </a:tabLst>
            </a:pPr>
            <a:endParaRPr lang="en-US" sz="900" b="0" dirty="0" smtClean="0">
              <a:latin typeface="SB Sans Text Light" pitchFamily="34" charset="-52"/>
              <a:cs typeface="SB Sans Text Light" pitchFamily="34" charset="-52"/>
            </a:endParaRPr>
          </a:p>
          <a:p>
            <a:pPr>
              <a:tabLst>
                <a:tab pos="2970213" algn="l"/>
                <a:tab pos="5029200" algn="r"/>
              </a:tabLst>
            </a:pPr>
            <a:r>
              <a:rPr lang="ru-RU" sz="900" b="0" dirty="0">
                <a:latin typeface="SB Sans Text Semibold" pitchFamily="34" charset="-52"/>
                <a:cs typeface="SB Sans Text Semibold" pitchFamily="34" charset="-52"/>
              </a:rPr>
              <a:t>Потребительский сектор</a:t>
            </a:r>
          </a:p>
          <a:p>
            <a:pPr>
              <a:tabLst>
                <a:tab pos="2970213" algn="l"/>
                <a:tab pos="5029200" algn="r"/>
              </a:tabLst>
            </a:pPr>
            <a:r>
              <a:rPr lang="ru-RU" sz="900" b="0" dirty="0" smtClean="0">
                <a:latin typeface="SB Sans Text Light" panose="020B0303040504020204" pitchFamily="34" charset="-52"/>
                <a:cs typeface="SB Sans Text Light" panose="020B0303040504020204" pitchFamily="34" charset="-52"/>
              </a:rPr>
              <a:t>Аналитик</a:t>
            </a:r>
            <a:r>
              <a:rPr lang="ru-RU" sz="900" b="0" dirty="0">
                <a:latin typeface="SB Sans Text Light" panose="020B0303040504020204" pitchFamily="34" charset="-52"/>
                <a:cs typeface="SB Sans Text Light" panose="020B0303040504020204" pitchFamily="34" charset="-52"/>
              </a:rPr>
              <a:t>	Екатерина Усанова</a:t>
            </a:r>
          </a:p>
          <a:p>
            <a:pPr>
              <a:tabLst>
                <a:tab pos="1828800" algn="l"/>
                <a:tab pos="5029200" algn="r"/>
              </a:tabLst>
            </a:pPr>
            <a:endParaRPr lang="en-US" sz="900" b="0" dirty="0">
              <a:latin typeface="SB Sans Text Light" pitchFamily="34" charset="-52"/>
              <a:cs typeface="SB Sans Text Light" pitchFamily="34" charset="-52"/>
            </a:endParaRPr>
          </a:p>
          <a:p>
            <a:pPr>
              <a:tabLst>
                <a:tab pos="2970213" algn="l"/>
                <a:tab pos="5029200" algn="r"/>
              </a:tabLst>
            </a:pPr>
            <a:r>
              <a:rPr lang="ru-RU" sz="900" b="0" dirty="0">
                <a:latin typeface="SB Sans Text Semibold" panose="020B0703040504020204" pitchFamily="34" charset="-52"/>
                <a:cs typeface="SB Sans Text Semibold" panose="020B0703040504020204" pitchFamily="34" charset="-52"/>
              </a:rPr>
              <a:t>Электроэнергетика, транспорт, машиностроение, недвижимость</a:t>
            </a:r>
          </a:p>
          <a:p>
            <a:pPr>
              <a:tabLst>
                <a:tab pos="2970213" algn="l"/>
                <a:tab pos="5029200" algn="r"/>
              </a:tabLst>
            </a:pPr>
            <a:r>
              <a:rPr lang="ru-RU" sz="900" b="0" dirty="0">
                <a:latin typeface="SB Sans Text Light" pitchFamily="34" charset="-52"/>
                <a:cs typeface="SB Sans Text Light" pitchFamily="34" charset="-52"/>
              </a:rPr>
              <a:t>Исполнительный директор – старший аналитик	Георгий Иванин</a:t>
            </a:r>
            <a:endParaRPr lang="en-US" sz="900" b="0" dirty="0">
              <a:latin typeface="SB Sans Text Light" pitchFamily="34" charset="-52"/>
              <a:cs typeface="SB Sans Text Light" pitchFamily="34" charset="-52"/>
            </a:endParaRPr>
          </a:p>
          <a:p>
            <a:pPr>
              <a:tabLst>
                <a:tab pos="2970213" algn="l"/>
                <a:tab pos="5029200" algn="r"/>
              </a:tabLst>
            </a:pPr>
            <a:r>
              <a:rPr lang="ru-RU" sz="900" b="0" dirty="0">
                <a:latin typeface="SB Sans Text Light" pitchFamily="34" charset="-52"/>
                <a:cs typeface="SB Sans Text Light" pitchFamily="34" charset="-52"/>
              </a:rPr>
              <a:t>Младший аналитик	Никита Ковалев</a:t>
            </a:r>
          </a:p>
          <a:p>
            <a:pPr>
              <a:tabLst>
                <a:tab pos="2970213" algn="l"/>
                <a:tab pos="5029200" algn="r"/>
              </a:tabLst>
            </a:pPr>
            <a:endParaRPr lang="ru-RU" sz="900" b="0" dirty="0" smtClean="0">
              <a:latin typeface="SB Sans Text Semibold" panose="020B0703040504020204" pitchFamily="34" charset="-52"/>
              <a:cs typeface="SB Sans Text Semibold" panose="020B0703040504020204" pitchFamily="34" charset="-52"/>
            </a:endParaRPr>
          </a:p>
          <a:p>
            <a:pPr>
              <a:tabLst>
                <a:tab pos="2970213" algn="l"/>
                <a:tab pos="5029200" algn="r"/>
              </a:tabLst>
            </a:pPr>
            <a:r>
              <a:rPr lang="ru-RU" sz="900" b="0" dirty="0">
                <a:latin typeface="SB Sans Text Semibold" panose="020B0703040504020204" pitchFamily="34" charset="-52"/>
                <a:cs typeface="SB Sans Text Semibold" panose="020B0703040504020204" pitchFamily="34" charset="-52"/>
              </a:rPr>
              <a:t>Компании средней и малой капитализации</a:t>
            </a:r>
          </a:p>
          <a:p>
            <a:pPr>
              <a:tabLst>
                <a:tab pos="2970213" algn="l"/>
                <a:tab pos="5029200" algn="r"/>
              </a:tabLst>
            </a:pPr>
            <a:r>
              <a:rPr lang="ru-RU" sz="900" b="0" dirty="0">
                <a:latin typeface="SB Sans Text Light" pitchFamily="34" charset="-52"/>
                <a:cs typeface="SB Sans Text Light" pitchFamily="34" charset="-52"/>
              </a:rPr>
              <a:t>Исполнительный директор – старший аналитик	София </a:t>
            </a:r>
            <a:r>
              <a:rPr lang="ru-RU" sz="900" b="0" dirty="0" smtClean="0">
                <a:latin typeface="SB Sans Text Light" pitchFamily="34" charset="-52"/>
                <a:cs typeface="SB Sans Text Light" pitchFamily="34" charset="-52"/>
              </a:rPr>
              <a:t>Кирсанова</a:t>
            </a:r>
            <a:r>
              <a:rPr lang="en-US" sz="900" b="0" dirty="0" smtClean="0">
                <a:latin typeface="SB Sans Text Light" panose="020B0303040504020204" pitchFamily="34" charset="-52"/>
                <a:cs typeface="SB Sans Text Light" panose="020B0303040504020204" pitchFamily="34" charset="-52"/>
              </a:rPr>
              <a:t>, </a:t>
            </a:r>
            <a:r>
              <a:rPr lang="en-US" sz="900" b="0" dirty="0">
                <a:latin typeface="SB Sans Text Light" panose="020B0303040504020204" pitchFamily="34" charset="-52"/>
                <a:cs typeface="SB Sans Text Light" panose="020B0303040504020204" pitchFamily="34" charset="-52"/>
              </a:rPr>
              <a:t>CFA</a:t>
            </a:r>
            <a:endParaRPr lang="ru-RU" sz="900" b="0" dirty="0">
              <a:latin typeface="SB Sans Text Light" pitchFamily="34" charset="-52"/>
              <a:cs typeface="SB Sans Text Light" pitchFamily="34" charset="-52"/>
            </a:endParaRPr>
          </a:p>
          <a:p>
            <a:pPr>
              <a:tabLst>
                <a:tab pos="2970213" algn="l"/>
                <a:tab pos="5029200" algn="r"/>
              </a:tabLst>
            </a:pPr>
            <a:endParaRPr lang="en-US" sz="900" b="0" dirty="0" smtClean="0">
              <a:latin typeface="SB Sans Text Light" pitchFamily="34" charset="-52"/>
              <a:cs typeface="SB Sans Text Light" pitchFamily="34" charset="-52"/>
            </a:endParaRPr>
          </a:p>
          <a:p>
            <a:pPr>
              <a:tabLst>
                <a:tab pos="2970213" algn="l"/>
                <a:tab pos="5029200" algn="r"/>
              </a:tabLst>
            </a:pPr>
            <a:r>
              <a:rPr lang="ru-RU" sz="900" b="0" dirty="0">
                <a:latin typeface="SB Sans Text Semibold" panose="020B0703040504020204" pitchFamily="34" charset="-52"/>
                <a:cs typeface="SB Sans Text Semibold" panose="020B0703040504020204" pitchFamily="34" charset="-52"/>
              </a:rPr>
              <a:t>Анализ рынка долговых инструментов с фиксированной доходностью</a:t>
            </a:r>
          </a:p>
          <a:p>
            <a:pPr>
              <a:tabLst>
                <a:tab pos="2970213" algn="l"/>
                <a:tab pos="5029200" algn="r"/>
              </a:tabLst>
            </a:pPr>
            <a:r>
              <a:rPr lang="ru-RU" sz="900" b="0" dirty="0">
                <a:latin typeface="SB Sans Text Light" pitchFamily="34" charset="-52"/>
                <a:cs typeface="SB Sans Text Light" pitchFamily="34" charset="-52"/>
              </a:rPr>
              <a:t>Исполнительный директор – начальник отдела	Екатерина Сидорова, CFA</a:t>
            </a:r>
          </a:p>
          <a:p>
            <a:pPr>
              <a:tabLst>
                <a:tab pos="2970213" algn="l"/>
                <a:tab pos="5029200" algn="r"/>
              </a:tabLst>
            </a:pPr>
            <a:r>
              <a:rPr lang="ru-RU" sz="900" b="0" dirty="0">
                <a:latin typeface="SB Sans Text Light" pitchFamily="34" charset="-52"/>
                <a:cs typeface="SB Sans Text Light" pitchFamily="34" charset="-52"/>
              </a:rPr>
              <a:t>Старший стратег FI	Игорь Рапохин, CFA</a:t>
            </a:r>
          </a:p>
          <a:p>
            <a:pPr>
              <a:tabLst>
                <a:tab pos="2970213" algn="l"/>
                <a:tab pos="5029200" algn="r"/>
              </a:tabLst>
            </a:pPr>
            <a:r>
              <a:rPr lang="ru-RU" sz="900" b="0" dirty="0" smtClean="0">
                <a:latin typeface="SB Sans Text Light" pitchFamily="34" charset="-52"/>
                <a:cs typeface="SB Sans Text Light" pitchFamily="34" charset="-52"/>
              </a:rPr>
              <a:t>Старший </a:t>
            </a:r>
            <a:r>
              <a:rPr lang="ru-RU" sz="900" b="0" dirty="0">
                <a:latin typeface="SB Sans Text Light" pitchFamily="34" charset="-52"/>
                <a:cs typeface="SB Sans Text Light" pitchFamily="34" charset="-52"/>
              </a:rPr>
              <a:t>аналитик FI	Сергей Колесников, CFA, FRM</a:t>
            </a:r>
          </a:p>
          <a:p>
            <a:pPr>
              <a:tabLst>
                <a:tab pos="2970213" algn="l"/>
                <a:tab pos="5029200" algn="r"/>
              </a:tabLst>
            </a:pPr>
            <a:r>
              <a:rPr lang="ru-RU" sz="900" b="0" dirty="0">
                <a:latin typeface="SB Sans Text Light" pitchFamily="34" charset="-52"/>
                <a:cs typeface="SB Sans Text Light" pitchFamily="34" charset="-52"/>
              </a:rPr>
              <a:t>Старший аналитик FI	Радик Валиев, </a:t>
            </a:r>
            <a:r>
              <a:rPr lang="en-US" sz="900" b="0" dirty="0">
                <a:latin typeface="SB Sans Text Light" pitchFamily="34" charset="-52"/>
                <a:cs typeface="SB Sans Text Light" pitchFamily="34" charset="-52"/>
              </a:rPr>
              <a:t>CFA</a:t>
            </a:r>
            <a:endParaRPr lang="ru-RU" sz="900" b="0" dirty="0">
              <a:latin typeface="SB Sans Text Light" pitchFamily="34" charset="-52"/>
              <a:cs typeface="SB Sans Text Light" pitchFamily="34" charset="-52"/>
            </a:endParaRPr>
          </a:p>
          <a:p>
            <a:pPr>
              <a:tabLst>
                <a:tab pos="2970213" algn="l"/>
                <a:tab pos="5029200" algn="r"/>
              </a:tabLst>
            </a:pPr>
            <a:r>
              <a:rPr lang="ru-RU" sz="900" b="0" dirty="0" smtClean="0">
                <a:latin typeface="SB Sans Text Light" pitchFamily="34" charset="-52"/>
                <a:cs typeface="SB Sans Text Light" pitchFamily="34" charset="-52"/>
              </a:rPr>
              <a:t>Аналитик </a:t>
            </a:r>
            <a:r>
              <a:rPr lang="ru-RU" sz="900" b="0" dirty="0">
                <a:latin typeface="SB Sans Text Light" pitchFamily="34" charset="-52"/>
                <a:cs typeface="SB Sans Text Light" pitchFamily="34" charset="-52"/>
              </a:rPr>
              <a:t>FI	Алиса Закирова</a:t>
            </a:r>
          </a:p>
          <a:p>
            <a:pPr>
              <a:tabLst>
                <a:tab pos="2970213" algn="l"/>
                <a:tab pos="5029200" algn="r"/>
              </a:tabLst>
            </a:pPr>
            <a:r>
              <a:rPr lang="ru-RU" sz="900" b="0" dirty="0">
                <a:latin typeface="SB Sans Text Light" pitchFamily="34" charset="-52"/>
                <a:cs typeface="SB Sans Text Light" pitchFamily="34" charset="-52"/>
              </a:rPr>
              <a:t>Младший аналитик FI	Александр </a:t>
            </a:r>
            <a:r>
              <a:rPr lang="ru-RU" sz="900" b="0" dirty="0" err="1" smtClean="0">
                <a:latin typeface="SB Sans Text Light" pitchFamily="34" charset="-52"/>
                <a:cs typeface="SB Sans Text Light" pitchFamily="34" charset="-52"/>
              </a:rPr>
              <a:t>Чэнь</a:t>
            </a:r>
            <a:endParaRPr lang="ru-RU" sz="900" b="0" dirty="0" smtClean="0">
              <a:latin typeface="SB Sans Text Light" pitchFamily="34" charset="-52"/>
              <a:cs typeface="SB Sans Text Light" pitchFamily="34" charset="-52"/>
            </a:endParaRPr>
          </a:p>
          <a:p>
            <a:pPr>
              <a:tabLst>
                <a:tab pos="2970213" algn="l"/>
                <a:tab pos="5029200" algn="r"/>
              </a:tabLst>
            </a:pPr>
            <a:endParaRPr lang="en-US" sz="900" b="0" dirty="0">
              <a:latin typeface="SB Sans Text Light" pitchFamily="34" charset="-52"/>
              <a:cs typeface="SB Sans Text Light" pitchFamily="34" charset="-52"/>
            </a:endParaRPr>
          </a:p>
          <a:p>
            <a:pPr>
              <a:tabLst>
                <a:tab pos="2970213" algn="l"/>
                <a:tab pos="5029200" algn="r"/>
              </a:tabLst>
            </a:pPr>
            <a:r>
              <a:rPr lang="ru-RU" sz="900" b="0" dirty="0">
                <a:latin typeface="SB Sans Text Semibold" panose="020B0703040504020204" pitchFamily="34" charset="-52"/>
                <a:cs typeface="SB Sans Text Semibold" panose="020B0703040504020204" pitchFamily="34" charset="-52"/>
              </a:rPr>
              <a:t>Стратегия валютных рынков и процентных ставок</a:t>
            </a:r>
          </a:p>
          <a:p>
            <a:pPr>
              <a:tabLst>
                <a:tab pos="2970213" algn="l"/>
                <a:tab pos="5029200" algn="r"/>
              </a:tabLst>
            </a:pPr>
            <a:r>
              <a:rPr lang="ru-RU" sz="900" b="0" dirty="0">
                <a:latin typeface="SB Sans Text Light" pitchFamily="34" charset="-52"/>
                <a:cs typeface="SB Sans Text Light" pitchFamily="34" charset="-52"/>
              </a:rPr>
              <a:t>Старший стратег FX/IR	Юрий Попов</a:t>
            </a:r>
          </a:p>
          <a:p>
            <a:pPr>
              <a:tabLst>
                <a:tab pos="2970213" algn="l"/>
                <a:tab pos="5029200" algn="r"/>
              </a:tabLst>
            </a:pPr>
            <a:r>
              <a:rPr lang="ru-RU" sz="900" b="0" dirty="0">
                <a:latin typeface="SB Sans Text Light" pitchFamily="34" charset="-52"/>
                <a:cs typeface="SB Sans Text Light" pitchFamily="34" charset="-52"/>
              </a:rPr>
              <a:t>Младший аналитик	Николай Стешкин</a:t>
            </a:r>
          </a:p>
          <a:p>
            <a:pPr>
              <a:tabLst>
                <a:tab pos="2970213" algn="l"/>
                <a:tab pos="5029200" algn="r"/>
              </a:tabLst>
            </a:pPr>
            <a:endParaRPr lang="en-US" sz="900" b="0" dirty="0">
              <a:latin typeface="SB Sans Text Light" pitchFamily="34" charset="-52"/>
              <a:cs typeface="SB Sans Text Light" pitchFamily="34" charset="-52"/>
            </a:endParaRPr>
          </a:p>
          <a:p>
            <a:pPr>
              <a:tabLst>
                <a:tab pos="2970213" algn="l"/>
                <a:tab pos="5029200" algn="r"/>
              </a:tabLst>
            </a:pPr>
            <a:r>
              <a:rPr lang="ru-RU" sz="900" b="0" dirty="0">
                <a:latin typeface="SB Sans Text Semibold" panose="020B0703040504020204" pitchFamily="34" charset="-52"/>
                <a:cs typeface="SB Sans Text Semibold" panose="020B0703040504020204" pitchFamily="34" charset="-52"/>
              </a:rPr>
              <a:t>Стратегия сырьевых рынков</a:t>
            </a:r>
          </a:p>
          <a:p>
            <a:pPr>
              <a:tabLst>
                <a:tab pos="2970213" algn="l"/>
                <a:tab pos="5029200" algn="r"/>
              </a:tabLst>
            </a:pPr>
            <a:r>
              <a:rPr lang="ru-RU" sz="900" b="0" dirty="0">
                <a:latin typeface="SB Sans Text Light" pitchFamily="34" charset="-52"/>
                <a:cs typeface="SB Sans Text Light" pitchFamily="34" charset="-52"/>
              </a:rPr>
              <a:t>Исполнительный директор – старший аналитик	Константин Самарин</a:t>
            </a:r>
          </a:p>
          <a:p>
            <a:pPr>
              <a:tabLst>
                <a:tab pos="2970213" algn="l"/>
                <a:tab pos="5029200" algn="r"/>
              </a:tabLst>
            </a:pPr>
            <a:r>
              <a:rPr lang="ru-RU" sz="900" b="0" dirty="0">
                <a:latin typeface="SB Sans Text Light" pitchFamily="34" charset="-52"/>
                <a:cs typeface="SB Sans Text Light" pitchFamily="34" charset="-52"/>
              </a:rPr>
              <a:t>Старший аналитик	Анна </a:t>
            </a:r>
            <a:r>
              <a:rPr lang="ru-RU" sz="900" b="0" dirty="0" err="1" smtClean="0">
                <a:latin typeface="SB Sans Text Light" pitchFamily="34" charset="-52"/>
                <a:cs typeface="SB Sans Text Light" pitchFamily="34" charset="-52"/>
              </a:rPr>
              <a:t>Пильгунова</a:t>
            </a:r>
            <a:r>
              <a:rPr lang="en-US" sz="900" b="0" dirty="0" smtClean="0">
                <a:latin typeface="SB Sans Text Light" pitchFamily="34" charset="-52"/>
                <a:cs typeface="SB Sans Text Light" pitchFamily="34" charset="-52"/>
              </a:rPr>
              <a:t/>
            </a:r>
            <a:br>
              <a:rPr lang="en-US" sz="900" b="0" dirty="0" smtClean="0">
                <a:latin typeface="SB Sans Text Light" pitchFamily="34" charset="-52"/>
                <a:cs typeface="SB Sans Text Light" pitchFamily="34" charset="-52"/>
              </a:rPr>
            </a:br>
            <a:r>
              <a:rPr lang="ru-RU" sz="900" b="0" dirty="0">
                <a:latin typeface="SB Sans Text Light" pitchFamily="34" charset="-52"/>
                <a:cs typeface="SB Sans Text Light" pitchFamily="34" charset="-52"/>
              </a:rPr>
              <a:t>Младший аналитик	</a:t>
            </a:r>
            <a:r>
              <a:rPr lang="ru-RU" sz="900" b="0" dirty="0" smtClean="0">
                <a:latin typeface="SB Sans Text Light" pitchFamily="34" charset="-52"/>
                <a:cs typeface="SB Sans Text Light" pitchFamily="34" charset="-52"/>
              </a:rPr>
              <a:t>Ольга Зеленова</a:t>
            </a:r>
            <a:endParaRPr lang="ru-RU" sz="900" b="0" dirty="0">
              <a:latin typeface="SB Sans Text Light" pitchFamily="34" charset="-52"/>
              <a:cs typeface="SB Sans Text Light" pitchFamily="34" charset="-52"/>
            </a:endParaRPr>
          </a:p>
        </p:txBody>
      </p:sp>
    </p:spTree>
    <p:extLst>
      <p:ext uri="{BB962C8B-B14F-4D97-AF65-F5344CB8AC3E}">
        <p14:creationId xmlns:p14="http://schemas.microsoft.com/office/powerpoint/2010/main" val="1302890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8412" y="61722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765820" y="908720"/>
            <a:ext cx="10660360" cy="5811847"/>
          </a:xfrm>
          <a:prstGeom prst="rect">
            <a:avLst/>
          </a:prstGeom>
          <a:noFill/>
        </p:spPr>
        <p:txBody>
          <a:bodyPr wrap="square" rtlCol="0">
            <a:spAutoFit/>
          </a:bodyPr>
          <a:lstStyle/>
          <a:p>
            <a:pPr algn="just">
              <a:spcAft>
                <a:spcPts val="200"/>
              </a:spcAft>
            </a:pPr>
            <a:r>
              <a:rPr lang="ru-RU" sz="500" b="0" dirty="0">
                <a:latin typeface="SB Sans Text Light" panose="020B0303040504020204" pitchFamily="34" charset="-52"/>
                <a:cs typeface="SB Sans Text Light" panose="020B0303040504020204" pitchFamily="34" charset="-52"/>
              </a:rPr>
              <a:t>Данный документ (здесь и далее подразумевается в том числе электронный документ) подготовлен ПАО Сбербанк и/или его аффилированными лицами (далее совместно и по отдельности – «СБЕР»).</a:t>
            </a:r>
          </a:p>
          <a:p>
            <a:pPr algn="just">
              <a:spcAft>
                <a:spcPts val="200"/>
              </a:spcAft>
            </a:pPr>
            <a:r>
              <a:rPr lang="ru-RU" sz="500" b="0" dirty="0">
                <a:latin typeface="SB Sans Text Light" panose="020B0303040504020204" pitchFamily="34" charset="-52"/>
                <a:cs typeface="SB Sans Text Light" panose="020B0303040504020204" pitchFamily="34" charset="-52"/>
              </a:rPr>
              <a:t>Информация о </a:t>
            </a:r>
            <a:r>
              <a:rPr lang="ru-RU" sz="500" b="0" dirty="0" err="1">
                <a:latin typeface="SB Sans Text Light" panose="020B0303040504020204" pitchFamily="34" charset="-52"/>
                <a:cs typeface="SB Sans Text Light" panose="020B0303040504020204" pitchFamily="34" charset="-52"/>
              </a:rPr>
              <a:t>СБЕРе</a:t>
            </a:r>
            <a:r>
              <a:rPr lang="ru-RU" sz="500" b="0" dirty="0">
                <a:latin typeface="SB Sans Text Light" panose="020B0303040504020204" pitchFamily="34" charset="-52"/>
                <a:cs typeface="SB Sans Text Light" panose="020B0303040504020204" pitchFamily="34" charset="-52"/>
              </a:rPr>
              <a:t>: ПАО Сбербанк, ОГРН 1027700132195; Российская Федерация, 117997, г. Москва, ул. Вавилова, д. 19; + 7 (495) 957-57-31; http://www.sberbank.ru; является профессиональным участником рынка ценных бумаг, который в соответствии с применимым законодательством Российской Федерации осуществляет и совмещает брокерскую, дилерскую, депозитарную деятельность и деятельность по инвестиционному консультированию. Подробная информация об услугах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и актуальных условиях их оказания размещена на интернет-сайте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и может изменяться </a:t>
            </a:r>
            <a:r>
              <a:rPr lang="ru-RU" sz="500" b="0" dirty="0" err="1">
                <a:latin typeface="SB Sans Text Light" panose="020B0303040504020204" pitchFamily="34" charset="-52"/>
                <a:cs typeface="SB Sans Text Light" panose="020B0303040504020204" pitchFamily="34" charset="-52"/>
              </a:rPr>
              <a:t>СБЕРом</a:t>
            </a:r>
            <a:r>
              <a:rPr lang="ru-RU" sz="500" b="0" dirty="0">
                <a:latin typeface="SB Sans Text Light" panose="020B0303040504020204" pitchFamily="34" charset="-52"/>
                <a:cs typeface="SB Sans Text Light" panose="020B0303040504020204" pitchFamily="34" charset="-52"/>
              </a:rPr>
              <a:t> в одностороннем порядке посредством размещения и/или направления уведомлений. Указанные в настоящем документе услуги, оказываемые </a:t>
            </a:r>
            <a:r>
              <a:rPr lang="ru-RU" sz="500" b="0" dirty="0" err="1">
                <a:latin typeface="SB Sans Text Light" panose="020B0303040504020204" pitchFamily="34" charset="-52"/>
                <a:cs typeface="SB Sans Text Light" panose="020B0303040504020204" pitchFamily="34" charset="-52"/>
              </a:rPr>
              <a:t>СБЕРом</a:t>
            </a:r>
            <a:r>
              <a:rPr lang="ru-RU" sz="500" b="0" dirty="0">
                <a:latin typeface="SB Sans Text Light" panose="020B0303040504020204" pitchFamily="34" charset="-52"/>
                <a:cs typeface="SB Sans Text Light" panose="020B0303040504020204" pitchFamily="34" charset="-52"/>
              </a:rPr>
              <a:t>, не являются услугами по открытию банковских счетов и приему вкладов. Денежные средства, передаваемые по договору о брокерском обслуживании, а также финансовые инструменты, приобретенные по договору о брокерском обслуживании, и связанные с ними риски не подлежат страхованию в соответствии с Федеральным законом от 23 декабря 2003 года № 177-ФЗ «О страховании вкладов в банках Российской Федерации». </a:t>
            </a:r>
          </a:p>
          <a:p>
            <a:pPr algn="just">
              <a:spcAft>
                <a:spcPts val="200"/>
              </a:spcAft>
            </a:pPr>
            <a:r>
              <a:rPr lang="ru-RU" sz="500" b="0" dirty="0">
                <a:latin typeface="SB Sans Text Light" panose="020B0303040504020204" pitchFamily="34" charset="-52"/>
                <a:cs typeface="SB Sans Text Light" panose="020B0303040504020204" pitchFamily="34" charset="-52"/>
              </a:rPr>
              <a:t>СБЕР предоставляет данный документ исключительно при условии, что любое лицо, которое получает его в свое распоряжение, до ознакомления с ним и/или совершения с ним каких-либо иных действий, а также до интерпретации содержащейся в документе информации и/или принятия на ее основании каких-либо решений, полностью прочитает, понимает и принимает положения и обстоятельства, изложенные в настоящем дисклеймере, с наличием которых и с необходимостью добросовестно руководствоваться которыми данное лицо соглашается.</a:t>
            </a:r>
          </a:p>
          <a:p>
            <a:pPr algn="just">
              <a:spcAft>
                <a:spcPts val="200"/>
              </a:spcAft>
            </a:pPr>
            <a:r>
              <a:rPr lang="ru-RU" sz="500" b="0" u="sng" dirty="0">
                <a:latin typeface="SB Sans Text Light" panose="020B0303040504020204" pitchFamily="34" charset="-52"/>
                <a:cs typeface="SB Sans Text Light" panose="020B0303040504020204" pitchFamily="34" charset="-52"/>
              </a:rPr>
              <a:t>Доступ к документу ограничен.</a:t>
            </a:r>
            <a:r>
              <a:rPr lang="ru-RU" sz="500" b="0" dirty="0">
                <a:latin typeface="SB Sans Text Light" panose="020B0303040504020204" pitchFamily="34" charset="-52"/>
                <a:cs typeface="SB Sans Text Light" panose="020B0303040504020204" pitchFamily="34" charset="-52"/>
              </a:rPr>
              <a:t> Данный документ содержит информационные материалы / информацию о финансовых инструментах и адресован лицам, являющимся квалифицированными инвесторами, которым СБЕР в соответствии с договором и/или применимым регулированием вправе предоставлять информационные материалы / информацию о тех или иных финансовых инструментах (далее – «Клиент»). </a:t>
            </a:r>
          </a:p>
          <a:p>
            <a:pPr algn="just">
              <a:spcAft>
                <a:spcPts val="200"/>
              </a:spcAft>
            </a:pPr>
            <a:r>
              <a:rPr lang="ru-RU" sz="500" b="0" dirty="0">
                <a:latin typeface="SB Sans Text Light" panose="020B0303040504020204" pitchFamily="34" charset="-52"/>
                <a:cs typeface="SB Sans Text Light" panose="020B0303040504020204" pitchFamily="34" charset="-52"/>
              </a:rPr>
              <a:t>Документ содержит информацию о ценных бумагах и производных финансовых инструментах, которые предназначены для квалифицированных инвесторов. В связи с этим документ адресован исключительно лицам, являющимся квалифицированными инвесторами. </a:t>
            </a:r>
          </a:p>
          <a:p>
            <a:pPr algn="just">
              <a:spcAft>
                <a:spcPts val="200"/>
              </a:spcAft>
            </a:pPr>
            <a:r>
              <a:rPr lang="ru-RU" sz="500" b="0" dirty="0">
                <a:latin typeface="SB Sans Text Light" panose="020B0303040504020204" pitchFamily="34" charset="-52"/>
                <a:cs typeface="SB Sans Text Light" panose="020B0303040504020204" pitchFamily="34" charset="-52"/>
              </a:rPr>
              <a:t>Если лицо не является квалифицированным инвестором, то такое лицо не вправе знакомиться с информацией, предоставляемой в настоящем документе, и должно совершить действия, направленные на незамедлительное прекращение доступа к документу и предоставляемой там информации.</a:t>
            </a:r>
          </a:p>
          <a:p>
            <a:pPr algn="just">
              <a:spcAft>
                <a:spcPts val="200"/>
              </a:spcAft>
            </a:pPr>
            <a:r>
              <a:rPr lang="ru-RU" sz="500" b="0" dirty="0">
                <a:latin typeface="SB Sans Text Light" panose="020B0303040504020204" pitchFamily="34" charset="-52"/>
                <a:cs typeface="SB Sans Text Light" panose="020B0303040504020204" pitchFamily="34" charset="-52"/>
              </a:rPr>
              <a:t>Если настоящий документ окажется в распоряжении лица, которое не является надлежащим получателем в соответствии с применимым регулированием соответствующей юрисдикции и настоящим документом, такое лицо не вправе знакомиться с настоящим документом, должно оставить его без внимания и/или незамедлительно уничтожить / удалить его, а также приложить все усилия для уведомления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о получении настоящего документа по ошибке.</a:t>
            </a:r>
          </a:p>
          <a:p>
            <a:pPr algn="just">
              <a:spcAft>
                <a:spcPts val="200"/>
              </a:spcAft>
            </a:pPr>
            <a:r>
              <a:rPr lang="ru-RU" sz="500" b="0" dirty="0">
                <a:latin typeface="SB Sans Text Light" panose="020B0303040504020204" pitchFamily="34" charset="-52"/>
                <a:cs typeface="SB Sans Text Light" panose="020B0303040504020204" pitchFamily="34" charset="-52"/>
              </a:rPr>
              <a:t>Если в настоящем документе прямо не указано обратное, он не предназначен (а) для резидентов США или каких-либо лиц в США; любые лица из США или лица за пределами США, получившие каким-либо образом доступ к данному документу, не могут передавать его оригинал или копии иным лицам в США; (б) для резидентов Европейского союза, которые относятся к категории розничных клиентов (лиц, не являющихся правомочными контрагентами и профессиональными инвесторами) в соответствии с Директивой «O рынках финансовых инструментов» II 2014/65/EU (MIFID II), (в) для резидентов иных юрисдикций, которые относятся к категории розничных клиентов (лиц, не являющихся правомочными контрагентами и профессиональными инвесторами) в соответствии с применимым регулированием иных юрисдикций.</a:t>
            </a:r>
          </a:p>
          <a:p>
            <a:pPr algn="just">
              <a:spcAft>
                <a:spcPts val="200"/>
              </a:spcAft>
            </a:pPr>
            <a:r>
              <a:rPr lang="ru-RU" sz="500" b="0" dirty="0">
                <a:latin typeface="SB Sans Text Light" panose="020B0303040504020204" pitchFamily="34" charset="-52"/>
                <a:cs typeface="SB Sans Text Light" panose="020B0303040504020204" pitchFamily="34" charset="-52"/>
              </a:rPr>
              <a:t>При подготовке документа СБЕР использует общедоступные данные, полученные из достоверных, по его мнению, источников; СБЕР не проверяет и не обязан проверять полноту, точность и достоверность такой информации. Любая предоставляемая </a:t>
            </a:r>
            <a:r>
              <a:rPr lang="ru-RU" sz="500" b="0" dirty="0" err="1">
                <a:latin typeface="SB Sans Text Light" panose="020B0303040504020204" pitchFamily="34" charset="-52"/>
                <a:cs typeface="SB Sans Text Light" panose="020B0303040504020204" pitchFamily="34" charset="-52"/>
              </a:rPr>
              <a:t>СБЕРом</a:t>
            </a:r>
            <a:r>
              <a:rPr lang="ru-RU" sz="500" b="0" dirty="0">
                <a:latin typeface="SB Sans Text Light" panose="020B0303040504020204" pitchFamily="34" charset="-52"/>
                <a:cs typeface="SB Sans Text Light" panose="020B0303040504020204" pitchFamily="34" charset="-52"/>
              </a:rPr>
              <a:t> информация используется Клиентом исключительно по своему усмотрению и на свой риск. Таким образом, СБЕР не делает никаких заверений в отношении того, что информация или оценки, содержащиеся в настоящем документе, являются достоверными, точными или полными. Если в документе прямо не указано иное, в нем приведены исключительно прогнозные заявления, которые не являются гарантией будущих показателей; фактические показатели могут существенным образом отличаться от тех, которые приведены в настоящем документе. СБЕР не берет на себя обязательств по пересмотру или подтверждению ожиданий и оценок, а также по обновлению прогнозных заявлений для отражения произошедших событий или возникших обстоятельств после даты предоставления данного документа. Любая информация, представленная в данном документе, может быть изменена в любое время либо отозвана. Любая приведенная в настоящем документе информация и оценки не являются условиями какой-либо сделки, в том числе потенциальной.</a:t>
            </a:r>
          </a:p>
          <a:p>
            <a:pPr algn="just">
              <a:spcAft>
                <a:spcPts val="200"/>
              </a:spcAft>
            </a:pPr>
            <a:r>
              <a:rPr lang="ru-RU" sz="500" b="0" dirty="0">
                <a:latin typeface="SB Sans Text Light" panose="020B0303040504020204" pitchFamily="34" charset="-52"/>
                <a:cs typeface="SB Sans Text Light" panose="020B0303040504020204" pitchFamily="34" charset="-52"/>
              </a:rPr>
              <a:t>Распространение и копирование информационных материалов, представленных в настоящем документе, разрешено при условии указания ссылки на источник.</a:t>
            </a:r>
          </a:p>
          <a:p>
            <a:pPr algn="just">
              <a:spcAft>
                <a:spcPts val="200"/>
              </a:spcAft>
            </a:pPr>
            <a:r>
              <a:rPr lang="ru-RU" sz="500" b="0" u="sng" dirty="0">
                <a:latin typeface="SB Sans Text Light" panose="020B0303040504020204" pitchFamily="34" charset="-52"/>
                <a:cs typeface="SB Sans Text Light" panose="020B0303040504020204" pitchFamily="34" charset="-52"/>
              </a:rPr>
              <a:t>Не допускается произвольная интерпретация документа.</a:t>
            </a:r>
            <a:r>
              <a:rPr lang="ru-RU" sz="500" b="0" dirty="0">
                <a:latin typeface="SB Sans Text Light" panose="020B0303040504020204" pitchFamily="34" charset="-52"/>
                <a:cs typeface="SB Sans Text Light" panose="020B0303040504020204" pitchFamily="34" charset="-52"/>
              </a:rPr>
              <a:t> Данный документ и информация в нем не является (а) индивидуальной инвестиционной рекомендацией: указанные в документе финансовые инструменты и/или операции могут не соответствовать инвестиционному профилю и инвестиционным целям (ожиданиям) Клиента; (б) инвестиционным советом (</a:t>
            </a:r>
            <a:r>
              <a:rPr lang="ru-RU" sz="500" b="0" dirty="0" err="1">
                <a:latin typeface="SB Sans Text Light" panose="020B0303040504020204" pitchFamily="34" charset="-52"/>
                <a:cs typeface="SB Sans Text Light" panose="020B0303040504020204" pitchFamily="34" charset="-52"/>
              </a:rPr>
              <a:t>investment</a:t>
            </a:r>
            <a:r>
              <a:rPr lang="ru-RU" sz="500" b="0" dirty="0">
                <a:latin typeface="SB Sans Text Light" panose="020B0303040504020204" pitchFamily="34" charset="-52"/>
                <a:cs typeface="SB Sans Text Light" panose="020B0303040504020204" pitchFamily="34" charset="-52"/>
              </a:rPr>
              <a:t> </a:t>
            </a:r>
            <a:r>
              <a:rPr lang="ru-RU" sz="500" b="0" dirty="0" err="1">
                <a:latin typeface="SB Sans Text Light" panose="020B0303040504020204" pitchFamily="34" charset="-52"/>
                <a:cs typeface="SB Sans Text Light" panose="020B0303040504020204" pitchFamily="34" charset="-52"/>
              </a:rPr>
              <a:t>adviсe</a:t>
            </a:r>
            <a:r>
              <a:rPr lang="ru-RU" sz="500" b="0" dirty="0">
                <a:latin typeface="SB Sans Text Light" panose="020B0303040504020204" pitchFamily="34" charset="-52"/>
                <a:cs typeface="SB Sans Text Light" panose="020B0303040504020204" pitchFamily="34" charset="-52"/>
              </a:rPr>
              <a:t>), как это понятие определено в нормативных правовых актах стран Европейского союза. Факт получения данного документа от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в том числе с определенного адреса электронной почты и/или от определенного лица, не может рассматриваться как признак, квалифицирующий информацию в документе в качестве индивидуальной инвестиционной рекомендации или инвестиционного совета.</a:t>
            </a:r>
          </a:p>
          <a:p>
            <a:pPr algn="just">
              <a:spcAft>
                <a:spcPts val="200"/>
              </a:spcAft>
            </a:pPr>
            <a:r>
              <a:rPr lang="ru-RU" sz="500" b="0" dirty="0">
                <a:latin typeface="SB Sans Text Light" panose="020B0303040504020204" pitchFamily="34" charset="-52"/>
                <a:cs typeface="SB Sans Text Light" panose="020B0303040504020204" pitchFamily="34" charset="-52"/>
              </a:rPr>
              <a:t>Информация о финансовых инструментах, которая содержится в настоящем документе, подготовлена и предоставляется обезличено для определенной категории или для всех клиентов, потенциальных клиентов и контрагентов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не на основании договора об инвестиционном консультировании и не на основании инвестиционного профиля Клиента. Таким образом, такая информация представляет собой универсальные для всех лиц сведения о финансовых инструментах, продуктах, услугах, основанные на общедоступной информации. Данная информация может не соответствовать инвестиционному профилю именно Клиента, не учитывать его личные предпочтения и ожидания по уровню риска и/или доходности и, таким образом, не является индивидуальной рекомендацией персонально Клиенту. СБЕР сохраняет за собой право предоставлять Клиенту индивидуальные инвестиционные рекомендации исключительно на основании заключенного с Клиентом договора об инвестиционном консультировании, исключительно после определения инвестиционного профиля Клиента и в соответствии с ним.</a:t>
            </a:r>
          </a:p>
          <a:p>
            <a:pPr algn="just">
              <a:spcAft>
                <a:spcPts val="200"/>
              </a:spcAft>
            </a:pPr>
            <a:r>
              <a:rPr lang="ru-RU" sz="500" b="0" dirty="0">
                <a:latin typeface="SB Sans Text Light" panose="020B0303040504020204" pitchFamily="34" charset="-52"/>
                <a:cs typeface="SB Sans Text Light" panose="020B0303040504020204" pitchFamily="34" charset="-52"/>
              </a:rPr>
              <a:t>СБЕР не гарантирует, что указанные в данном документе финансовые инструменты, продукты и услуги, подходят лицам, которые с ними ознакомились. Определение соответствия финансового инструмента, продукта, услуги интересам, инвестиционным целям, инвестиционному горизонту, уровню допустимого риска и иным условиям, параметрам, обстоятельствам, которые имеют значение для инвестора, является задачей лица, принимающего инвестиционные решения. СБЕР рекомендует не полагаться исключительно на настоящий документ как на единственный источник информации, сделать свою собственную оценку рисков и привлечь, при необходимости, независимых экспертов. СБЕР не несет ответственности за возможные убытки, финансовые или иные последствия, которые могут возникнуть в результате принятия решений в отношении указанных в документе финансовых инструментов, продуктов и услуг.</a:t>
            </a:r>
          </a:p>
          <a:p>
            <a:pPr algn="just">
              <a:spcAft>
                <a:spcPts val="200"/>
              </a:spcAft>
            </a:pPr>
            <a:r>
              <a:rPr lang="ru-RU" sz="500" b="0" u="sng" dirty="0" smtClean="0">
                <a:latin typeface="SB Sans Text Light" panose="020B0303040504020204" pitchFamily="34" charset="-52"/>
                <a:cs typeface="SB Sans Text Light" panose="020B0303040504020204" pitchFamily="34" charset="-52"/>
              </a:rPr>
              <a:t>Информация </a:t>
            </a:r>
            <a:r>
              <a:rPr lang="ru-RU" sz="500" b="0" u="sng" dirty="0">
                <a:latin typeface="SB Sans Text Light" panose="020B0303040504020204" pitchFamily="34" charset="-52"/>
                <a:cs typeface="SB Sans Text Light" panose="020B0303040504020204" pitchFamily="34" charset="-52"/>
              </a:rPr>
              <a:t>не является предложением финансовых инструментов</a:t>
            </a:r>
            <a:r>
              <a:rPr lang="ru-RU" sz="500" b="0" dirty="0">
                <a:latin typeface="SB Sans Text Light" panose="020B0303040504020204" pitchFamily="34" charset="-52"/>
                <a:cs typeface="SB Sans Text Light" panose="020B0303040504020204" pitchFamily="34" charset="-52"/>
              </a:rPr>
              <a:t>, как это определено в статье 1 Внутреннего стандарта НАУФОР «Требования к взаимодействию с физическими лицами при предложении финансовых инструментов». Настоящий документ предоставляется исключительно в информационных целях и не направлен на побуждение к приобретению определенных ценных бумаг и (или) заключению определенных договоров, являющихся производными финансовыми инструментами.</a:t>
            </a:r>
          </a:p>
          <a:p>
            <a:pPr algn="just">
              <a:spcAft>
                <a:spcPts val="200"/>
              </a:spcAft>
            </a:pPr>
            <a:r>
              <a:rPr lang="ru-RU" sz="500" b="0" u="sng" dirty="0">
                <a:latin typeface="SB Sans Text Light" panose="020B0303040504020204" pitchFamily="34" charset="-52"/>
                <a:cs typeface="SB Sans Text Light" panose="020B0303040504020204" pitchFamily="34" charset="-52"/>
              </a:rPr>
              <a:t>Данный документ не является независимым аналитическим отчетом</a:t>
            </a:r>
            <a:r>
              <a:rPr lang="ru-RU" sz="500" b="0" dirty="0">
                <a:latin typeface="SB Sans Text Light" panose="020B0303040504020204" pitchFamily="34" charset="-52"/>
                <a:cs typeface="SB Sans Text Light" panose="020B0303040504020204" pitchFamily="34" charset="-52"/>
              </a:rPr>
              <a:t> (далее – SberCIB Investment Research), подготовка которого осуществляется </a:t>
            </a:r>
            <a:r>
              <a:rPr lang="ru-RU" sz="500" b="0" dirty="0" err="1">
                <a:latin typeface="SB Sans Text Light" panose="020B0303040504020204" pitchFamily="34" charset="-52"/>
                <a:cs typeface="SB Sans Text Light" panose="020B0303040504020204" pitchFamily="34" charset="-52"/>
              </a:rPr>
              <a:t>СБЕРом</a:t>
            </a:r>
            <a:r>
              <a:rPr lang="ru-RU" sz="500" b="0" dirty="0">
                <a:latin typeface="SB Sans Text Light" panose="020B0303040504020204" pitchFamily="34" charset="-52"/>
                <a:cs typeface="SB Sans Text Light" panose="020B0303040504020204" pitchFamily="34" charset="-52"/>
              </a:rPr>
              <a:t>, информация в настоящем документе может отличаться от мнения, изложенного в аналитических отчетах SberCIB Investment Research.  Данный документ был подготовлен без соблюдения правил/требований, предъявляемых к независимому аналитическому отчету (SberCIB Investment Research).</a:t>
            </a:r>
          </a:p>
          <a:p>
            <a:pPr algn="just">
              <a:spcAft>
                <a:spcPts val="200"/>
              </a:spcAft>
            </a:pPr>
            <a:r>
              <a:rPr lang="ru-RU" sz="500" b="0" u="sng" dirty="0">
                <a:latin typeface="SB Sans Text Light" panose="020B0303040504020204" pitchFamily="34" charset="-52"/>
                <a:cs typeface="SB Sans Text Light" panose="020B0303040504020204" pitchFamily="34" charset="-52"/>
              </a:rPr>
              <a:t>Содержание настоящего документа не является рекламой или обязательством совершить сделки в отношении каких-либо финансовых инструментов, продуктов, услуг.</a:t>
            </a:r>
            <a:r>
              <a:rPr lang="ru-RU" sz="500" b="0" dirty="0">
                <a:latin typeface="SB Sans Text Light" panose="020B0303040504020204" pitchFamily="34" charset="-52"/>
                <a:cs typeface="SB Sans Text Light" panose="020B0303040504020204" pitchFamily="34" charset="-52"/>
              </a:rPr>
              <a:t> </a:t>
            </a:r>
          </a:p>
          <a:p>
            <a:pPr algn="just">
              <a:spcAft>
                <a:spcPts val="200"/>
              </a:spcAft>
            </a:pPr>
            <a:r>
              <a:rPr lang="ru-RU" sz="500" b="0" dirty="0">
                <a:latin typeface="SB Sans Text Light" panose="020B0303040504020204" pitchFamily="34" charset="-52"/>
                <a:cs typeface="SB Sans Text Light" panose="020B0303040504020204" pitchFamily="34" charset="-52"/>
              </a:rPr>
              <a:t>СБЕР не гарантирует доходов от указанных в документе операций с финансовыми инструментами и не несет ответственности за результаты инвестиционных решений, принятых на основании и/или с учетом предоставленной </a:t>
            </a:r>
            <a:r>
              <a:rPr lang="ru-RU" sz="500" b="0" dirty="0" err="1">
                <a:latin typeface="SB Sans Text Light" panose="020B0303040504020204" pitchFamily="34" charset="-52"/>
                <a:cs typeface="SB Sans Text Light" panose="020B0303040504020204" pitchFamily="34" charset="-52"/>
              </a:rPr>
              <a:t>СБЕРом</a:t>
            </a:r>
            <a:r>
              <a:rPr lang="ru-RU" sz="500" b="0" dirty="0">
                <a:latin typeface="SB Sans Text Light" panose="020B0303040504020204" pitchFamily="34" charset="-52"/>
                <a:cs typeface="SB Sans Text Light" panose="020B0303040504020204" pitchFamily="34" charset="-52"/>
              </a:rPr>
              <a:t> информации. Никакие финансовые инструменты, продукты или услуги, упомянутые в настоящем документе, не предлагаются к продаже и не продаются в какой-либо юрисдикции, где такая деятельность противоречила бы законодательству о ценных бумагах или другим местным законам и нормативно-правовым актам или обязывала бы СБЕР выполнить требование регистрации в такой юрисдикции. </a:t>
            </a:r>
          </a:p>
          <a:p>
            <a:pPr algn="just">
              <a:spcAft>
                <a:spcPts val="200"/>
              </a:spcAft>
            </a:pPr>
            <a:r>
              <a:rPr lang="ru-RU" sz="500" b="0" u="sng" dirty="0">
                <a:latin typeface="SB Sans Text Light" panose="020B0303040504020204" pitchFamily="34" charset="-52"/>
                <a:cs typeface="SB Sans Text Light" panose="020B0303040504020204" pitchFamily="34" charset="-52"/>
              </a:rPr>
              <a:t>Инвестиции сопряжены с риском.</a:t>
            </a:r>
            <a:r>
              <a:rPr lang="ru-RU" sz="500" b="0" dirty="0">
                <a:latin typeface="SB Sans Text Light" panose="020B0303040504020204" pitchFamily="34" charset="-52"/>
                <a:cs typeface="SB Sans Text Light" panose="020B0303040504020204" pitchFamily="34" charset="-52"/>
              </a:rPr>
              <a:t> Финансовые инструменты и инвестиционная деятельность связаны с высокими рисками. Настоящий дисклеймер не содержит подробного описания таких рисков и информации о затратах, которые могут потребоваться в связи с заключением, исполнением и прекращением сделок, связанных с финансовыми инструментами, продуктами и услугами. </a:t>
            </a:r>
          </a:p>
          <a:p>
            <a:pPr algn="just">
              <a:spcAft>
                <a:spcPts val="200"/>
              </a:spcAft>
            </a:pPr>
            <a:r>
              <a:rPr lang="ru-RU" sz="500" b="0" dirty="0">
                <a:latin typeface="SB Sans Text Light" panose="020B0303040504020204" pitchFamily="34" charset="-52"/>
                <a:cs typeface="SB Sans Text Light" panose="020B0303040504020204" pitchFamily="34" charset="-52"/>
              </a:rPr>
              <a:t>Стоимость акций, облигаций, инвестиционных паев и иных финансовых инструментов может уменьшаться или увеличиваться. Результаты инвестирования в прошлом не определяют доходов в будущем. СБЕР и/или государство не гарантирует доходности и/или возвратности инвестиций, инвестиционной деятельности или финансовых инструментов. До заключения какой-либо сделки с финансовым инструментом, Клиенту необходимо ознакомиться с условиями финансового инструмента и условиями сделки с таким инструментом, а также убедиться, что он полностью понимает все условия, а также связанные со сделкой юридические, налоговые, кредитные, финансовые и другие риски, в том числе риски ликвидности финансовых инструментов, неисполнения своих обязательств эмитентами финансовых инструментов, контрагентами по сделкам с ними, а также организациями, обеспечивающими заключение, исполнение или прекращение сделок. Клиенту рекомендуется самостоятельно получить правовые, налоговые, финансовые, бухгалтерские и другие необходимые профессиональные консультации в целях обеспечения своих прав и законных интересов в связи с использованием информации о финансовых инструментах, продуктах, услугах, изложенной в настоящем документе.</a:t>
            </a:r>
          </a:p>
          <a:p>
            <a:pPr algn="just">
              <a:spcAft>
                <a:spcPts val="200"/>
              </a:spcAft>
            </a:pPr>
            <a:r>
              <a:rPr lang="ru-RU" sz="500" b="0" dirty="0">
                <a:latin typeface="SB Sans Text Light" panose="020B0303040504020204" pitchFamily="34" charset="-52"/>
                <a:cs typeface="SB Sans Text Light" panose="020B0303040504020204" pitchFamily="34" charset="-52"/>
              </a:rPr>
              <a:t>Настоящее описание рисков не является полным. Подробное описание таких рисков доступно в договоре об инвестиционном консультировании и/или в декларации о рисках на интернет-сайте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[https://www.sberbank.ru/ru/person/investments/doc]. СБЕР рекомендует Клиенту самостоятельно или с привлечением необходимых для этого экспертов проанализировать и оценить перечисленные риски до принятия инвестиционных решений. СБЕР не несет перед Клиентом какой-либо ответственности за последствия реализации в указанных обстоятельствах какого-либо из перечисленных рисков. </a:t>
            </a:r>
          </a:p>
          <a:p>
            <a:pPr algn="just">
              <a:spcAft>
                <a:spcPts val="200"/>
              </a:spcAft>
            </a:pPr>
            <a:r>
              <a:rPr lang="ru-RU" sz="500" b="0" u="sng" dirty="0">
                <a:latin typeface="SB Sans Text Light" panose="020B0303040504020204" pitchFamily="34" charset="-52"/>
                <a:cs typeface="SB Sans Text Light" panose="020B0303040504020204" pitchFamily="34" charset="-52"/>
              </a:rPr>
              <a:t>Имеет место конфликт интересов.</a:t>
            </a:r>
            <a:r>
              <a:rPr lang="ru-RU" sz="500" b="0" dirty="0">
                <a:latin typeface="SB Sans Text Light" panose="020B0303040504020204" pitchFamily="34" charset="-52"/>
                <a:cs typeface="SB Sans Text Light" panose="020B0303040504020204" pitchFamily="34" charset="-52"/>
              </a:rPr>
              <a:t> </a:t>
            </a:r>
          </a:p>
          <a:p>
            <a:pPr algn="just">
              <a:spcAft>
                <a:spcPts val="200"/>
              </a:spcAft>
            </a:pPr>
            <a:r>
              <a:rPr lang="ru-RU" sz="500" b="0" dirty="0">
                <a:latin typeface="SB Sans Text Light" panose="020B0303040504020204" pitchFamily="34" charset="-52"/>
                <a:cs typeface="SB Sans Text Light" panose="020B0303040504020204" pitchFamily="34" charset="-52"/>
              </a:rPr>
              <a:t>Настоящим СБЕР уведомляет Клиента о следующих источниках и общем характере конфликтов между имущественными и иными интересами Клиента и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/его работников, либо между интересами нескольких клиентов, возникающих при осуществлении профессиональной деятельности и (или) оказании услуг финансового консультанта и (или) инвестиционного советника на рынке ценных бумаг и предоставлении информации, связанной с финансовыми инструментами: (а) наличие у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его работников и аффилированных лиц заинтересованности в предоставлении Клиенту информации о финансовых инструментах и/или операциях с ними, в частности, информации о целесообразности совершения сделок; (б) наличие у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его работников и аффилированных лиц заинтересованности в (i) предоставлении Клиенту услуг (в том числе консультирование по вопросам инвестирования, управление активами, подготовка аналитических исследований, организация выпуска ценных бумаг) (</a:t>
            </a:r>
            <a:r>
              <a:rPr lang="ru-RU" sz="500" b="0" dirty="0" err="1">
                <a:latin typeface="SB Sans Text Light" panose="020B0303040504020204" pitchFamily="34" charset="-52"/>
                <a:cs typeface="SB Sans Text Light" panose="020B0303040504020204" pitchFamily="34" charset="-52"/>
              </a:rPr>
              <a:t>ii</a:t>
            </a:r>
            <a:r>
              <a:rPr lang="ru-RU" sz="500" b="0" dirty="0">
                <a:latin typeface="SB Sans Text Light" panose="020B0303040504020204" pitchFamily="34" charset="-52"/>
                <a:cs typeface="SB Sans Text Light" panose="020B0303040504020204" pitchFamily="34" charset="-52"/>
              </a:rPr>
              <a:t>) совершении операций с финансовыми инструментами, в том числе в рамках брокерского обслуживания, в результате чего СБЕР, его работники или аффилированные лица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могут получить вознаграждение или иной доход; (в) СБЕР, его работники и аффилированные лица владеют ценными бумагами, указанными в документе, или намерены совершить с ними сделку; (г) СБЕР/работник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является стороной договора, являющегося производным финансовым инструментом; (д) СБЕР и/или его аффилированные лица осуществляют подготовку и распространение независимых аналитических материалов, связанных с финансовыми инструментами, указанными в документе; (е) СБЕР и/или его аффилированные лица осуществляют поддержание цен, спроса, предложения и/или объема торгов с указанными в документе финансовыми инструментами, в том числе действуя в качестве </a:t>
            </a:r>
            <a:r>
              <a:rPr lang="ru-RU" sz="500" b="0" dirty="0" err="1">
                <a:latin typeface="SB Sans Text Light" panose="020B0303040504020204" pitchFamily="34" charset="-52"/>
                <a:cs typeface="SB Sans Text Light" panose="020B0303040504020204" pitchFamily="34" charset="-52"/>
              </a:rPr>
              <a:t>маркет-мейкера</a:t>
            </a:r>
            <a:r>
              <a:rPr lang="ru-RU" sz="500" b="0" dirty="0">
                <a:latin typeface="SB Sans Text Light" panose="020B0303040504020204" pitchFamily="34" charset="-52"/>
                <a:cs typeface="SB Sans Text Light" panose="020B0303040504020204" pitchFamily="34" charset="-52"/>
              </a:rPr>
              <a:t>; (ё) СБЕР и/или его аффилированные лица оказывают услуги по организации размещения указанных в документе финансовых инструментов, в том числе исполняя обязанности андеррайтера; (ж) контрагентами Клиента по сделкам с указанными в документе финансовыми инструментами будут являться другие клиенты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и/или его аффилированных лиц или такие сделки будут совершаться при участии других клиентов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и/или его аффилированных лиц; (з) сделка с указанными в документе финансовыми  инструментами будет совершена (исполнена) при участии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и/или его аффилированных лиц, что может быть связано с получением ими вознаграждения или иного дохода; (и) заключение </a:t>
            </a:r>
            <a:r>
              <a:rPr lang="ru-RU" sz="500" b="0" dirty="0" err="1">
                <a:latin typeface="SB Sans Text Light" panose="020B0303040504020204" pitchFamily="34" charset="-52"/>
                <a:cs typeface="SB Sans Text Light" panose="020B0303040504020204" pitchFamily="34" charset="-52"/>
              </a:rPr>
              <a:t>СБЕРом</a:t>
            </a:r>
            <a:r>
              <a:rPr lang="ru-RU" sz="500" b="0" dirty="0">
                <a:latin typeface="SB Sans Text Light" panose="020B0303040504020204" pitchFamily="34" charset="-52"/>
                <a:cs typeface="SB Sans Text Light" panose="020B0303040504020204" pitchFamily="34" charset="-52"/>
              </a:rPr>
              <a:t> и/или его аффилированными лицами договоров с третьими лицами, предусматривающих выплату вознаграждений за предоставление клиентам информации, указанной в документе; (к) заключение </a:t>
            </a:r>
            <a:r>
              <a:rPr lang="ru-RU" sz="500" b="0" dirty="0" err="1">
                <a:latin typeface="SB Sans Text Light" panose="020B0303040504020204" pitchFamily="34" charset="-52"/>
                <a:cs typeface="SB Sans Text Light" panose="020B0303040504020204" pitchFamily="34" charset="-52"/>
              </a:rPr>
              <a:t>СБЕРом</a:t>
            </a:r>
            <a:r>
              <a:rPr lang="ru-RU" sz="500" b="0" dirty="0">
                <a:latin typeface="SB Sans Text Light" panose="020B0303040504020204" pitchFamily="34" charset="-52"/>
                <a:cs typeface="SB Sans Text Light" panose="020B0303040504020204" pitchFamily="34" charset="-52"/>
              </a:rPr>
              <a:t> и/или его аффилированными лицами договоров с третьими лицами, предусматривающих выплату </a:t>
            </a:r>
            <a:r>
              <a:rPr lang="ru-RU" sz="500" b="0" dirty="0" err="1">
                <a:latin typeface="SB Sans Text Light" panose="020B0303040504020204" pitchFamily="34" charset="-52"/>
                <a:cs typeface="SB Sans Text Light" panose="020B0303040504020204" pitchFamily="34" charset="-52"/>
              </a:rPr>
              <a:t>СБЕРу</a:t>
            </a:r>
            <a:r>
              <a:rPr lang="ru-RU" sz="500" b="0" dirty="0">
                <a:latin typeface="SB Sans Text Light" panose="020B0303040504020204" pitchFamily="34" charset="-52"/>
                <a:cs typeface="SB Sans Text Light" panose="020B0303040504020204" pitchFamily="34" charset="-52"/>
              </a:rPr>
              <a:t> и/или его аффилированными лицам вознаграждения или предоставление им иных имущественных благ и/или освобождение их от обязанности совершить определенные действия, в случае совершения клиентами и/или за их счет действий, предусмотренных в документе; (л) эмитентом или обязанным лицом по указанным в документе ценным бумагам является СБЕР или его аффилированное лицо.</a:t>
            </a:r>
          </a:p>
          <a:p>
            <a:pPr algn="just">
              <a:spcAft>
                <a:spcPts val="200"/>
              </a:spcAft>
            </a:pPr>
            <a:r>
              <a:rPr lang="ru-RU" sz="500" b="0" dirty="0">
                <a:latin typeface="SB Sans Text Light" panose="020B0303040504020204" pitchFamily="34" charset="-52"/>
                <a:cs typeface="SB Sans Text Light" panose="020B0303040504020204" pitchFamily="34" charset="-52"/>
              </a:rPr>
              <a:t>Дополнительно СБЕР уведомляет Клиента, что СБЕР и/или аффилированные лица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могут состоять и будут продолжать находиться в договорных отношениях по оказанию брокерских и депозитарных услуг, услуг по инвестиционному консультированию, услуг по размещению или дистрибуции ценных бумаг, услуг </a:t>
            </a:r>
            <a:r>
              <a:rPr lang="ru-RU" sz="500" b="0" dirty="0" err="1">
                <a:latin typeface="SB Sans Text Light" panose="020B0303040504020204" pitchFamily="34" charset="-52"/>
                <a:cs typeface="SB Sans Text Light" panose="020B0303040504020204" pitchFamily="34" charset="-52"/>
              </a:rPr>
              <a:t>маркет-мейкера</a:t>
            </a:r>
            <a:r>
              <a:rPr lang="ru-RU" sz="500" b="0" dirty="0">
                <a:latin typeface="SB Sans Text Light" panose="020B0303040504020204" pitchFamily="34" charset="-52"/>
                <a:cs typeface="SB Sans Text Light" panose="020B0303040504020204" pitchFamily="34" charset="-52"/>
              </a:rPr>
              <a:t>, иных услуг третьим лицам, при этом: (а) СБЕР и/или аффилированные лица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могут получать в свое распоряжение информацию, представляющую интерес для Клиента, и они не несут перед Клиентом никаких обязательств по раскрытию такой информации или использованию ее при подготовке настоящего документа; (б) условия оказания услуг и размер вознаграждения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и/или аффилированных лиц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за оказание таких услуг третьим лицам могут отличаться от условий и размера вознаграждения, предусмотренных договором с Клиентом; (в) СБЕР и/или аффилированные лица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могут совершать сделки и иные операции с финансовыми инструментами, указанными в документе, в интересах третьих лиц и/или в собственных интересах; (г) вознаграждение работников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и/или аффилированных лиц </a:t>
            </a:r>
            <a:r>
              <a:rPr lang="ru-RU" sz="500" b="0" dirty="0" err="1">
                <a:latin typeface="SB Sans Text Light" panose="020B0303040504020204" pitchFamily="34" charset="-52"/>
                <a:cs typeface="SB Sans Text Light" panose="020B0303040504020204" pitchFamily="34" charset="-52"/>
              </a:rPr>
              <a:t>СБЕРа</a:t>
            </a:r>
            <a:r>
              <a:rPr lang="ru-RU" sz="500" b="0" dirty="0">
                <a:latin typeface="SB Sans Text Light" panose="020B0303040504020204" pitchFamily="34" charset="-52"/>
                <a:cs typeface="SB Sans Text Light" panose="020B0303040504020204" pitchFamily="34" charset="-52"/>
              </a:rPr>
              <a:t> может зависеть от типа и количества сделок, совершенных Клиентом с указанными в документе финансовыми инструментами.</a:t>
            </a:r>
          </a:p>
          <a:p>
            <a:pPr algn="just">
              <a:spcAft>
                <a:spcPts val="200"/>
              </a:spcAft>
            </a:pPr>
            <a:r>
              <a:rPr lang="ru-RU" sz="500" b="0" dirty="0">
                <a:latin typeface="SB Sans Text Light" panose="020B0303040504020204" pitchFamily="34" charset="-52"/>
                <a:cs typeface="SB Sans Text Light" panose="020B0303040504020204" pitchFamily="34" charset="-52"/>
              </a:rPr>
              <a:t>СБЕР принимает все разумные и доступные в каждом из вышеуказанных случаев меры по выявлению и контролю конфликта интересов, меры по предотвращению последствий его реализации и разрешению соответствующего конфликта интересов в пользу Клиента.</a:t>
            </a:r>
          </a:p>
          <a:p>
            <a:pPr algn="just">
              <a:spcAft>
                <a:spcPts val="200"/>
              </a:spcAft>
            </a:pPr>
            <a:endParaRPr lang="ru-RU" sz="500" b="0" dirty="0">
              <a:latin typeface="SB Sans Text Light" panose="020B0303040504020204" pitchFamily="34" charset="-52"/>
              <a:cs typeface="SB Sans Text Light" panose="020B0303040504020204" pitchFamily="34" charset="-52"/>
            </a:endParaRPr>
          </a:p>
          <a:p>
            <a:pPr algn="just">
              <a:spcAft>
                <a:spcPts val="200"/>
              </a:spcAft>
            </a:pPr>
            <a:r>
              <a:rPr lang="en-US" sz="500" b="0" dirty="0" smtClean="0">
                <a:latin typeface="SB Sans Text" panose="020B0503040504020204" pitchFamily="34" charset="-52"/>
                <a:cs typeface="SB Sans Text" panose="020B0503040504020204" pitchFamily="34" charset="-52"/>
              </a:rPr>
              <a:t>© </a:t>
            </a:r>
            <a:r>
              <a:rPr lang="en-US" sz="500" b="0" dirty="0" err="1">
                <a:latin typeface="SB Sans Text" panose="020B0503040504020204" pitchFamily="34" charset="-52"/>
                <a:cs typeface="SB Sans Text" panose="020B0503040504020204" pitchFamily="34" charset="-52"/>
              </a:rPr>
              <a:t>SberCIB</a:t>
            </a:r>
            <a:r>
              <a:rPr lang="en-US" sz="500" b="0" dirty="0">
                <a:latin typeface="SB Sans Text" panose="020B0503040504020204" pitchFamily="34" charset="-52"/>
                <a:cs typeface="SB Sans Text" panose="020B0503040504020204" pitchFamily="34" charset="-52"/>
              </a:rPr>
              <a:t> </a:t>
            </a:r>
            <a:r>
              <a:rPr lang="en-US" sz="500" b="0" dirty="0" smtClean="0">
                <a:latin typeface="SB Sans Text" panose="020B0503040504020204" pitchFamily="34" charset="-52"/>
                <a:cs typeface="SB Sans Text" panose="020B0503040504020204" pitchFamily="34" charset="-52"/>
              </a:rPr>
              <a:t>202</a:t>
            </a:r>
            <a:r>
              <a:rPr lang="ru-RU" sz="500" b="0" dirty="0" smtClean="0">
                <a:latin typeface="SB Sans Text" panose="020B0503040504020204" pitchFamily="34" charset="-52"/>
                <a:cs typeface="SB Sans Text" panose="020B0503040504020204" pitchFamily="34" charset="-52"/>
              </a:rPr>
              <a:t>4</a:t>
            </a:r>
            <a:endParaRPr lang="en-US" sz="500" b="0" dirty="0">
              <a:latin typeface="SB Sans Text" panose="020B0503040504020204" pitchFamily="34" charset="-52"/>
              <a:cs typeface="SB Sans Text" panose="020B0503040504020204" pitchFamily="34" charset="-52"/>
            </a:endParaRPr>
          </a:p>
        </p:txBody>
      </p:sp>
    </p:spTree>
    <p:extLst>
      <p:ext uri="{BB962C8B-B14F-4D97-AF65-F5344CB8AC3E}">
        <p14:creationId xmlns:p14="http://schemas.microsoft.com/office/powerpoint/2010/main" val="486194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a:t>Рынок нефти остается около баланса</a:t>
            </a:r>
          </a:p>
        </p:txBody>
      </p:sp>
      <p:sp>
        <p:nvSpPr>
          <p:cNvPr id="3" name="Rectangle 2"/>
          <p:cNvSpPr/>
          <p:nvPr/>
        </p:nvSpPr>
        <p:spPr>
          <a:xfrm>
            <a:off x="581593" y="1034248"/>
            <a:ext cx="11154387" cy="181396"/>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Средний ожидаемый дефицит на рынке в 2024 году – 0,4 млн </a:t>
            </a:r>
            <a:r>
              <a:rPr lang="ru-RU" sz="1300" b="0" dirty="0" err="1">
                <a:latin typeface="SB Sans Text Light" panose="020B0303040504020204" pitchFamily="34" charset="-52"/>
                <a:cs typeface="SB Sans Text Light" panose="020B0303040504020204" pitchFamily="34" charset="-52"/>
              </a:rPr>
              <a:t>барр</a:t>
            </a:r>
            <a:r>
              <a:rPr lang="ru-RU" sz="1300" b="0" dirty="0">
                <a:latin typeface="SB Sans Text Light" panose="020B0303040504020204" pitchFamily="34" charset="-52"/>
                <a:cs typeface="SB Sans Text Light" panose="020B0303040504020204" pitchFamily="34" charset="-52"/>
              </a:rPr>
              <a:t>./</a:t>
            </a:r>
            <a:r>
              <a:rPr lang="ru-RU" sz="1300" b="0" dirty="0" err="1">
                <a:latin typeface="SB Sans Text Light" panose="020B0303040504020204" pitchFamily="34" charset="-52"/>
                <a:cs typeface="SB Sans Text Light" panose="020B0303040504020204" pitchFamily="34" charset="-52"/>
              </a:rPr>
              <a:t>сут</a:t>
            </a:r>
            <a:r>
              <a:rPr lang="ru-RU" sz="1300" b="0" dirty="0">
                <a:latin typeface="SB Sans Text Light" panose="020B0303040504020204" pitchFamily="34" charset="-52"/>
                <a:cs typeface="SB Sans Text Light" panose="020B0303040504020204" pitchFamily="34" charset="-52"/>
              </a:rPr>
              <a:t>. Запасы остаются стабильны</a:t>
            </a:r>
          </a:p>
        </p:txBody>
      </p:sp>
      <p:sp>
        <p:nvSpPr>
          <p:cNvPr id="21" name="Прямоугольник 91"/>
          <p:cNvSpPr/>
          <p:nvPr/>
        </p:nvSpPr>
        <p:spPr>
          <a:xfrm>
            <a:off x="581594"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Динамика спроса и предложения, </a:t>
            </a:r>
            <a:r>
              <a:rPr lang="ru-RU" sz="1300" b="0" dirty="0" err="1">
                <a:latin typeface="SB Sans Text Semibold" panose="020B0703040504020204" pitchFamily="34" charset="-52"/>
                <a:cs typeface="SB Sans Text Semibold" panose="020B0703040504020204" pitchFamily="34" charset="-52"/>
              </a:rPr>
              <a:t>мбс</a:t>
            </a:r>
            <a:endParaRPr lang="ru-RU" sz="1300" b="0" dirty="0">
              <a:latin typeface="SB Sans Text Semibold" panose="020B0703040504020204" pitchFamily="34" charset="-52"/>
              <a:cs typeface="SB Sans Text Semibold" panose="020B0703040504020204" pitchFamily="34" charset="-52"/>
            </a:endParaRPr>
          </a:p>
        </p:txBody>
      </p:sp>
      <p:sp>
        <p:nvSpPr>
          <p:cNvPr id="23" name="Прямоугольник 91"/>
          <p:cNvSpPr/>
          <p:nvPr/>
        </p:nvSpPr>
        <p:spPr>
          <a:xfrm>
            <a:off x="6304183"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Запасы нефти и нефтепродуктов в ОЭСР, млн </a:t>
            </a:r>
            <a:r>
              <a:rPr lang="ru-RU" sz="1300" b="0" dirty="0" err="1">
                <a:latin typeface="SB Sans Text Semibold" panose="020B0703040504020204" pitchFamily="34" charset="-52"/>
                <a:cs typeface="SB Sans Text Semibold" panose="020B0703040504020204" pitchFamily="34" charset="-52"/>
              </a:rPr>
              <a:t>барр</a:t>
            </a:r>
            <a:r>
              <a:rPr lang="ru-RU" sz="1300" b="0" dirty="0">
                <a:latin typeface="SB Sans Text Semibold" panose="020B0703040504020204" pitchFamily="34" charset="-52"/>
                <a:cs typeface="SB Sans Text Semibold" panose="020B0703040504020204" pitchFamily="34" charset="-52"/>
              </a:rPr>
              <a:t>.</a:t>
            </a:r>
          </a:p>
        </p:txBody>
      </p:sp>
      <p:sp>
        <p:nvSpPr>
          <p:cNvPr id="27" name="Rectangle 7"/>
          <p:cNvSpPr>
            <a:spLocks noChangeArrowheads="1"/>
          </p:cNvSpPr>
          <p:nvPr/>
        </p:nvSpPr>
        <p:spPr bwMode="auto">
          <a:xfrm>
            <a:off x="581594" y="5652316"/>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ru-RU" sz="800" b="0" i="1" dirty="0" err="1" smtClean="0">
                <a:latin typeface="SB Sans Text Light" panose="020B0303040504020204" pitchFamily="34" charset="-52"/>
                <a:ea typeface="ＭＳ Ｐゴシック" pitchFamily="34" charset="-128"/>
                <a:cs typeface="SB Sans Text Light" panose="020B0303040504020204" pitchFamily="34" charset="-52"/>
              </a:rPr>
              <a:t>Минэнегро</a:t>
            </a: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 США, </a:t>
            </a:r>
            <a:r>
              <a:rPr lang="en-US" sz="800" b="0" i="1" dirty="0" err="1" smtClean="0">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smtClean="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28" name="Rectangle 7"/>
          <p:cNvSpPr>
            <a:spLocks noChangeArrowheads="1"/>
          </p:cNvSpPr>
          <p:nvPr/>
        </p:nvSpPr>
        <p:spPr bwMode="auto">
          <a:xfrm>
            <a:off x="6304183" y="5652316"/>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ru-RU" sz="800" b="0" i="1" dirty="0" err="1">
                <a:latin typeface="SB Sans Text Light" panose="020B0303040504020204" pitchFamily="34" charset="-52"/>
                <a:ea typeface="ＭＳ Ｐゴシック" pitchFamily="34" charset="-128"/>
                <a:cs typeface="SB Sans Text Light" panose="020B0303040504020204" pitchFamily="34" charset="-52"/>
              </a:rPr>
              <a:t>Минэнегро</a:t>
            </a:r>
            <a:r>
              <a:rPr lang="ru-RU" sz="800" b="0" i="1" dirty="0">
                <a:latin typeface="SB Sans Text Light" panose="020B0303040504020204" pitchFamily="34" charset="-52"/>
                <a:ea typeface="ＭＳ Ｐゴシック" pitchFamily="34" charset="-128"/>
                <a:cs typeface="SB Sans Text Light" panose="020B0303040504020204" pitchFamily="34" charset="-52"/>
              </a:rPr>
              <a:t> США,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pic>
        <p:nvPicPr>
          <p:cNvPr id="13"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9584" y="1902934"/>
            <a:ext cx="5383696" cy="35453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276" y="1902934"/>
            <a:ext cx="5410200" cy="35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949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a:t>ОПЕК+ возвращает объемы с 4К24</a:t>
            </a:r>
          </a:p>
        </p:txBody>
      </p:sp>
      <p:sp>
        <p:nvSpPr>
          <p:cNvPr id="3" name="Rectangle 2"/>
          <p:cNvSpPr/>
          <p:nvPr/>
        </p:nvSpPr>
        <p:spPr>
          <a:xfrm>
            <a:off x="581593" y="1034248"/>
            <a:ext cx="11154387" cy="359073"/>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На рынок вернется до 2,5 млн </a:t>
            </a:r>
            <a:r>
              <a:rPr lang="ru-RU" sz="1300" b="0" dirty="0" err="1">
                <a:latin typeface="SB Sans Text Light" panose="020B0303040504020204" pitchFamily="34" charset="-52"/>
                <a:cs typeface="SB Sans Text Light" panose="020B0303040504020204" pitchFamily="34" charset="-52"/>
              </a:rPr>
              <a:t>барр</a:t>
            </a:r>
            <a:r>
              <a:rPr lang="ru-RU" sz="1300" b="0" dirty="0">
                <a:latin typeface="SB Sans Text Light" panose="020B0303040504020204" pitchFamily="34" charset="-52"/>
                <a:cs typeface="SB Sans Text Light" panose="020B0303040504020204" pitchFamily="34" charset="-52"/>
              </a:rPr>
              <a:t>./</a:t>
            </a:r>
            <a:r>
              <a:rPr lang="ru-RU" sz="1300" b="0" dirty="0" err="1">
                <a:latin typeface="SB Sans Text Light" panose="020B0303040504020204" pitchFamily="34" charset="-52"/>
                <a:cs typeface="SB Sans Text Light" panose="020B0303040504020204" pitchFamily="34" charset="-52"/>
              </a:rPr>
              <a:t>сут</a:t>
            </a:r>
            <a:r>
              <a:rPr lang="ru-RU" sz="1300" b="0" dirty="0">
                <a:latin typeface="SB Sans Text Light" panose="020B0303040504020204" pitchFamily="34" charset="-52"/>
                <a:cs typeface="SB Sans Text Light" panose="020B0303040504020204" pitchFamily="34" charset="-52"/>
              </a:rPr>
              <a:t> добычи нефти. Объявление знаменует смену тактики ОПЕК</a:t>
            </a:r>
            <a:r>
              <a:rPr lang="ru-RU" sz="1300" b="0" dirty="0" smtClean="0">
                <a:latin typeface="SB Sans Text Light" panose="020B0303040504020204" pitchFamily="34" charset="-52"/>
                <a:cs typeface="SB Sans Text Light" panose="020B0303040504020204" pitchFamily="34" charset="-52"/>
              </a:rPr>
              <a:t>+.</a:t>
            </a:r>
            <a:br>
              <a:rPr lang="ru-RU" sz="1300" b="0" dirty="0" smtClean="0">
                <a:latin typeface="SB Sans Text Light" panose="020B0303040504020204" pitchFamily="34" charset="-52"/>
                <a:cs typeface="SB Sans Text Light" panose="020B0303040504020204" pitchFamily="34" charset="-52"/>
              </a:rPr>
            </a:br>
            <a:r>
              <a:rPr lang="ru-RU" sz="1300" b="0" dirty="0" smtClean="0">
                <a:latin typeface="SB Sans Text Light" panose="020B0303040504020204" pitchFamily="34" charset="-52"/>
                <a:cs typeface="SB Sans Text Light" panose="020B0303040504020204" pitchFamily="34" charset="-52"/>
              </a:rPr>
              <a:t>Россия </a:t>
            </a:r>
            <a:r>
              <a:rPr lang="ru-RU" sz="1300" b="0" dirty="0">
                <a:latin typeface="SB Sans Text Light" panose="020B0303040504020204" pitchFamily="34" charset="-52"/>
                <a:cs typeface="SB Sans Text Light" panose="020B0303040504020204" pitchFamily="34" charset="-52"/>
              </a:rPr>
              <a:t>может испытывать трудности с возвращением объемов</a:t>
            </a:r>
          </a:p>
        </p:txBody>
      </p:sp>
      <p:sp>
        <p:nvSpPr>
          <p:cNvPr id="21" name="Прямоугольник 91"/>
          <p:cNvSpPr/>
          <p:nvPr/>
        </p:nvSpPr>
        <p:spPr>
          <a:xfrm>
            <a:off x="581594"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Возвращение добычи по странам до конца 3К25, </a:t>
            </a:r>
            <a:r>
              <a:rPr lang="ru-RU" sz="1300" b="0" dirty="0" err="1">
                <a:latin typeface="SB Sans Text Semibold" panose="020B0703040504020204" pitchFamily="34" charset="-52"/>
                <a:cs typeface="SB Sans Text Semibold" panose="020B0703040504020204" pitchFamily="34" charset="-52"/>
              </a:rPr>
              <a:t>мбс</a:t>
            </a:r>
            <a:endParaRPr lang="ru-RU" sz="1300" b="0" dirty="0">
              <a:latin typeface="SB Sans Text Semibold" panose="020B0703040504020204" pitchFamily="34" charset="-52"/>
              <a:cs typeface="SB Sans Text Semibold" panose="020B0703040504020204" pitchFamily="34" charset="-52"/>
            </a:endParaRPr>
          </a:p>
        </p:txBody>
      </p:sp>
      <p:sp>
        <p:nvSpPr>
          <p:cNvPr id="23" name="Прямоугольник 91"/>
          <p:cNvSpPr/>
          <p:nvPr/>
        </p:nvSpPr>
        <p:spPr>
          <a:xfrm>
            <a:off x="6304183"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Добыча нефти в РФ, </a:t>
            </a:r>
            <a:r>
              <a:rPr lang="ru-RU" sz="1300" b="0" dirty="0" err="1">
                <a:latin typeface="SB Sans Text Semibold" panose="020B0703040504020204" pitchFamily="34" charset="-52"/>
                <a:cs typeface="SB Sans Text Semibold" panose="020B0703040504020204" pitchFamily="34" charset="-52"/>
              </a:rPr>
              <a:t>мбс</a:t>
            </a:r>
            <a:endParaRPr lang="ru-RU" sz="1300" b="0" dirty="0">
              <a:latin typeface="SB Sans Text Semibold" panose="020B0703040504020204" pitchFamily="34" charset="-52"/>
              <a:cs typeface="SB Sans Text Semibold" panose="020B0703040504020204" pitchFamily="34" charset="-52"/>
            </a:endParaRPr>
          </a:p>
        </p:txBody>
      </p:sp>
      <p:sp>
        <p:nvSpPr>
          <p:cNvPr id="14" name="Rectangle 7"/>
          <p:cNvSpPr>
            <a:spLocks noChangeArrowheads="1"/>
          </p:cNvSpPr>
          <p:nvPr/>
        </p:nvSpPr>
        <p:spPr bwMode="auto">
          <a:xfrm>
            <a:off x="581594" y="5652316"/>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ОПЕК,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15" name="Rectangle 7"/>
          <p:cNvSpPr>
            <a:spLocks noChangeArrowheads="1"/>
          </p:cNvSpPr>
          <p:nvPr/>
        </p:nvSpPr>
        <p:spPr bwMode="auto">
          <a:xfrm>
            <a:off x="6304183" y="5652316"/>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ОПЕК,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pic>
        <p:nvPicPr>
          <p:cNvPr id="17" name="Picture 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5777" y="1916615"/>
            <a:ext cx="5412271" cy="3465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49" y="1924235"/>
            <a:ext cx="5219700" cy="35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92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a:t>Спрос на нефть не преподнес сюрпризов в 1П24</a:t>
            </a:r>
          </a:p>
        </p:txBody>
      </p:sp>
      <p:sp>
        <p:nvSpPr>
          <p:cNvPr id="3" name="Rectangle 2"/>
          <p:cNvSpPr/>
          <p:nvPr/>
        </p:nvSpPr>
        <p:spPr>
          <a:xfrm>
            <a:off x="581593" y="1034248"/>
            <a:ext cx="11154387" cy="359073"/>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Оценки роста спроса в 2024 г. пересматриваются вниз, вся надежда по-прежнему на Китай</a:t>
            </a:r>
            <a:r>
              <a:rPr lang="ru-RU" sz="1300" b="0" dirty="0" smtClean="0">
                <a:latin typeface="SB Sans Text Light" panose="020B0303040504020204" pitchFamily="34" charset="-52"/>
                <a:cs typeface="SB Sans Text Light" panose="020B0303040504020204" pitchFamily="34" charset="-52"/>
              </a:rPr>
              <a:t>.</a:t>
            </a:r>
            <a:br>
              <a:rPr lang="ru-RU" sz="1300" b="0" dirty="0" smtClean="0">
                <a:latin typeface="SB Sans Text Light" panose="020B0303040504020204" pitchFamily="34" charset="-52"/>
                <a:cs typeface="SB Sans Text Light" panose="020B0303040504020204" pitchFamily="34" charset="-52"/>
              </a:rPr>
            </a:br>
            <a:r>
              <a:rPr lang="ru-RU" sz="1300" b="0" dirty="0" smtClean="0">
                <a:latin typeface="SB Sans Text Light" panose="020B0303040504020204" pitchFamily="34" charset="-52"/>
                <a:cs typeface="SB Sans Text Light" panose="020B0303040504020204" pitchFamily="34" charset="-52"/>
              </a:rPr>
              <a:t>ОПЕК </a:t>
            </a:r>
            <a:r>
              <a:rPr lang="ru-RU" sz="1300" b="0" dirty="0">
                <a:latin typeface="SB Sans Text Light" panose="020B0303040504020204" pitchFamily="34" charset="-52"/>
                <a:cs typeface="SB Sans Text Light" panose="020B0303040504020204" pitchFamily="34" charset="-52"/>
              </a:rPr>
              <a:t>продолжает ожидать очень высокого роста спроса</a:t>
            </a:r>
          </a:p>
        </p:txBody>
      </p:sp>
      <p:sp>
        <p:nvSpPr>
          <p:cNvPr id="21" name="Прямоугольник 91"/>
          <p:cNvSpPr/>
          <p:nvPr/>
        </p:nvSpPr>
        <p:spPr>
          <a:xfrm>
            <a:off x="581594"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Оценки роста спроса на нефть в мире, </a:t>
            </a:r>
            <a:r>
              <a:rPr lang="ru-RU" sz="1300" b="0" dirty="0" err="1">
                <a:latin typeface="SB Sans Text Semibold" panose="020B0703040504020204" pitchFamily="34" charset="-52"/>
                <a:cs typeface="SB Sans Text Semibold" panose="020B0703040504020204" pitchFamily="34" charset="-52"/>
              </a:rPr>
              <a:t>мбс</a:t>
            </a:r>
            <a:endParaRPr lang="ru-RU" sz="1300" b="0" dirty="0">
              <a:latin typeface="SB Sans Text Semibold" panose="020B0703040504020204" pitchFamily="34" charset="-52"/>
              <a:cs typeface="SB Sans Text Semibold" panose="020B0703040504020204" pitchFamily="34" charset="-52"/>
            </a:endParaRPr>
          </a:p>
        </p:txBody>
      </p:sp>
      <p:sp>
        <p:nvSpPr>
          <p:cNvPr id="23" name="Прямоугольник 91"/>
          <p:cNvSpPr/>
          <p:nvPr/>
        </p:nvSpPr>
        <p:spPr>
          <a:xfrm>
            <a:off x="6304183"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Оценки роста спроса на нефть в Китае, </a:t>
            </a:r>
            <a:r>
              <a:rPr lang="ru-RU" sz="1300" b="0" dirty="0" err="1">
                <a:latin typeface="SB Sans Text Semibold" panose="020B0703040504020204" pitchFamily="34" charset="-52"/>
                <a:cs typeface="SB Sans Text Semibold" panose="020B0703040504020204" pitchFamily="34" charset="-52"/>
              </a:rPr>
              <a:t>мбс</a:t>
            </a:r>
            <a:endParaRPr lang="ru-RU" sz="1300" b="0" dirty="0">
              <a:latin typeface="SB Sans Text Semibold" panose="020B0703040504020204" pitchFamily="34" charset="-52"/>
              <a:cs typeface="SB Sans Text Semibold" panose="020B0703040504020204" pitchFamily="34" charset="-52"/>
            </a:endParaRPr>
          </a:p>
        </p:txBody>
      </p:sp>
      <p:sp>
        <p:nvSpPr>
          <p:cNvPr id="27" name="Rectangle 7"/>
          <p:cNvSpPr>
            <a:spLocks noChangeArrowheads="1"/>
          </p:cNvSpPr>
          <p:nvPr/>
        </p:nvSpPr>
        <p:spPr bwMode="auto">
          <a:xfrm>
            <a:off x="581594" y="535001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МЭА, ОПЕК, Минэнерго США</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28" name="Rectangle 7"/>
          <p:cNvSpPr>
            <a:spLocks noChangeArrowheads="1"/>
          </p:cNvSpPr>
          <p:nvPr/>
        </p:nvSpPr>
        <p:spPr bwMode="auto">
          <a:xfrm>
            <a:off x="6304183" y="535001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МЭА, ОПЕК, Минэнерго США</a:t>
            </a:r>
          </a:p>
        </p:txBody>
      </p:sp>
      <p:pic>
        <p:nvPicPr>
          <p:cNvPr id="14" name="Picture 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897" y="1874185"/>
            <a:ext cx="5218044" cy="327577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1748" y="1874185"/>
            <a:ext cx="5231296" cy="3275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336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a:t>Спрос на нефть в Китае «замедляется» – фактор риска для рынка нефти</a:t>
            </a:r>
          </a:p>
        </p:txBody>
      </p:sp>
      <p:sp>
        <p:nvSpPr>
          <p:cNvPr id="3" name="Rectangle 2"/>
          <p:cNvSpPr/>
          <p:nvPr/>
        </p:nvSpPr>
        <p:spPr>
          <a:xfrm>
            <a:off x="581593" y="1034248"/>
            <a:ext cx="11154387" cy="359073"/>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smtClean="0">
                <a:latin typeface="SB Sans Text Light" panose="020B0303040504020204" pitchFamily="34" charset="-52"/>
                <a:cs typeface="SB Sans Text Light" panose="020B0303040504020204" pitchFamily="34" charset="-52"/>
              </a:rPr>
              <a:t>Импорт нефти Китаем за </a:t>
            </a:r>
            <a:r>
              <a:rPr lang="ru-RU" sz="1300" b="0" dirty="0" err="1" smtClean="0">
                <a:latin typeface="SB Sans Text Light" panose="020B0303040504020204" pitchFamily="34" charset="-52"/>
                <a:cs typeface="SB Sans Text Light" panose="020B0303040504020204" pitchFamily="34" charset="-52"/>
              </a:rPr>
              <a:t>янв</a:t>
            </a:r>
            <a:r>
              <a:rPr lang="ru-RU" sz="1300" b="0" dirty="0" smtClean="0">
                <a:latin typeface="SB Sans Text Light" panose="020B0303040504020204" pitchFamily="34" charset="-52"/>
                <a:cs typeface="SB Sans Text Light" panose="020B0303040504020204" pitchFamily="34" charset="-52"/>
              </a:rPr>
              <a:t>-май 2024 года равен соответствующему показателю за 2023 год. Переработка нефти снижалась второй месяц г/г на фоне плановых ремонтов и снижения маржи переработки</a:t>
            </a:r>
            <a:endParaRPr lang="ru-RU" sz="1300" b="0" dirty="0">
              <a:latin typeface="SB Sans Text Light" panose="020B0303040504020204" pitchFamily="34" charset="-52"/>
              <a:cs typeface="SB Sans Text Light" panose="020B0303040504020204" pitchFamily="34" charset="-52"/>
            </a:endParaRPr>
          </a:p>
        </p:txBody>
      </p:sp>
      <p:sp>
        <p:nvSpPr>
          <p:cNvPr id="21" name="Прямоугольник 91"/>
          <p:cNvSpPr/>
          <p:nvPr/>
        </p:nvSpPr>
        <p:spPr>
          <a:xfrm>
            <a:off x="581594"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Импорт нефти Китаем</a:t>
            </a:r>
          </a:p>
        </p:txBody>
      </p:sp>
      <p:sp>
        <p:nvSpPr>
          <p:cNvPr id="23" name="Прямоугольник 91"/>
          <p:cNvSpPr/>
          <p:nvPr/>
        </p:nvSpPr>
        <p:spPr>
          <a:xfrm>
            <a:off x="6304183"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Переработка нефти в Китае</a:t>
            </a:r>
          </a:p>
        </p:txBody>
      </p:sp>
      <p:sp>
        <p:nvSpPr>
          <p:cNvPr id="27" name="Rectangle 7"/>
          <p:cNvSpPr>
            <a:spLocks noChangeArrowheads="1"/>
          </p:cNvSpPr>
          <p:nvPr/>
        </p:nvSpPr>
        <p:spPr bwMode="auto">
          <a:xfrm>
            <a:off x="581594" y="5383194"/>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Таможенная служба Китая,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28" name="Rectangle 7"/>
          <p:cNvSpPr>
            <a:spLocks noChangeArrowheads="1"/>
          </p:cNvSpPr>
          <p:nvPr/>
        </p:nvSpPr>
        <p:spPr bwMode="auto">
          <a:xfrm>
            <a:off x="6304183" y="5383194"/>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Национальное статистическое бюро Китая, </a:t>
            </a:r>
            <a:r>
              <a:rPr lang="ru-RU"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ru-RU" sz="800" b="0" i="1" dirty="0" err="1">
                <a:latin typeface="SB Sans Text Light" panose="020B0303040504020204" pitchFamily="34" charset="-52"/>
                <a:ea typeface="ＭＳ Ｐゴシック" pitchFamily="34" charset="-128"/>
                <a:cs typeface="SB Sans Text Light" panose="020B0303040504020204" pitchFamily="34" charset="-52"/>
              </a:rPr>
              <a:t>Investment</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ru-RU" sz="800" b="0" i="1" dirty="0" err="1">
                <a:latin typeface="SB Sans Text Light" panose="020B0303040504020204" pitchFamily="34" charset="-52"/>
                <a:ea typeface="ＭＳ Ｐゴシック" pitchFamily="34" charset="-128"/>
                <a:cs typeface="SB Sans Text Light" panose="020B0303040504020204" pitchFamily="34" charset="-52"/>
              </a:rPr>
              <a:t>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pic>
        <p:nvPicPr>
          <p:cNvPr id="1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569" y="1874185"/>
            <a:ext cx="5219700"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3603" y="1874185"/>
            <a:ext cx="5204011"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960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err="1"/>
              <a:t>Крек</a:t>
            </a:r>
            <a:r>
              <a:rPr lang="ru-RU" dirty="0"/>
              <a:t>-спред дизтоплива пришел к исторической норме ценой контанго</a:t>
            </a:r>
          </a:p>
        </p:txBody>
      </p:sp>
      <p:sp>
        <p:nvSpPr>
          <p:cNvPr id="3" name="Rectangle 2"/>
          <p:cNvSpPr/>
          <p:nvPr/>
        </p:nvSpPr>
        <p:spPr>
          <a:xfrm>
            <a:off x="581593" y="1034248"/>
            <a:ext cx="11154387" cy="181396"/>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Мы ожидаем разворота ближнего конца фьючерсной кривой дизтоплива</a:t>
            </a:r>
          </a:p>
        </p:txBody>
      </p:sp>
      <p:sp>
        <p:nvSpPr>
          <p:cNvPr id="21" name="Прямоугольник 91"/>
          <p:cNvSpPr/>
          <p:nvPr/>
        </p:nvSpPr>
        <p:spPr>
          <a:xfrm>
            <a:off x="581594"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Динамика </a:t>
            </a:r>
            <a:r>
              <a:rPr lang="ru-RU" sz="1300" b="0" dirty="0" err="1">
                <a:latin typeface="SB Sans Text Semibold" panose="020B0703040504020204" pitchFamily="34" charset="-52"/>
                <a:cs typeface="SB Sans Text Semibold" panose="020B0703040504020204" pitchFamily="34" charset="-52"/>
              </a:rPr>
              <a:t>крек</a:t>
            </a:r>
            <a:r>
              <a:rPr lang="ru-RU" sz="1300" b="0" dirty="0">
                <a:latin typeface="SB Sans Text Semibold" panose="020B0703040504020204" pitchFamily="34" charset="-52"/>
                <a:cs typeface="SB Sans Text Semibold" panose="020B0703040504020204" pitchFamily="34" charset="-52"/>
              </a:rPr>
              <a:t>-спреда дизтоплива</a:t>
            </a:r>
          </a:p>
        </p:txBody>
      </p:sp>
      <p:sp>
        <p:nvSpPr>
          <p:cNvPr id="23" name="Прямоугольник 91"/>
          <p:cNvSpPr/>
          <p:nvPr/>
        </p:nvSpPr>
        <p:spPr>
          <a:xfrm>
            <a:off x="6304183"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Фьючерсная кривая </a:t>
            </a:r>
            <a:r>
              <a:rPr lang="ru-RU" sz="1300" b="0" dirty="0" err="1">
                <a:latin typeface="SB Sans Text Semibold" panose="020B0703040504020204" pitchFamily="34" charset="-52"/>
                <a:cs typeface="SB Sans Text Semibold" panose="020B0703040504020204" pitchFamily="34" charset="-52"/>
              </a:rPr>
              <a:t>низкосернистого</a:t>
            </a:r>
            <a:r>
              <a:rPr lang="ru-RU" sz="1300" b="0" dirty="0">
                <a:latin typeface="SB Sans Text Semibold" panose="020B0703040504020204" pitchFamily="34" charset="-52"/>
                <a:cs typeface="SB Sans Text Semibold" panose="020B0703040504020204" pitchFamily="34" charset="-52"/>
              </a:rPr>
              <a:t> газойля, $/т</a:t>
            </a:r>
          </a:p>
        </p:txBody>
      </p:sp>
      <p:sp>
        <p:nvSpPr>
          <p:cNvPr id="27" name="Rectangle 7"/>
          <p:cNvSpPr>
            <a:spLocks noChangeArrowheads="1"/>
          </p:cNvSpPr>
          <p:nvPr/>
        </p:nvSpPr>
        <p:spPr bwMode="auto">
          <a:xfrm>
            <a:off x="581594" y="5332001"/>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a:latin typeface="SB Sans Text Light" panose="020B0303040504020204" pitchFamily="34" charset="-52"/>
                <a:ea typeface="ＭＳ Ｐゴシック" pitchFamily="34" charset="-128"/>
                <a:cs typeface="SB Sans Text Light" panose="020B0303040504020204" pitchFamily="34" charset="-52"/>
              </a:rPr>
              <a:t>ICE, investing.com,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28" name="Rectangle 7"/>
          <p:cNvSpPr>
            <a:spLocks noChangeArrowheads="1"/>
          </p:cNvSpPr>
          <p:nvPr/>
        </p:nvSpPr>
        <p:spPr bwMode="auto">
          <a:xfrm>
            <a:off x="6304183" y="5332001"/>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a:latin typeface="SB Sans Text Light" panose="020B0303040504020204" pitchFamily="34" charset="-52"/>
                <a:ea typeface="ＭＳ Ｐゴシック" pitchFamily="34" charset="-128"/>
                <a:cs typeface="SB Sans Text Light" panose="020B0303040504020204" pitchFamily="34" charset="-52"/>
              </a:rPr>
              <a:t>ICE,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pic>
        <p:nvPicPr>
          <p:cNvPr id="13"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8523" y="1874185"/>
            <a:ext cx="5204011"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3463" y="1881805"/>
            <a:ext cx="52959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306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8420100" y="2016697"/>
            <a:ext cx="2819400" cy="2646410"/>
          </a:xfrm>
          <a:prstGeom prst="roundRect">
            <a:avLst>
              <a:gd name="adj" fmla="val 7301"/>
            </a:avLst>
          </a:prstGeom>
          <a:solidFill>
            <a:srgbClr val="F7F7F7"/>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smtClean="0">
              <a:ln>
                <a:noFill/>
              </a:ln>
              <a:solidFill>
                <a:schemeClr val="tx1"/>
              </a:solidFill>
              <a:effectLst/>
              <a:latin typeface="Arial" charset="0"/>
            </a:endParaRPr>
          </a:p>
        </p:txBody>
      </p:sp>
      <p:sp>
        <p:nvSpPr>
          <p:cNvPr id="20" name="Заголовок 19"/>
          <p:cNvSpPr>
            <a:spLocks noGrp="1"/>
          </p:cNvSpPr>
          <p:nvPr>
            <p:ph type="title"/>
          </p:nvPr>
        </p:nvSpPr>
        <p:spPr/>
        <p:txBody>
          <a:bodyPr/>
          <a:lstStyle/>
          <a:p>
            <a:r>
              <a:rPr lang="ru-RU" dirty="0"/>
              <a:t>Рынок сконцентрировался на будущем росте </a:t>
            </a:r>
            <a:r>
              <a:rPr lang="ru-RU" dirty="0" smtClean="0"/>
              <a:t>добычи,</a:t>
            </a:r>
            <a:br>
              <a:rPr lang="ru-RU" dirty="0" smtClean="0"/>
            </a:br>
            <a:r>
              <a:rPr lang="ru-RU" dirty="0" smtClean="0"/>
              <a:t>но </a:t>
            </a:r>
            <a:r>
              <a:rPr lang="ru-RU" dirty="0"/>
              <a:t>спрос может оставаться сильным в 3К24</a:t>
            </a:r>
          </a:p>
        </p:txBody>
      </p:sp>
      <p:sp>
        <p:nvSpPr>
          <p:cNvPr id="3" name="Rectangle 2"/>
          <p:cNvSpPr/>
          <p:nvPr/>
        </p:nvSpPr>
        <p:spPr>
          <a:xfrm>
            <a:off x="581593" y="1034248"/>
            <a:ext cx="11154387" cy="181396"/>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Рост добычи ОПЕК+ и в других странах может совпасть с сезонным ослаблением спроса в конце года</a:t>
            </a:r>
          </a:p>
        </p:txBody>
      </p:sp>
      <p:sp>
        <p:nvSpPr>
          <p:cNvPr id="21" name="Прямоугольник 91"/>
          <p:cNvSpPr/>
          <p:nvPr/>
        </p:nvSpPr>
        <p:spPr>
          <a:xfrm>
            <a:off x="581594" y="1674130"/>
            <a:ext cx="6710746"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Прогноз цен на нефть </a:t>
            </a:r>
            <a:r>
              <a:rPr lang="ru-RU" sz="1300" b="0" dirty="0" err="1">
                <a:latin typeface="SB Sans Text Semibold" panose="020B0703040504020204" pitchFamily="34" charset="-52"/>
                <a:cs typeface="SB Sans Text Semibold" panose="020B0703040504020204" pitchFamily="34" charset="-52"/>
              </a:rPr>
              <a:t>Sber</a:t>
            </a:r>
            <a:r>
              <a:rPr lang="ru-RU" sz="1300" b="0" dirty="0">
                <a:latin typeface="SB Sans Text Semibold" panose="020B0703040504020204" pitchFamily="34" charset="-52"/>
                <a:cs typeface="SB Sans Text Semibold" panose="020B0703040504020204" pitchFamily="34" charset="-52"/>
              </a:rPr>
              <a:t> CIB от июня 2024 года, $/</a:t>
            </a:r>
            <a:r>
              <a:rPr lang="ru-RU" sz="1300" b="0" dirty="0" err="1">
                <a:latin typeface="SB Sans Text Semibold" panose="020B0703040504020204" pitchFamily="34" charset="-52"/>
                <a:cs typeface="SB Sans Text Semibold" panose="020B0703040504020204" pitchFamily="34" charset="-52"/>
              </a:rPr>
              <a:t>барр</a:t>
            </a:r>
            <a:r>
              <a:rPr lang="ru-RU" sz="1300" b="0" dirty="0">
                <a:latin typeface="SB Sans Text Semibold" panose="020B0703040504020204" pitchFamily="34" charset="-52"/>
                <a:cs typeface="SB Sans Text Semibold" panose="020B0703040504020204" pitchFamily="34" charset="-52"/>
              </a:rPr>
              <a:t>., ср. квартал</a:t>
            </a:r>
          </a:p>
        </p:txBody>
      </p:sp>
      <p:sp>
        <p:nvSpPr>
          <p:cNvPr id="27" name="Rectangle 7"/>
          <p:cNvSpPr>
            <a:spLocks noChangeArrowheads="1"/>
          </p:cNvSpPr>
          <p:nvPr/>
        </p:nvSpPr>
        <p:spPr bwMode="auto">
          <a:xfrm>
            <a:off x="673033" y="5080816"/>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10" name="Title 1"/>
          <p:cNvSpPr txBox="1">
            <a:spLocks/>
          </p:cNvSpPr>
          <p:nvPr/>
        </p:nvSpPr>
        <p:spPr>
          <a:xfrm>
            <a:off x="8602980" y="2216752"/>
            <a:ext cx="2545080" cy="28865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tabLst>
                <a:tab pos="6342063" algn="l"/>
              </a:tabLst>
              <a:defRPr sz="1500" kern="1200">
                <a:solidFill>
                  <a:srgbClr val="333F48"/>
                </a:solidFill>
                <a:latin typeface="SB Sans Display Semibold" panose="020B0604020202020204" charset="0"/>
                <a:ea typeface="+mj-ea"/>
                <a:cs typeface="SB Sans Display Semibold" panose="020B0604020202020204" charset="0"/>
              </a:defRPr>
            </a:lvl1pPr>
          </a:lstStyle>
          <a:p>
            <a:pPr marL="285750" indent="-285750" algn="l">
              <a:lnSpc>
                <a:spcPct val="100000"/>
              </a:lnSpc>
              <a:spcBef>
                <a:spcPts val="600"/>
              </a:spcBef>
              <a:buClr>
                <a:schemeClr val="bg1">
                  <a:lumMod val="50000"/>
                </a:schemeClr>
              </a:buClr>
              <a:buFont typeface="Wingdings" panose="05000000000000000000" pitchFamily="2" charset="2"/>
              <a:buChar char="§"/>
            </a:pPr>
            <a:r>
              <a:rPr lang="ru-RU" sz="1400" b="0" dirty="0">
                <a:latin typeface="SB Sans Text Light" panose="020B0303040504020204" pitchFamily="34" charset="-52"/>
                <a:cs typeface="SB Sans Text Light" panose="020B0303040504020204" pitchFamily="34" charset="-52"/>
              </a:rPr>
              <a:t>После объявления ОПЕК+ о возвращении объемов инвесторы слишком рано </a:t>
            </a:r>
            <a:r>
              <a:rPr lang="ru-RU" sz="1400" b="0" dirty="0" smtClean="0">
                <a:latin typeface="SB Sans Text Light" panose="020B0303040504020204" pitchFamily="34" charset="-52"/>
                <a:cs typeface="SB Sans Text Light" panose="020B0303040504020204" pitchFamily="34" charset="-52"/>
              </a:rPr>
              <a:t>сконцентрировались</a:t>
            </a:r>
            <a:r>
              <a:rPr lang="en-US" sz="1400" b="0" dirty="0" smtClean="0">
                <a:latin typeface="SB Sans Text Light" panose="020B0303040504020204" pitchFamily="34" charset="-52"/>
                <a:cs typeface="SB Sans Text Light" panose="020B0303040504020204" pitchFamily="34" charset="-52"/>
              </a:rPr>
              <a:t/>
            </a:r>
            <a:br>
              <a:rPr lang="en-US" sz="1400" b="0" dirty="0" smtClean="0">
                <a:latin typeface="SB Sans Text Light" panose="020B0303040504020204" pitchFamily="34" charset="-52"/>
                <a:cs typeface="SB Sans Text Light" panose="020B0303040504020204" pitchFamily="34" charset="-52"/>
              </a:rPr>
            </a:br>
            <a:r>
              <a:rPr lang="ru-RU" sz="1400" b="0" dirty="0" smtClean="0">
                <a:latin typeface="SB Sans Text Light" panose="020B0303040504020204" pitchFamily="34" charset="-52"/>
                <a:cs typeface="SB Sans Text Light" panose="020B0303040504020204" pitchFamily="34" charset="-52"/>
              </a:rPr>
              <a:t>на </a:t>
            </a:r>
            <a:r>
              <a:rPr lang="ru-RU" sz="1400" b="0" dirty="0">
                <a:latin typeface="SB Sans Text Light" panose="020B0303040504020204" pitchFamily="34" charset="-52"/>
                <a:cs typeface="SB Sans Text Light" panose="020B0303040504020204" pitchFamily="34" charset="-52"/>
              </a:rPr>
              <a:t>росте предложения.</a:t>
            </a:r>
          </a:p>
          <a:p>
            <a:pPr marL="285750" indent="-285750" algn="l">
              <a:lnSpc>
                <a:spcPct val="100000"/>
              </a:lnSpc>
              <a:spcBef>
                <a:spcPts val="600"/>
              </a:spcBef>
              <a:buClr>
                <a:schemeClr val="bg1">
                  <a:lumMod val="50000"/>
                </a:schemeClr>
              </a:buClr>
              <a:buFont typeface="Wingdings" panose="05000000000000000000" pitchFamily="2" charset="2"/>
              <a:buChar char="§"/>
            </a:pPr>
            <a:r>
              <a:rPr lang="ru-RU" sz="1400" b="0" dirty="0">
                <a:latin typeface="SB Sans Text Light" panose="020B0303040504020204" pitchFamily="34" charset="-52"/>
                <a:cs typeface="SB Sans Text Light" panose="020B0303040504020204" pitchFamily="34" charset="-52"/>
              </a:rPr>
              <a:t>Летний сезон </a:t>
            </a:r>
            <a:r>
              <a:rPr lang="ru-RU" sz="1400" b="0" dirty="0" smtClean="0">
                <a:latin typeface="SB Sans Text Light" panose="020B0303040504020204" pitchFamily="34" charset="-52"/>
                <a:cs typeface="SB Sans Text Light" panose="020B0303040504020204" pitchFamily="34" charset="-52"/>
              </a:rPr>
              <a:t>может</a:t>
            </a:r>
            <a:r>
              <a:rPr lang="en-US" sz="1400" b="0" dirty="0" smtClean="0">
                <a:latin typeface="SB Sans Text Light" panose="020B0303040504020204" pitchFamily="34" charset="-52"/>
                <a:cs typeface="SB Sans Text Light" panose="020B0303040504020204" pitchFamily="34" charset="-52"/>
              </a:rPr>
              <a:t/>
            </a:r>
            <a:br>
              <a:rPr lang="en-US" sz="1400" b="0" dirty="0" smtClean="0">
                <a:latin typeface="SB Sans Text Light" panose="020B0303040504020204" pitchFamily="34" charset="-52"/>
                <a:cs typeface="SB Sans Text Light" panose="020B0303040504020204" pitchFamily="34" charset="-52"/>
              </a:rPr>
            </a:br>
            <a:r>
              <a:rPr lang="ru-RU" sz="1400" b="0" dirty="0" smtClean="0">
                <a:latin typeface="SB Sans Text Light" panose="020B0303040504020204" pitchFamily="34" charset="-52"/>
                <a:cs typeface="SB Sans Text Light" panose="020B0303040504020204" pitchFamily="34" charset="-52"/>
              </a:rPr>
              <a:t>быть </a:t>
            </a:r>
            <a:r>
              <a:rPr lang="ru-RU" sz="1400" b="0" dirty="0">
                <a:latin typeface="SB Sans Text Light" panose="020B0303040504020204" pitchFamily="34" charset="-52"/>
                <a:cs typeface="SB Sans Text Light" panose="020B0303040504020204" pitchFamily="34" charset="-52"/>
              </a:rPr>
              <a:t>сильным, но </a:t>
            </a:r>
            <a:r>
              <a:rPr lang="ru-RU" sz="1400" b="0" dirty="0" err="1">
                <a:latin typeface="SB Sans Text Light" panose="020B0303040504020204" pitchFamily="34" charset="-52"/>
                <a:cs typeface="SB Sans Text Light" panose="020B0303040504020204" pitchFamily="34" charset="-52"/>
              </a:rPr>
              <a:t>среднесрочно</a:t>
            </a:r>
            <a:r>
              <a:rPr lang="ru-RU" sz="1400" b="0" dirty="0">
                <a:latin typeface="SB Sans Text Light" panose="020B0303040504020204" pitchFamily="34" charset="-52"/>
                <a:cs typeface="SB Sans Text Light" panose="020B0303040504020204" pitchFamily="34" charset="-52"/>
              </a:rPr>
              <a:t> потенциал роста ограничен.</a:t>
            </a:r>
          </a:p>
        </p:txBody>
      </p:sp>
      <p:pic>
        <p:nvPicPr>
          <p:cNvPr id="4" name="Рисунок 3"/>
          <p:cNvPicPr>
            <a:picLocks noChangeAspect="1"/>
          </p:cNvPicPr>
          <p:nvPr/>
        </p:nvPicPr>
        <p:blipFill>
          <a:blip r:embed="rId2"/>
          <a:stretch>
            <a:fillRect/>
          </a:stretch>
        </p:blipFill>
        <p:spPr>
          <a:xfrm>
            <a:off x="581592" y="1874185"/>
            <a:ext cx="7250843" cy="3120898"/>
          </a:xfrm>
          <a:prstGeom prst="rect">
            <a:avLst/>
          </a:prstGeom>
        </p:spPr>
      </p:pic>
    </p:spTree>
    <p:extLst>
      <p:ext uri="{BB962C8B-B14F-4D97-AF65-F5344CB8AC3E}">
        <p14:creationId xmlns:p14="http://schemas.microsoft.com/office/powerpoint/2010/main" val="2961955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smtClean="0"/>
              <a:t>Сокращения добычи нефти ОПЕК+ повлияют на объем переработки в РФ</a:t>
            </a:r>
            <a:endParaRPr lang="ru-RU" dirty="0"/>
          </a:p>
        </p:txBody>
      </p:sp>
      <p:sp>
        <p:nvSpPr>
          <p:cNvPr id="3" name="Rectangle 2"/>
          <p:cNvSpPr/>
          <p:nvPr/>
        </p:nvSpPr>
        <p:spPr>
          <a:xfrm>
            <a:off x="581593" y="1034248"/>
            <a:ext cx="10779827" cy="359073"/>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smtClean="0">
                <a:latin typeface="SB Sans Text Light" panose="020B0303040504020204" pitchFamily="34" charset="-52"/>
                <a:cs typeface="SB Sans Text Light" panose="020B0303040504020204" pitchFamily="34" charset="-52"/>
              </a:rPr>
              <a:t>Мы ожидаем снижения объемов переработки и экспорта нефти и нефтепродуктов на фоне сокращения добычи нефти в России начиная с 3К24</a:t>
            </a:r>
            <a:endParaRPr lang="ru-RU" sz="1300" b="0" dirty="0">
              <a:latin typeface="SB Sans Text Light" panose="020B0303040504020204" pitchFamily="34" charset="-52"/>
              <a:cs typeface="SB Sans Text Light" panose="020B0303040504020204" pitchFamily="34" charset="-52"/>
            </a:endParaRPr>
          </a:p>
        </p:txBody>
      </p:sp>
      <p:sp>
        <p:nvSpPr>
          <p:cNvPr id="21" name="Прямоугольник 91"/>
          <p:cNvSpPr/>
          <p:nvPr/>
        </p:nvSpPr>
        <p:spPr>
          <a:xfrm>
            <a:off x="581594" y="1674130"/>
            <a:ext cx="5400000" cy="200055"/>
          </a:xfrm>
          <a:prstGeom prst="rect">
            <a:avLst/>
          </a:prstGeom>
        </p:spPr>
        <p:txBody>
          <a:bodyPr wrap="square" lIns="0" tIns="0" rIns="0" bIns="0">
            <a:spAutoFit/>
          </a:bodyPr>
          <a:lstStyle/>
          <a:p>
            <a:r>
              <a:rPr lang="ru-RU" sz="1300" b="0" dirty="0" smtClean="0">
                <a:latin typeface="SB Sans Text Semibold" panose="020B0703040504020204" pitchFamily="34" charset="-52"/>
                <a:cs typeface="SB Sans Text Semibold" panose="020B0703040504020204" pitchFamily="34" charset="-52"/>
              </a:rPr>
              <a:t>Морской экспорт нефти из РФ, </a:t>
            </a:r>
            <a:r>
              <a:rPr lang="ru-RU" sz="1300" b="0" dirty="0" err="1" smtClean="0">
                <a:latin typeface="SB Sans Text Semibold" panose="020B0703040504020204" pitchFamily="34" charset="-52"/>
                <a:cs typeface="SB Sans Text Semibold" panose="020B0703040504020204" pitchFamily="34" charset="-52"/>
              </a:rPr>
              <a:t>мбс</a:t>
            </a:r>
            <a:endParaRPr lang="ru-RU" sz="1300" b="0" dirty="0">
              <a:latin typeface="SB Sans Text Semibold" panose="020B0703040504020204" pitchFamily="34" charset="-52"/>
              <a:cs typeface="SB Sans Text Semibold" panose="020B0703040504020204" pitchFamily="34" charset="-52"/>
            </a:endParaRPr>
          </a:p>
        </p:txBody>
      </p:sp>
      <p:sp>
        <p:nvSpPr>
          <p:cNvPr id="23" name="Прямоугольник 91"/>
          <p:cNvSpPr/>
          <p:nvPr/>
        </p:nvSpPr>
        <p:spPr>
          <a:xfrm>
            <a:off x="6304183" y="1674130"/>
            <a:ext cx="5400000" cy="200055"/>
          </a:xfrm>
          <a:prstGeom prst="rect">
            <a:avLst/>
          </a:prstGeom>
        </p:spPr>
        <p:txBody>
          <a:bodyPr wrap="square" lIns="0" tIns="0" rIns="0" bIns="0">
            <a:spAutoFit/>
          </a:bodyPr>
          <a:lstStyle/>
          <a:p>
            <a:r>
              <a:rPr lang="ru-RU" sz="1300" b="0" dirty="0" smtClean="0">
                <a:latin typeface="SB Sans Text Semibold" panose="020B0703040504020204" pitchFamily="34" charset="-52"/>
                <a:cs typeface="SB Sans Text Semibold" panose="020B0703040504020204" pitchFamily="34" charset="-52"/>
              </a:rPr>
              <a:t>Морской экспорт нефтепродуктов из РФ, </a:t>
            </a:r>
            <a:r>
              <a:rPr lang="ru-RU" sz="1300" b="0" dirty="0" err="1" smtClean="0">
                <a:latin typeface="SB Sans Text Semibold" panose="020B0703040504020204" pitchFamily="34" charset="-52"/>
                <a:cs typeface="SB Sans Text Semibold" panose="020B0703040504020204" pitchFamily="34" charset="-52"/>
              </a:rPr>
              <a:t>мбс</a:t>
            </a:r>
            <a:endParaRPr lang="ru-RU" sz="1300" b="0" dirty="0">
              <a:latin typeface="SB Sans Text Semibold" panose="020B0703040504020204" pitchFamily="34" charset="-52"/>
              <a:cs typeface="SB Sans Text Semibold" panose="020B0703040504020204" pitchFamily="34" charset="-52"/>
            </a:endParaRPr>
          </a:p>
        </p:txBody>
      </p:sp>
      <p:sp>
        <p:nvSpPr>
          <p:cNvPr id="14" name="Rectangle 7"/>
          <p:cNvSpPr>
            <a:spLocks noChangeArrowheads="1"/>
          </p:cNvSpPr>
          <p:nvPr/>
        </p:nvSpPr>
        <p:spPr bwMode="auto">
          <a:xfrm>
            <a:off x="581594" y="528839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smtClean="0">
                <a:latin typeface="SB Sans Text Light" panose="020B0303040504020204" pitchFamily="34" charset="-52"/>
                <a:ea typeface="ＭＳ Ｐゴシック" pitchFamily="34" charset="-128"/>
                <a:cs typeface="SB Sans Text Light" panose="020B0303040504020204" pitchFamily="34" charset="-52"/>
              </a:rPr>
              <a:t>Bloomberg.com, </a:t>
            </a:r>
            <a:r>
              <a:rPr lang="en-US" sz="800" b="0" i="1" dirty="0" err="1" smtClean="0">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smtClean="0">
                <a:latin typeface="SB Sans Text Light" panose="020B0303040504020204" pitchFamily="34" charset="-52"/>
                <a:ea typeface="ＭＳ Ｐゴシック" pitchFamily="34" charset="-128"/>
                <a:cs typeface="SB Sans Text Light" panose="020B0303040504020204" pitchFamily="34" charset="-52"/>
              </a:rPr>
              <a:t> </a:t>
            </a:r>
            <a:r>
              <a:rPr lang="en-US" sz="800" b="0" i="1" dirty="0">
                <a:latin typeface="SB Sans Text Light" panose="020B0303040504020204" pitchFamily="34" charset="-52"/>
                <a:ea typeface="ＭＳ Ｐゴシック" pitchFamily="34" charset="-128"/>
                <a:cs typeface="SB Sans Text Light" panose="020B0303040504020204" pitchFamily="34" charset="-52"/>
              </a:rPr>
              <a:t>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15" name="Rectangle 7"/>
          <p:cNvSpPr>
            <a:spLocks noChangeArrowheads="1"/>
          </p:cNvSpPr>
          <p:nvPr/>
        </p:nvSpPr>
        <p:spPr bwMode="auto">
          <a:xfrm>
            <a:off x="6304183" y="528839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smtClean="0">
                <a:latin typeface="SB Sans Text Light" panose="020B0303040504020204" pitchFamily="34" charset="-52"/>
                <a:ea typeface="ＭＳ Ｐゴシック" pitchFamily="34" charset="-128"/>
                <a:cs typeface="SB Sans Text Light" panose="020B0303040504020204" pitchFamily="34" charset="-52"/>
              </a:rPr>
              <a:t>Reuters, </a:t>
            </a:r>
            <a:r>
              <a:rPr lang="en-US" sz="800" b="0" i="1" dirty="0" err="1" smtClean="0">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smtClean="0">
                <a:latin typeface="SB Sans Text Light" panose="020B0303040504020204" pitchFamily="34" charset="-52"/>
                <a:ea typeface="ＭＳ Ｐゴシック" pitchFamily="34" charset="-128"/>
                <a:cs typeface="SB Sans Text Light" panose="020B0303040504020204" pitchFamily="34" charset="-52"/>
              </a:rPr>
              <a:t> </a:t>
            </a:r>
            <a:r>
              <a:rPr lang="en-US" sz="800" b="0" i="1" dirty="0">
                <a:latin typeface="SB Sans Text Light" panose="020B0303040504020204" pitchFamily="34" charset="-52"/>
                <a:ea typeface="ＭＳ Ｐゴシック" pitchFamily="34" charset="-128"/>
                <a:cs typeface="SB Sans Text Light" panose="020B0303040504020204" pitchFamily="34" charset="-52"/>
              </a:rPr>
              <a:t>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pic>
        <p:nvPicPr>
          <p:cNvPr id="16" name="Picture 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339" y="1927525"/>
            <a:ext cx="5239483" cy="318574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6248" y="1927525"/>
            <a:ext cx="5239482" cy="3185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116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r>
              <a:rPr lang="ru-RU" dirty="0"/>
              <a:t>Экспортные цены на нефтепродукты вернулись к историческому среднему</a:t>
            </a:r>
          </a:p>
        </p:txBody>
      </p:sp>
      <p:sp>
        <p:nvSpPr>
          <p:cNvPr id="3" name="Rectangle 2"/>
          <p:cNvSpPr/>
          <p:nvPr/>
        </p:nvSpPr>
        <p:spPr>
          <a:xfrm>
            <a:off x="581593" y="1034248"/>
            <a:ext cx="11154387" cy="179536"/>
          </a:xfrm>
          <a:prstGeom prst="rect">
            <a:avLst/>
          </a:prstGeom>
        </p:spPr>
        <p:txBody>
          <a:bodyPr wrap="square" lIns="0" tIns="0" rIns="0" bIns="0">
            <a:spAutoFit/>
          </a:bodyPr>
          <a:ls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nSpc>
                <a:spcPts val="1400"/>
              </a:lnSpc>
            </a:pPr>
            <a:r>
              <a:rPr lang="ru-RU" sz="1300" b="0" dirty="0">
                <a:latin typeface="SB Sans Text Light" panose="020B0303040504020204" pitchFamily="34" charset="-52"/>
                <a:cs typeface="SB Sans Text Light" panose="020B0303040504020204" pitchFamily="34" charset="-52"/>
              </a:rPr>
              <a:t>Это заняло дольше времени, чем мы </a:t>
            </a:r>
            <a:r>
              <a:rPr lang="ru-RU" sz="1300" b="0" dirty="0" smtClean="0">
                <a:latin typeface="SB Sans Text Light" panose="020B0303040504020204" pitchFamily="34" charset="-52"/>
                <a:cs typeface="SB Sans Text Light" panose="020B0303040504020204" pitchFamily="34" charset="-52"/>
              </a:rPr>
              <a:t>ожидали</a:t>
            </a:r>
            <a:endParaRPr lang="ru-RU" sz="1300" b="0" dirty="0">
              <a:latin typeface="SB Sans Text Light" panose="020B0303040504020204" pitchFamily="34" charset="-52"/>
              <a:cs typeface="SB Sans Text Light" panose="020B0303040504020204" pitchFamily="34" charset="-52"/>
            </a:endParaRPr>
          </a:p>
        </p:txBody>
      </p:sp>
      <p:sp>
        <p:nvSpPr>
          <p:cNvPr id="21" name="Прямоугольник 91"/>
          <p:cNvSpPr/>
          <p:nvPr/>
        </p:nvSpPr>
        <p:spPr>
          <a:xfrm>
            <a:off x="581594" y="1674130"/>
            <a:ext cx="5400000" cy="200055"/>
          </a:xfrm>
          <a:prstGeom prst="rect">
            <a:avLst/>
          </a:prstGeom>
        </p:spPr>
        <p:txBody>
          <a:bodyPr wrap="square" lIns="0" tIns="0" rIns="0" bIns="0">
            <a:spAutoFit/>
          </a:bodyPr>
          <a:lstStyle/>
          <a:p>
            <a:r>
              <a:rPr lang="ru-RU" sz="1300" b="0" dirty="0" err="1">
                <a:latin typeface="SB Sans Text Semibold" panose="020B0703040504020204" pitchFamily="34" charset="-52"/>
                <a:cs typeface="SB Sans Text Semibold" panose="020B0703040504020204" pitchFamily="34" charset="-52"/>
              </a:rPr>
              <a:t>Крек</a:t>
            </a:r>
            <a:r>
              <a:rPr lang="ru-RU" sz="1300" b="0" dirty="0">
                <a:latin typeface="SB Sans Text Semibold" panose="020B0703040504020204" pitchFamily="34" charset="-52"/>
                <a:cs typeface="SB Sans Text Semibold" panose="020B0703040504020204" pitchFamily="34" charset="-52"/>
              </a:rPr>
              <a:t>-спреды на нефтепродукты в Европе, $/т</a:t>
            </a:r>
          </a:p>
        </p:txBody>
      </p:sp>
      <p:sp>
        <p:nvSpPr>
          <p:cNvPr id="23" name="Прямоугольник 91"/>
          <p:cNvSpPr/>
          <p:nvPr/>
        </p:nvSpPr>
        <p:spPr>
          <a:xfrm>
            <a:off x="6304183" y="1674130"/>
            <a:ext cx="5400000" cy="200055"/>
          </a:xfrm>
          <a:prstGeom prst="rect">
            <a:avLst/>
          </a:prstGeom>
        </p:spPr>
        <p:txBody>
          <a:bodyPr wrap="square" lIns="0" tIns="0" rIns="0" bIns="0">
            <a:spAutoFit/>
          </a:bodyPr>
          <a:lstStyle/>
          <a:p>
            <a:r>
              <a:rPr lang="ru-RU" sz="1300" b="0" dirty="0">
                <a:latin typeface="SB Sans Text Semibold" panose="020B0703040504020204" pitchFamily="34" charset="-52"/>
                <a:cs typeface="SB Sans Text Semibold" panose="020B0703040504020204" pitchFamily="34" charset="-52"/>
              </a:rPr>
              <a:t>Относительные </a:t>
            </a:r>
            <a:r>
              <a:rPr lang="ru-RU" sz="1300" b="0" dirty="0" err="1">
                <a:latin typeface="SB Sans Text Semibold" panose="020B0703040504020204" pitchFamily="34" charset="-52"/>
                <a:cs typeface="SB Sans Text Semibold" panose="020B0703040504020204" pitchFamily="34" charset="-52"/>
              </a:rPr>
              <a:t>крек</a:t>
            </a:r>
            <a:r>
              <a:rPr lang="ru-RU" sz="1300" b="0" dirty="0">
                <a:latin typeface="SB Sans Text Semibold" panose="020B0703040504020204" pitchFamily="34" charset="-52"/>
                <a:cs typeface="SB Sans Text Semibold" panose="020B0703040504020204" pitchFamily="34" charset="-52"/>
              </a:rPr>
              <a:t>-спреды от цены </a:t>
            </a:r>
            <a:r>
              <a:rPr lang="ru-RU" sz="1300" b="0" dirty="0" err="1">
                <a:latin typeface="SB Sans Text Semibold" panose="020B0703040504020204" pitchFamily="34" charset="-52"/>
                <a:cs typeface="SB Sans Text Semibold" panose="020B0703040504020204" pitchFamily="34" charset="-52"/>
              </a:rPr>
              <a:t>Брент</a:t>
            </a:r>
            <a:r>
              <a:rPr lang="ru-RU" sz="1300" b="0" dirty="0">
                <a:latin typeface="SB Sans Text Semibold" panose="020B0703040504020204" pitchFamily="34" charset="-52"/>
                <a:cs typeface="SB Sans Text Semibold" panose="020B0703040504020204" pitchFamily="34" charset="-52"/>
              </a:rPr>
              <a:t>, %</a:t>
            </a:r>
          </a:p>
        </p:txBody>
      </p:sp>
      <p:pic>
        <p:nvPicPr>
          <p:cNvPr id="13"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925" y="1889425"/>
            <a:ext cx="5218871" cy="387129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7"/>
          <p:cNvSpPr>
            <a:spLocks noChangeArrowheads="1"/>
          </p:cNvSpPr>
          <p:nvPr/>
        </p:nvSpPr>
        <p:spPr bwMode="auto">
          <a:xfrm>
            <a:off x="581594" y="589037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sp>
        <p:nvSpPr>
          <p:cNvPr id="15" name="Rectangle 7"/>
          <p:cNvSpPr>
            <a:spLocks noChangeArrowheads="1"/>
          </p:cNvSpPr>
          <p:nvPr/>
        </p:nvSpPr>
        <p:spPr bwMode="auto">
          <a:xfrm>
            <a:off x="6304183" y="5890372"/>
            <a:ext cx="5400000" cy="11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90000"/>
              </a:lnSpc>
              <a:spcBef>
                <a:spcPct val="30000"/>
              </a:spcBef>
              <a:buClr>
                <a:srgbClr val="00548D"/>
              </a:buClr>
            </a:pPr>
            <a:r>
              <a:rPr lang="ru-RU" sz="800" b="0" i="1" dirty="0" smtClean="0">
                <a:latin typeface="SB Sans Text Light" panose="020B0303040504020204" pitchFamily="34" charset="-52"/>
                <a:ea typeface="ＭＳ Ｐゴシック" pitchFamily="34" charset="-128"/>
                <a:cs typeface="SB Sans Text Light" panose="020B0303040504020204" pitchFamily="34" charset="-52"/>
              </a:rPr>
              <a:t>Источник</a:t>
            </a:r>
            <a:r>
              <a:rPr lang="ru-RU" sz="800" b="0" i="1" dirty="0">
                <a:latin typeface="SB Sans Text Light" panose="020B0303040504020204" pitchFamily="34" charset="-52"/>
                <a:ea typeface="ＭＳ Ｐゴシック" pitchFamily="34" charset="-128"/>
                <a:cs typeface="SB Sans Text Light" panose="020B0303040504020204" pitchFamily="34" charset="-52"/>
              </a:rPr>
              <a:t>: </a:t>
            </a:r>
            <a:r>
              <a:rPr lang="en-US" sz="800" b="0" i="1" dirty="0" err="1">
                <a:latin typeface="SB Sans Text Light" panose="020B0303040504020204" pitchFamily="34" charset="-52"/>
                <a:ea typeface="ＭＳ Ｐゴシック" pitchFamily="34" charset="-128"/>
                <a:cs typeface="SB Sans Text Light" panose="020B0303040504020204" pitchFamily="34" charset="-52"/>
              </a:rPr>
              <a:t>SberCIB</a:t>
            </a:r>
            <a:r>
              <a:rPr lang="en-US" sz="800" b="0" i="1" dirty="0">
                <a:latin typeface="SB Sans Text Light" panose="020B0303040504020204" pitchFamily="34" charset="-52"/>
                <a:ea typeface="ＭＳ Ｐゴシック" pitchFamily="34" charset="-128"/>
                <a:cs typeface="SB Sans Text Light" panose="020B0303040504020204" pitchFamily="34" charset="-52"/>
              </a:rPr>
              <a:t> Investment Research</a:t>
            </a:r>
            <a:endParaRPr lang="ru-RU" sz="800" b="0" i="1" dirty="0">
              <a:latin typeface="SB Sans Text Light" panose="020B0303040504020204" pitchFamily="34" charset="-52"/>
              <a:ea typeface="ＭＳ Ｐゴシック" pitchFamily="34" charset="-128"/>
              <a:cs typeface="SB Sans Text Light" panose="020B0303040504020204" pitchFamily="34" charset="-52"/>
            </a:endParaRPr>
          </a:p>
        </p:txBody>
      </p:sp>
      <p:pic>
        <p:nvPicPr>
          <p:cNvPr id="17"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8786" y="1874185"/>
            <a:ext cx="5218871" cy="386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722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_SBER">
      <a:dk1>
        <a:sysClr val="windowText" lastClr="000000"/>
      </a:dk1>
      <a:lt1>
        <a:sysClr val="window" lastClr="FFFFFF"/>
      </a:lt1>
      <a:dk2>
        <a:srgbClr val="00766C"/>
      </a:dk2>
      <a:lt2>
        <a:srgbClr val="0C5059"/>
      </a:lt2>
      <a:accent1>
        <a:srgbClr val="66ADA7"/>
      </a:accent1>
      <a:accent2>
        <a:srgbClr val="7FBAB5"/>
      </a:accent2>
      <a:accent3>
        <a:srgbClr val="99C8C4"/>
      </a:accent3>
      <a:accent4>
        <a:srgbClr val="B2D6D3"/>
      </a:accent4>
      <a:accent5>
        <a:srgbClr val="CCE4E2"/>
      </a:accent5>
      <a:accent6>
        <a:srgbClr val="E5F1F0"/>
      </a:accent6>
      <a:hlink>
        <a:srgbClr val="1A847B"/>
      </a:hlink>
      <a:folHlink>
        <a:srgbClr val="4D9F98"/>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6844</TotalTime>
  <Words>2885</Words>
  <Application>Microsoft Office PowerPoint</Application>
  <PresentationFormat>Произвольный</PresentationFormat>
  <Paragraphs>145</Paragraphs>
  <Slides>14</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14</vt:i4>
      </vt:variant>
    </vt:vector>
  </HeadingPairs>
  <TitlesOfParts>
    <vt:vector size="23" baseType="lpstr">
      <vt:lpstr>ＭＳ Ｐゴシック</vt:lpstr>
      <vt:lpstr>Arial</vt:lpstr>
      <vt:lpstr>SB Sans Display</vt:lpstr>
      <vt:lpstr>SB Sans Display Semibold</vt:lpstr>
      <vt:lpstr>SB Sans Text</vt:lpstr>
      <vt:lpstr>SB Sans Text Light</vt:lpstr>
      <vt:lpstr>SB Sans Text Semibold</vt:lpstr>
      <vt:lpstr>Wingdings</vt:lpstr>
      <vt:lpstr>Custom Design</vt:lpstr>
      <vt:lpstr>Презентация PowerPoint</vt:lpstr>
      <vt:lpstr>Рынок нефти остается около баланса</vt:lpstr>
      <vt:lpstr>ОПЕК+ возвращает объемы с 4К24</vt:lpstr>
      <vt:lpstr>Спрос на нефть не преподнес сюрпризов в 1П24</vt:lpstr>
      <vt:lpstr>Спрос на нефть в Китае «замедляется» – фактор риска для рынка нефти</vt:lpstr>
      <vt:lpstr>Крек-спред дизтоплива пришел к исторической норме ценой контанго</vt:lpstr>
      <vt:lpstr>Рынок сконцентрировался на будущем росте добычи, но спрос может оставаться сильным в 3К24</vt:lpstr>
      <vt:lpstr>Сокращения добычи нефти ОПЕК+ повлияют на объем переработки в РФ</vt:lpstr>
      <vt:lpstr>Экспортные цены на нефтепродукты вернулись к историческому среднему</vt:lpstr>
      <vt:lpstr>Внутренние цены на нефтепродукты: дисконт и налогообложение – основные драйверы цены</vt:lpstr>
      <vt:lpstr>Презентация PowerPoint</vt:lpstr>
      <vt:lpstr>Структура мирового спроса на нефть до пандемии covid-19</vt:lpstr>
      <vt:lpstr>Презентация PowerPoint</vt:lpstr>
      <vt:lpstr>Презентация PowerPoint</vt:lpstr>
    </vt:vector>
  </TitlesOfParts>
  <Company>SberCIB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SberCIB Investment Research</dc:creator>
  <cp:lastModifiedBy>Emerald</cp:lastModifiedBy>
  <cp:revision>630</cp:revision>
  <dcterms:created xsi:type="dcterms:W3CDTF">2008-10-09T11:19:04Z</dcterms:created>
  <dcterms:modified xsi:type="dcterms:W3CDTF">2024-06-20T05:44:06Z</dcterms:modified>
</cp:coreProperties>
</file>